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ink/ink2.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776" r:id="rId2"/>
    <p:sldMasterId id="2147483782" r:id="rId3"/>
  </p:sldMasterIdLst>
  <p:notesMasterIdLst>
    <p:notesMasterId r:id="rId153"/>
  </p:notesMasterIdLst>
  <p:handoutMasterIdLst>
    <p:handoutMasterId r:id="rId154"/>
  </p:handoutMasterIdLst>
  <p:sldIdLst>
    <p:sldId id="351" r:id="rId4"/>
    <p:sldId id="357" r:id="rId5"/>
    <p:sldId id="367" r:id="rId6"/>
    <p:sldId id="358" r:id="rId7"/>
    <p:sldId id="366" r:id="rId8"/>
    <p:sldId id="368" r:id="rId9"/>
    <p:sldId id="369" r:id="rId10"/>
    <p:sldId id="383" r:id="rId11"/>
    <p:sldId id="499" r:id="rId12"/>
    <p:sldId id="385" r:id="rId13"/>
    <p:sldId id="386" r:id="rId14"/>
    <p:sldId id="364" r:id="rId15"/>
    <p:sldId id="370" r:id="rId16"/>
    <p:sldId id="371" r:id="rId17"/>
    <p:sldId id="373" r:id="rId18"/>
    <p:sldId id="372" r:id="rId19"/>
    <p:sldId id="374" r:id="rId20"/>
    <p:sldId id="472" r:id="rId21"/>
    <p:sldId id="375" r:id="rId22"/>
    <p:sldId id="381" r:id="rId23"/>
    <p:sldId id="473" r:id="rId24"/>
    <p:sldId id="382" r:id="rId25"/>
    <p:sldId id="387" r:id="rId26"/>
    <p:sldId id="392" r:id="rId27"/>
    <p:sldId id="394" r:id="rId28"/>
    <p:sldId id="393" r:id="rId29"/>
    <p:sldId id="395" r:id="rId30"/>
    <p:sldId id="396" r:id="rId31"/>
    <p:sldId id="397" r:id="rId32"/>
    <p:sldId id="398" r:id="rId33"/>
    <p:sldId id="423" r:id="rId34"/>
    <p:sldId id="424" r:id="rId35"/>
    <p:sldId id="435" r:id="rId36"/>
    <p:sldId id="425" r:id="rId37"/>
    <p:sldId id="426" r:id="rId38"/>
    <p:sldId id="427" r:id="rId39"/>
    <p:sldId id="428" r:id="rId40"/>
    <p:sldId id="429" r:id="rId41"/>
    <p:sldId id="474" r:id="rId42"/>
    <p:sldId id="399" r:id="rId43"/>
    <p:sldId id="400" r:id="rId44"/>
    <p:sldId id="456" r:id="rId45"/>
    <p:sldId id="402" r:id="rId46"/>
    <p:sldId id="403" r:id="rId47"/>
    <p:sldId id="404" r:id="rId48"/>
    <p:sldId id="405" r:id="rId49"/>
    <p:sldId id="406" r:id="rId50"/>
    <p:sldId id="407" r:id="rId51"/>
    <p:sldId id="408" r:id="rId52"/>
    <p:sldId id="409" r:id="rId53"/>
    <p:sldId id="410" r:id="rId54"/>
    <p:sldId id="411" r:id="rId55"/>
    <p:sldId id="412" r:id="rId56"/>
    <p:sldId id="413" r:id="rId57"/>
    <p:sldId id="414" r:id="rId58"/>
    <p:sldId id="415" r:id="rId59"/>
    <p:sldId id="436" r:id="rId60"/>
    <p:sldId id="416" r:id="rId61"/>
    <p:sldId id="418" r:id="rId62"/>
    <p:sldId id="437" r:id="rId63"/>
    <p:sldId id="438" r:id="rId64"/>
    <p:sldId id="442" r:id="rId65"/>
    <p:sldId id="443" r:id="rId66"/>
    <p:sldId id="457" r:id="rId67"/>
    <p:sldId id="444" r:id="rId68"/>
    <p:sldId id="445" r:id="rId69"/>
    <p:sldId id="446" r:id="rId70"/>
    <p:sldId id="447" r:id="rId71"/>
    <p:sldId id="448" r:id="rId72"/>
    <p:sldId id="449" r:id="rId73"/>
    <p:sldId id="450" r:id="rId74"/>
    <p:sldId id="451" r:id="rId75"/>
    <p:sldId id="452" r:id="rId76"/>
    <p:sldId id="453" r:id="rId77"/>
    <p:sldId id="458" r:id="rId78"/>
    <p:sldId id="454" r:id="rId79"/>
    <p:sldId id="459" r:id="rId80"/>
    <p:sldId id="460" r:id="rId81"/>
    <p:sldId id="461" r:id="rId82"/>
    <p:sldId id="462" r:id="rId83"/>
    <p:sldId id="463" r:id="rId84"/>
    <p:sldId id="464" r:id="rId85"/>
    <p:sldId id="465" r:id="rId86"/>
    <p:sldId id="466" r:id="rId87"/>
    <p:sldId id="467" r:id="rId88"/>
    <p:sldId id="468" r:id="rId89"/>
    <p:sldId id="469" r:id="rId90"/>
    <p:sldId id="279" r:id="rId91"/>
    <p:sldId id="439" r:id="rId92"/>
    <p:sldId id="350" r:id="rId93"/>
    <p:sldId id="291" r:id="rId94"/>
    <p:sldId id="330" r:id="rId95"/>
    <p:sldId id="282" r:id="rId96"/>
    <p:sldId id="475" r:id="rId97"/>
    <p:sldId id="352" r:id="rId98"/>
    <p:sldId id="363" r:id="rId99"/>
    <p:sldId id="353" r:id="rId100"/>
    <p:sldId id="289" r:id="rId101"/>
    <p:sldId id="354" r:id="rId102"/>
    <p:sldId id="287" r:id="rId103"/>
    <p:sldId id="355" r:id="rId104"/>
    <p:sldId id="288" r:id="rId105"/>
    <p:sldId id="356" r:id="rId106"/>
    <p:sldId id="331" r:id="rId107"/>
    <p:sldId id="440" r:id="rId108"/>
    <p:sldId id="332" r:id="rId109"/>
    <p:sldId id="441" r:id="rId110"/>
    <p:sldId id="333" r:id="rId111"/>
    <p:sldId id="359" r:id="rId112"/>
    <p:sldId id="362" r:id="rId113"/>
    <p:sldId id="334" r:id="rId114"/>
    <p:sldId id="360" r:id="rId115"/>
    <p:sldId id="335" r:id="rId116"/>
    <p:sldId id="361" r:id="rId117"/>
    <p:sldId id="336" r:id="rId118"/>
    <p:sldId id="339" r:id="rId119"/>
    <p:sldId id="340" r:id="rId120"/>
    <p:sldId id="341" r:id="rId121"/>
    <p:sldId id="342" r:id="rId122"/>
    <p:sldId id="343" r:id="rId123"/>
    <p:sldId id="344" r:id="rId124"/>
    <p:sldId id="345" r:id="rId125"/>
    <p:sldId id="346" r:id="rId126"/>
    <p:sldId id="347" r:id="rId127"/>
    <p:sldId id="348" r:id="rId128"/>
    <p:sldId id="470" r:id="rId129"/>
    <p:sldId id="477" r:id="rId130"/>
    <p:sldId id="478" r:id="rId131"/>
    <p:sldId id="479" r:id="rId132"/>
    <p:sldId id="480" r:id="rId133"/>
    <p:sldId id="481" r:id="rId134"/>
    <p:sldId id="483" r:id="rId135"/>
    <p:sldId id="484" r:id="rId136"/>
    <p:sldId id="485" r:id="rId137"/>
    <p:sldId id="486" r:id="rId138"/>
    <p:sldId id="488" r:id="rId139"/>
    <p:sldId id="489" r:id="rId140"/>
    <p:sldId id="490" r:id="rId141"/>
    <p:sldId id="491" r:id="rId142"/>
    <p:sldId id="492" r:id="rId143"/>
    <p:sldId id="493" r:id="rId144"/>
    <p:sldId id="494" r:id="rId145"/>
    <p:sldId id="495" r:id="rId146"/>
    <p:sldId id="497" r:id="rId147"/>
    <p:sldId id="296" r:id="rId148"/>
    <p:sldId id="482" r:id="rId149"/>
    <p:sldId id="388" r:id="rId150"/>
    <p:sldId id="389" r:id="rId151"/>
    <p:sldId id="390" r:id="rId1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B7B953-1DF4-8E25-2FD7-461A6661F625}" name="user" initials="u" userId="us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2800"/>
    <a:srgbClr val="65B1EF"/>
    <a:srgbClr val="00B0F0"/>
    <a:srgbClr val="595959"/>
    <a:srgbClr val="FFFFFF"/>
    <a:srgbClr val="A6A6A6"/>
    <a:srgbClr val="F2F2F2"/>
    <a:srgbClr val="EF8600"/>
    <a:srgbClr val="F0F0F0"/>
    <a:srgbClr val="3A49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6242" autoAdjust="0"/>
  </p:normalViewPr>
  <p:slideViewPr>
    <p:cSldViewPr snapToGrid="0">
      <p:cViewPr varScale="1">
        <p:scale>
          <a:sx n="146" d="100"/>
          <a:sy n="146" d="100"/>
        </p:scale>
        <p:origin x="600" y="60"/>
      </p:cViewPr>
      <p:guideLst>
        <p:guide orient="horz" pos="1620"/>
        <p:guide pos="2880"/>
      </p:guideLst>
    </p:cSldViewPr>
  </p:slideViewPr>
  <p:outlineViewPr>
    <p:cViewPr>
      <p:scale>
        <a:sx n="33" d="100"/>
        <a:sy n="33" d="100"/>
      </p:scale>
      <p:origin x="0" y="-384"/>
    </p:cViewPr>
  </p:outlin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microsoft.com/office/2018/10/relationships/authors" Target="author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handoutMaster" Target="handoutMasters/handoutMaster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4AD0B5-ACE4-4EFF-B099-CD187F1320FC}" type="doc">
      <dgm:prSet loTypeId="urn:microsoft.com/office/officeart/2005/8/layout/hChevron3" loCatId="process" qsTypeId="urn:microsoft.com/office/officeart/2005/8/quickstyle/simple1" qsCatId="simple" csTypeId="urn:microsoft.com/office/officeart/2005/8/colors/accent3_1" csCatId="accent3" phldr="1"/>
      <dgm:spPr/>
    </dgm:pt>
    <dgm:pt modelId="{373E6A47-DFA8-425E-9B42-559C5F11D367}">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이미지 파일 선택</a:t>
          </a:r>
        </a:p>
      </dgm:t>
    </dgm:pt>
    <dgm:pt modelId="{47E3E77F-9C58-4415-A837-C577A7A5AA33}" type="parTrans" cxnId="{435DA289-8403-41B7-A9D0-228AA60BB1E1}">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93F73426-2EDC-41CD-9963-E654EC73E094}" type="sibTrans" cxnId="{435DA289-8403-41B7-A9D0-228AA60BB1E1}">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041D1779-D056-4E4A-8112-5D439203D8DB}">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이미지 읽기 </a:t>
          </a:r>
          <a:br>
            <a:rPr lang="en-US" altLang="ko-KR" sz="1100" b="1" dirty="0">
              <a:latin typeface="나눔고딕" panose="020D0604000000000000" pitchFamily="50" charset="-127"/>
              <a:ea typeface="나눔고딕" panose="020D0604000000000000" pitchFamily="50" charset="-127"/>
            </a:rPr>
          </a:br>
          <a:r>
            <a:rPr lang="ko-KR" altLang="en-US" sz="1100" b="1" dirty="0">
              <a:latin typeface="나눔고딕" panose="020D0604000000000000" pitchFamily="50" charset="-127"/>
              <a:ea typeface="나눔고딕" panose="020D0604000000000000" pitchFamily="50" charset="-127"/>
            </a:rPr>
            <a:t>색 공간 변화 </a:t>
          </a:r>
        </a:p>
      </dgm:t>
    </dgm:pt>
    <dgm:pt modelId="{D84508BD-C732-43CF-B92F-1FECD055BDF1}" type="parTrans" cxnId="{E22D8648-F18D-420F-BF1B-155B66C7D40A}">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4C1326CE-ADBB-41A5-8CEC-2243126C8931}" type="sibTrans" cxnId="{E22D8648-F18D-420F-BF1B-155B66C7D40A}">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D1B42890-9029-42EE-BBF9-A80BC3E730F5}">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마우스 </a:t>
          </a:r>
          <a:r>
            <a:rPr lang="ko-KR" altLang="en-US" sz="1100" b="1" dirty="0" err="1">
              <a:latin typeface="나눔고딕" panose="020D0604000000000000" pitchFamily="50" charset="-127"/>
              <a:ea typeface="나눔고딕" panose="020D0604000000000000" pitchFamily="50" charset="-127"/>
            </a:rPr>
            <a:t>콜백</a:t>
          </a:r>
          <a:r>
            <a:rPr lang="ko-KR" altLang="en-US" sz="1100" b="1" dirty="0">
              <a:latin typeface="나눔고딕" panose="020D0604000000000000" pitchFamily="50" charset="-127"/>
              <a:ea typeface="나눔고딕" panose="020D0604000000000000" pitchFamily="50" charset="-127"/>
            </a:rPr>
            <a:t> </a:t>
          </a:r>
          <a:br>
            <a:rPr lang="en-US" altLang="ko-KR" sz="1100" b="1" dirty="0">
              <a:latin typeface="나눔고딕" panose="020D0604000000000000" pitchFamily="50" charset="-127"/>
              <a:ea typeface="나눔고딕" panose="020D0604000000000000" pitchFamily="50" charset="-127"/>
            </a:rPr>
          </a:br>
          <a:r>
            <a:rPr lang="ko-KR" altLang="en-US" sz="1100" b="1" dirty="0">
              <a:latin typeface="나눔고딕" panose="020D0604000000000000" pitchFamily="50" charset="-127"/>
              <a:ea typeface="나눔고딕" panose="020D0604000000000000" pitchFamily="50" charset="-127"/>
            </a:rPr>
            <a:t>함수 설정</a:t>
          </a:r>
        </a:p>
      </dgm:t>
    </dgm:pt>
    <dgm:pt modelId="{DC86890F-009C-49AB-90B4-881D35087D2D}" type="parTrans" cxnId="{9A7FF4B0-DB5E-4C9B-ABD2-2A4196DB1CD3}">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0F237004-6A26-45FD-BDFE-8BD7A4D44F70}" type="sibTrans" cxnId="{9A7FF4B0-DB5E-4C9B-ABD2-2A4196DB1CD3}">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5AA345F4-0F4F-4C02-9AD9-26B7BED5875C}">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선택된 색상 </a:t>
          </a:r>
          <a:br>
            <a:rPr lang="en-US" altLang="ko-KR" sz="1100" b="1" dirty="0">
              <a:latin typeface="나눔고딕" panose="020D0604000000000000" pitchFamily="50" charset="-127"/>
              <a:ea typeface="나눔고딕" panose="020D0604000000000000" pitchFamily="50" charset="-127"/>
            </a:rPr>
          </a:br>
          <a:r>
            <a:rPr lang="ko-KR" altLang="en-US" sz="1100" b="1" dirty="0">
              <a:latin typeface="나눔고딕" panose="020D0604000000000000" pitchFamily="50" charset="-127"/>
              <a:ea typeface="나눔고딕" panose="020D0604000000000000" pitchFamily="50" charset="-127"/>
            </a:rPr>
            <a:t>마스크 생성</a:t>
          </a:r>
        </a:p>
      </dgm:t>
    </dgm:pt>
    <dgm:pt modelId="{1ADAD37B-30FD-4738-9FF7-1A05A0A0B712}" type="parTrans" cxnId="{CC396204-3C89-4A61-98BF-032FD1208878}">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D7FC84C2-77B4-486E-B1A1-A92BA3494568}" type="sibTrans" cxnId="{CC396204-3C89-4A61-98BF-032FD1208878}">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8D6E10BF-8AED-4DDD-8851-94322D456D24}">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이미지 처리</a:t>
          </a:r>
        </a:p>
      </dgm:t>
    </dgm:pt>
    <dgm:pt modelId="{D18489CB-2E82-463F-85A8-A946B8C2D2E8}" type="parTrans" cxnId="{DDA544F7-4E3D-4AD3-B26D-388249D36701}">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0312102B-59A6-4C6F-95AD-9EB561819E21}" type="sibTrans" cxnId="{DDA544F7-4E3D-4AD3-B26D-388249D36701}">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FA2010BE-8884-4F15-9E03-A5B3ADECDEB2}">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결과 표시 및 </a:t>
          </a:r>
          <a:br>
            <a:rPr lang="en-US" altLang="ko-KR" sz="1100" b="1" dirty="0">
              <a:latin typeface="나눔고딕" panose="020D0604000000000000" pitchFamily="50" charset="-127"/>
              <a:ea typeface="나눔고딕" panose="020D0604000000000000" pitchFamily="50" charset="-127"/>
            </a:rPr>
          </a:br>
          <a:r>
            <a:rPr lang="ko-KR" altLang="en-US" sz="1100" b="1" dirty="0">
              <a:latin typeface="나눔고딕" panose="020D0604000000000000" pitchFamily="50" charset="-127"/>
              <a:ea typeface="나눔고딕" panose="020D0604000000000000" pitchFamily="50" charset="-127"/>
            </a:rPr>
            <a:t>저장</a:t>
          </a:r>
        </a:p>
      </dgm:t>
    </dgm:pt>
    <dgm:pt modelId="{9A3A4093-345F-4288-8553-F0F2E4D9582D}" type="parTrans" cxnId="{1CF7611A-A472-4C39-9B3D-2311FE6A780F}">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1549147A-CE57-466D-82FF-10E1EF07A6B5}" type="sibTrans" cxnId="{1CF7611A-A472-4C39-9B3D-2311FE6A780F}">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98DECC19-B282-45C3-8B75-2015D55CDC06}" type="pres">
      <dgm:prSet presAssocID="{D44AD0B5-ACE4-4EFF-B099-CD187F1320FC}" presName="Name0" presStyleCnt="0">
        <dgm:presLayoutVars>
          <dgm:dir/>
          <dgm:resizeHandles val="exact"/>
        </dgm:presLayoutVars>
      </dgm:prSet>
      <dgm:spPr/>
    </dgm:pt>
    <dgm:pt modelId="{66BD4394-9B35-4542-8B56-628DFB78D186}" type="pres">
      <dgm:prSet presAssocID="{373E6A47-DFA8-425E-9B42-559C5F11D367}" presName="parTxOnly" presStyleLbl="node1" presStyleIdx="0" presStyleCnt="6">
        <dgm:presLayoutVars>
          <dgm:bulletEnabled val="1"/>
        </dgm:presLayoutVars>
      </dgm:prSet>
      <dgm:spPr/>
    </dgm:pt>
    <dgm:pt modelId="{B68D1A54-5452-4A3C-ABF8-F76CF5B6782E}" type="pres">
      <dgm:prSet presAssocID="{93F73426-2EDC-41CD-9963-E654EC73E094}" presName="parSpace" presStyleCnt="0"/>
      <dgm:spPr/>
    </dgm:pt>
    <dgm:pt modelId="{730F4352-2497-45E4-BF77-AFF6EFCA7C32}" type="pres">
      <dgm:prSet presAssocID="{041D1779-D056-4E4A-8112-5D439203D8DB}" presName="parTxOnly" presStyleLbl="node1" presStyleIdx="1" presStyleCnt="6">
        <dgm:presLayoutVars>
          <dgm:bulletEnabled val="1"/>
        </dgm:presLayoutVars>
      </dgm:prSet>
      <dgm:spPr/>
    </dgm:pt>
    <dgm:pt modelId="{406A2A7A-4CDB-4639-AAE6-C30EF7F3CCAC}" type="pres">
      <dgm:prSet presAssocID="{4C1326CE-ADBB-41A5-8CEC-2243126C8931}" presName="parSpace" presStyleCnt="0"/>
      <dgm:spPr/>
    </dgm:pt>
    <dgm:pt modelId="{B0D2187A-720F-4EAF-97F5-D7E5FBFB5308}" type="pres">
      <dgm:prSet presAssocID="{D1B42890-9029-42EE-BBF9-A80BC3E730F5}" presName="parTxOnly" presStyleLbl="node1" presStyleIdx="2" presStyleCnt="6">
        <dgm:presLayoutVars>
          <dgm:bulletEnabled val="1"/>
        </dgm:presLayoutVars>
      </dgm:prSet>
      <dgm:spPr/>
    </dgm:pt>
    <dgm:pt modelId="{9FEC43C8-15C0-4CF9-9F1F-51DE0A8D57CE}" type="pres">
      <dgm:prSet presAssocID="{0F237004-6A26-45FD-BDFE-8BD7A4D44F70}" presName="parSpace" presStyleCnt="0"/>
      <dgm:spPr/>
    </dgm:pt>
    <dgm:pt modelId="{BDA22A2D-4ADF-4F65-8A5D-61B7D0E1AFB5}" type="pres">
      <dgm:prSet presAssocID="{5AA345F4-0F4F-4C02-9AD9-26B7BED5875C}" presName="parTxOnly" presStyleLbl="node1" presStyleIdx="3" presStyleCnt="6">
        <dgm:presLayoutVars>
          <dgm:bulletEnabled val="1"/>
        </dgm:presLayoutVars>
      </dgm:prSet>
      <dgm:spPr/>
    </dgm:pt>
    <dgm:pt modelId="{A6B2327A-5962-4D1C-BF73-95E4B1480FAD}" type="pres">
      <dgm:prSet presAssocID="{D7FC84C2-77B4-486E-B1A1-A92BA3494568}" presName="parSpace" presStyleCnt="0"/>
      <dgm:spPr/>
    </dgm:pt>
    <dgm:pt modelId="{778C5712-CCB8-4650-A19E-1DA0786FA55C}" type="pres">
      <dgm:prSet presAssocID="{8D6E10BF-8AED-4DDD-8851-94322D456D24}" presName="parTxOnly" presStyleLbl="node1" presStyleIdx="4" presStyleCnt="6">
        <dgm:presLayoutVars>
          <dgm:bulletEnabled val="1"/>
        </dgm:presLayoutVars>
      </dgm:prSet>
      <dgm:spPr/>
    </dgm:pt>
    <dgm:pt modelId="{05705FEE-BDBD-4D05-BB9A-0627C09A072F}" type="pres">
      <dgm:prSet presAssocID="{0312102B-59A6-4C6F-95AD-9EB561819E21}" presName="parSpace" presStyleCnt="0"/>
      <dgm:spPr/>
    </dgm:pt>
    <dgm:pt modelId="{12366002-3849-4F62-8500-5C7C095332E2}" type="pres">
      <dgm:prSet presAssocID="{FA2010BE-8884-4F15-9E03-A5B3ADECDEB2}" presName="parTxOnly" presStyleLbl="node1" presStyleIdx="5" presStyleCnt="6">
        <dgm:presLayoutVars>
          <dgm:bulletEnabled val="1"/>
        </dgm:presLayoutVars>
      </dgm:prSet>
      <dgm:spPr/>
    </dgm:pt>
  </dgm:ptLst>
  <dgm:cxnLst>
    <dgm:cxn modelId="{CC396204-3C89-4A61-98BF-032FD1208878}" srcId="{D44AD0B5-ACE4-4EFF-B099-CD187F1320FC}" destId="{5AA345F4-0F4F-4C02-9AD9-26B7BED5875C}" srcOrd="3" destOrd="0" parTransId="{1ADAD37B-30FD-4738-9FF7-1A05A0A0B712}" sibTransId="{D7FC84C2-77B4-486E-B1A1-A92BA3494568}"/>
    <dgm:cxn modelId="{1CF7611A-A472-4C39-9B3D-2311FE6A780F}" srcId="{D44AD0B5-ACE4-4EFF-B099-CD187F1320FC}" destId="{FA2010BE-8884-4F15-9E03-A5B3ADECDEB2}" srcOrd="5" destOrd="0" parTransId="{9A3A4093-345F-4288-8553-F0F2E4D9582D}" sibTransId="{1549147A-CE57-466D-82FF-10E1EF07A6B5}"/>
    <dgm:cxn modelId="{E22D8648-F18D-420F-BF1B-155B66C7D40A}" srcId="{D44AD0B5-ACE4-4EFF-B099-CD187F1320FC}" destId="{041D1779-D056-4E4A-8112-5D439203D8DB}" srcOrd="1" destOrd="0" parTransId="{D84508BD-C732-43CF-B92F-1FECD055BDF1}" sibTransId="{4C1326CE-ADBB-41A5-8CEC-2243126C8931}"/>
    <dgm:cxn modelId="{435DA289-8403-41B7-A9D0-228AA60BB1E1}" srcId="{D44AD0B5-ACE4-4EFF-B099-CD187F1320FC}" destId="{373E6A47-DFA8-425E-9B42-559C5F11D367}" srcOrd="0" destOrd="0" parTransId="{47E3E77F-9C58-4415-A837-C577A7A5AA33}" sibTransId="{93F73426-2EDC-41CD-9963-E654EC73E094}"/>
    <dgm:cxn modelId="{AD875E8B-159E-4793-99C1-9F8D737CFC8A}" type="presOf" srcId="{FA2010BE-8884-4F15-9E03-A5B3ADECDEB2}" destId="{12366002-3849-4F62-8500-5C7C095332E2}" srcOrd="0" destOrd="0" presId="urn:microsoft.com/office/officeart/2005/8/layout/hChevron3"/>
    <dgm:cxn modelId="{BF6C7D8E-882E-4CD9-BB3F-771908C92322}" type="presOf" srcId="{041D1779-D056-4E4A-8112-5D439203D8DB}" destId="{730F4352-2497-45E4-BF77-AFF6EFCA7C32}" srcOrd="0" destOrd="0" presId="urn:microsoft.com/office/officeart/2005/8/layout/hChevron3"/>
    <dgm:cxn modelId="{EFC9FA9E-740E-4C1B-A7C2-1B71FD8EF357}" type="presOf" srcId="{D44AD0B5-ACE4-4EFF-B099-CD187F1320FC}" destId="{98DECC19-B282-45C3-8B75-2015D55CDC06}" srcOrd="0" destOrd="0" presId="urn:microsoft.com/office/officeart/2005/8/layout/hChevron3"/>
    <dgm:cxn modelId="{DE4852A5-6B6E-4BE7-88C6-F8282641A499}" type="presOf" srcId="{D1B42890-9029-42EE-BBF9-A80BC3E730F5}" destId="{B0D2187A-720F-4EAF-97F5-D7E5FBFB5308}" srcOrd="0" destOrd="0" presId="urn:microsoft.com/office/officeart/2005/8/layout/hChevron3"/>
    <dgm:cxn modelId="{BC8D36AB-EE9D-443F-8512-46E78F20E302}" type="presOf" srcId="{8D6E10BF-8AED-4DDD-8851-94322D456D24}" destId="{778C5712-CCB8-4650-A19E-1DA0786FA55C}" srcOrd="0" destOrd="0" presId="urn:microsoft.com/office/officeart/2005/8/layout/hChevron3"/>
    <dgm:cxn modelId="{9A7FF4B0-DB5E-4C9B-ABD2-2A4196DB1CD3}" srcId="{D44AD0B5-ACE4-4EFF-B099-CD187F1320FC}" destId="{D1B42890-9029-42EE-BBF9-A80BC3E730F5}" srcOrd="2" destOrd="0" parTransId="{DC86890F-009C-49AB-90B4-881D35087D2D}" sibTransId="{0F237004-6A26-45FD-BDFE-8BD7A4D44F70}"/>
    <dgm:cxn modelId="{823F8BC2-635E-4FA0-93B4-10EAA6FB8A92}" type="presOf" srcId="{373E6A47-DFA8-425E-9B42-559C5F11D367}" destId="{66BD4394-9B35-4542-8B56-628DFB78D186}" srcOrd="0" destOrd="0" presId="urn:microsoft.com/office/officeart/2005/8/layout/hChevron3"/>
    <dgm:cxn modelId="{302E0EF7-4235-4765-AD55-75B8B5B44866}" type="presOf" srcId="{5AA345F4-0F4F-4C02-9AD9-26B7BED5875C}" destId="{BDA22A2D-4ADF-4F65-8A5D-61B7D0E1AFB5}" srcOrd="0" destOrd="0" presId="urn:microsoft.com/office/officeart/2005/8/layout/hChevron3"/>
    <dgm:cxn modelId="{DDA544F7-4E3D-4AD3-B26D-388249D36701}" srcId="{D44AD0B5-ACE4-4EFF-B099-CD187F1320FC}" destId="{8D6E10BF-8AED-4DDD-8851-94322D456D24}" srcOrd="4" destOrd="0" parTransId="{D18489CB-2E82-463F-85A8-A946B8C2D2E8}" sibTransId="{0312102B-59A6-4C6F-95AD-9EB561819E21}"/>
    <dgm:cxn modelId="{1FC5D55B-D832-460E-864B-35D945AE5452}" type="presParOf" srcId="{98DECC19-B282-45C3-8B75-2015D55CDC06}" destId="{66BD4394-9B35-4542-8B56-628DFB78D186}" srcOrd="0" destOrd="0" presId="urn:microsoft.com/office/officeart/2005/8/layout/hChevron3"/>
    <dgm:cxn modelId="{20C3626B-E460-4010-9EC1-CD1B1ADF5345}" type="presParOf" srcId="{98DECC19-B282-45C3-8B75-2015D55CDC06}" destId="{B68D1A54-5452-4A3C-ABF8-F76CF5B6782E}" srcOrd="1" destOrd="0" presId="urn:microsoft.com/office/officeart/2005/8/layout/hChevron3"/>
    <dgm:cxn modelId="{38E5146F-189A-4D46-B8E2-C9D5A522EEB6}" type="presParOf" srcId="{98DECC19-B282-45C3-8B75-2015D55CDC06}" destId="{730F4352-2497-45E4-BF77-AFF6EFCA7C32}" srcOrd="2" destOrd="0" presId="urn:microsoft.com/office/officeart/2005/8/layout/hChevron3"/>
    <dgm:cxn modelId="{97EE45C8-CA0B-403C-90C4-E529EB3C4882}" type="presParOf" srcId="{98DECC19-B282-45C3-8B75-2015D55CDC06}" destId="{406A2A7A-4CDB-4639-AAE6-C30EF7F3CCAC}" srcOrd="3" destOrd="0" presId="urn:microsoft.com/office/officeart/2005/8/layout/hChevron3"/>
    <dgm:cxn modelId="{CD2892F1-E599-4533-9BD6-8242D988E70A}" type="presParOf" srcId="{98DECC19-B282-45C3-8B75-2015D55CDC06}" destId="{B0D2187A-720F-4EAF-97F5-D7E5FBFB5308}" srcOrd="4" destOrd="0" presId="urn:microsoft.com/office/officeart/2005/8/layout/hChevron3"/>
    <dgm:cxn modelId="{8689058C-AF85-4FE2-9674-787AA20F8C74}" type="presParOf" srcId="{98DECC19-B282-45C3-8B75-2015D55CDC06}" destId="{9FEC43C8-15C0-4CF9-9F1F-51DE0A8D57CE}" srcOrd="5" destOrd="0" presId="urn:microsoft.com/office/officeart/2005/8/layout/hChevron3"/>
    <dgm:cxn modelId="{E5726FEA-8AC7-4F23-90CB-C1E7B096EA2F}" type="presParOf" srcId="{98DECC19-B282-45C3-8B75-2015D55CDC06}" destId="{BDA22A2D-4ADF-4F65-8A5D-61B7D0E1AFB5}" srcOrd="6" destOrd="0" presId="urn:microsoft.com/office/officeart/2005/8/layout/hChevron3"/>
    <dgm:cxn modelId="{9B012DD8-A58E-4EB3-A31E-7A2D98E856CC}" type="presParOf" srcId="{98DECC19-B282-45C3-8B75-2015D55CDC06}" destId="{A6B2327A-5962-4D1C-BF73-95E4B1480FAD}" srcOrd="7" destOrd="0" presId="urn:microsoft.com/office/officeart/2005/8/layout/hChevron3"/>
    <dgm:cxn modelId="{71E1E74A-5C54-416D-B1F5-B20B64D72FEF}" type="presParOf" srcId="{98DECC19-B282-45C3-8B75-2015D55CDC06}" destId="{778C5712-CCB8-4650-A19E-1DA0786FA55C}" srcOrd="8" destOrd="0" presId="urn:microsoft.com/office/officeart/2005/8/layout/hChevron3"/>
    <dgm:cxn modelId="{597A8468-7108-4490-BC0A-22C7F66B8A1C}" type="presParOf" srcId="{98DECC19-B282-45C3-8B75-2015D55CDC06}" destId="{05705FEE-BDBD-4D05-BB9A-0627C09A072F}" srcOrd="9" destOrd="0" presId="urn:microsoft.com/office/officeart/2005/8/layout/hChevron3"/>
    <dgm:cxn modelId="{5FC00A15-61F8-4381-AA6E-64F290873E2E}" type="presParOf" srcId="{98DECC19-B282-45C3-8B75-2015D55CDC06}" destId="{12366002-3849-4F62-8500-5C7C095332E2}" srcOrd="1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D4394-9B35-4542-8B56-628DFB78D186}">
      <dsp:nvSpPr>
        <dsp:cNvPr id="0" name=""/>
        <dsp:cNvSpPr/>
      </dsp:nvSpPr>
      <dsp:spPr>
        <a:xfrm>
          <a:off x="989" y="112363"/>
          <a:ext cx="1621544" cy="648617"/>
        </a:xfrm>
        <a:prstGeom prst="homePlat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이미지 파일 선택</a:t>
          </a:r>
        </a:p>
      </dsp:txBody>
      <dsp:txXfrm>
        <a:off x="989" y="112363"/>
        <a:ext cx="1459390" cy="648617"/>
      </dsp:txXfrm>
    </dsp:sp>
    <dsp:sp modelId="{730F4352-2497-45E4-BF77-AFF6EFCA7C32}">
      <dsp:nvSpPr>
        <dsp:cNvPr id="0" name=""/>
        <dsp:cNvSpPr/>
      </dsp:nvSpPr>
      <dsp:spPr>
        <a:xfrm>
          <a:off x="1298225"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이미지 읽기 </a:t>
          </a:r>
          <a:br>
            <a:rPr lang="en-US" altLang="ko-KR" sz="1100" b="1" kern="1200" dirty="0">
              <a:latin typeface="나눔고딕" panose="020D0604000000000000" pitchFamily="50" charset="-127"/>
              <a:ea typeface="나눔고딕" panose="020D0604000000000000" pitchFamily="50" charset="-127"/>
            </a:rPr>
          </a:br>
          <a:r>
            <a:rPr lang="ko-KR" altLang="en-US" sz="1100" b="1" kern="1200" dirty="0">
              <a:latin typeface="나눔고딕" panose="020D0604000000000000" pitchFamily="50" charset="-127"/>
              <a:ea typeface="나눔고딕" panose="020D0604000000000000" pitchFamily="50" charset="-127"/>
            </a:rPr>
            <a:t>색 공간 변화 </a:t>
          </a:r>
        </a:p>
      </dsp:txBody>
      <dsp:txXfrm>
        <a:off x="1622534" y="112363"/>
        <a:ext cx="972927" cy="648617"/>
      </dsp:txXfrm>
    </dsp:sp>
    <dsp:sp modelId="{B0D2187A-720F-4EAF-97F5-D7E5FBFB5308}">
      <dsp:nvSpPr>
        <dsp:cNvPr id="0" name=""/>
        <dsp:cNvSpPr/>
      </dsp:nvSpPr>
      <dsp:spPr>
        <a:xfrm>
          <a:off x="2595461"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마우스 </a:t>
          </a:r>
          <a:r>
            <a:rPr lang="ko-KR" altLang="en-US" sz="1100" b="1" kern="1200" dirty="0" err="1">
              <a:latin typeface="나눔고딕" panose="020D0604000000000000" pitchFamily="50" charset="-127"/>
              <a:ea typeface="나눔고딕" panose="020D0604000000000000" pitchFamily="50" charset="-127"/>
            </a:rPr>
            <a:t>콜백</a:t>
          </a:r>
          <a:r>
            <a:rPr lang="ko-KR" altLang="en-US" sz="1100" b="1" kern="1200" dirty="0">
              <a:latin typeface="나눔고딕" panose="020D0604000000000000" pitchFamily="50" charset="-127"/>
              <a:ea typeface="나눔고딕" panose="020D0604000000000000" pitchFamily="50" charset="-127"/>
            </a:rPr>
            <a:t> </a:t>
          </a:r>
          <a:br>
            <a:rPr lang="en-US" altLang="ko-KR" sz="1100" b="1" kern="1200" dirty="0">
              <a:latin typeface="나눔고딕" panose="020D0604000000000000" pitchFamily="50" charset="-127"/>
              <a:ea typeface="나눔고딕" panose="020D0604000000000000" pitchFamily="50" charset="-127"/>
            </a:rPr>
          </a:br>
          <a:r>
            <a:rPr lang="ko-KR" altLang="en-US" sz="1100" b="1" kern="1200" dirty="0">
              <a:latin typeface="나눔고딕" panose="020D0604000000000000" pitchFamily="50" charset="-127"/>
              <a:ea typeface="나눔고딕" panose="020D0604000000000000" pitchFamily="50" charset="-127"/>
            </a:rPr>
            <a:t>함수 설정</a:t>
          </a:r>
        </a:p>
      </dsp:txBody>
      <dsp:txXfrm>
        <a:off x="2919770" y="112363"/>
        <a:ext cx="972927" cy="648617"/>
      </dsp:txXfrm>
    </dsp:sp>
    <dsp:sp modelId="{BDA22A2D-4ADF-4F65-8A5D-61B7D0E1AFB5}">
      <dsp:nvSpPr>
        <dsp:cNvPr id="0" name=""/>
        <dsp:cNvSpPr/>
      </dsp:nvSpPr>
      <dsp:spPr>
        <a:xfrm>
          <a:off x="3892696"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선택된 색상 </a:t>
          </a:r>
          <a:br>
            <a:rPr lang="en-US" altLang="ko-KR" sz="1100" b="1" kern="1200" dirty="0">
              <a:latin typeface="나눔고딕" panose="020D0604000000000000" pitchFamily="50" charset="-127"/>
              <a:ea typeface="나눔고딕" panose="020D0604000000000000" pitchFamily="50" charset="-127"/>
            </a:rPr>
          </a:br>
          <a:r>
            <a:rPr lang="ko-KR" altLang="en-US" sz="1100" b="1" kern="1200" dirty="0">
              <a:latin typeface="나눔고딕" panose="020D0604000000000000" pitchFamily="50" charset="-127"/>
              <a:ea typeface="나눔고딕" panose="020D0604000000000000" pitchFamily="50" charset="-127"/>
            </a:rPr>
            <a:t>마스크 생성</a:t>
          </a:r>
        </a:p>
      </dsp:txBody>
      <dsp:txXfrm>
        <a:off x="4217005" y="112363"/>
        <a:ext cx="972927" cy="648617"/>
      </dsp:txXfrm>
    </dsp:sp>
    <dsp:sp modelId="{778C5712-CCB8-4650-A19E-1DA0786FA55C}">
      <dsp:nvSpPr>
        <dsp:cNvPr id="0" name=""/>
        <dsp:cNvSpPr/>
      </dsp:nvSpPr>
      <dsp:spPr>
        <a:xfrm>
          <a:off x="5189932"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이미지 처리</a:t>
          </a:r>
        </a:p>
      </dsp:txBody>
      <dsp:txXfrm>
        <a:off x="5514241" y="112363"/>
        <a:ext cx="972927" cy="648617"/>
      </dsp:txXfrm>
    </dsp:sp>
    <dsp:sp modelId="{12366002-3849-4F62-8500-5C7C095332E2}">
      <dsp:nvSpPr>
        <dsp:cNvPr id="0" name=""/>
        <dsp:cNvSpPr/>
      </dsp:nvSpPr>
      <dsp:spPr>
        <a:xfrm>
          <a:off x="6487167"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결과 표시 및 </a:t>
          </a:r>
          <a:br>
            <a:rPr lang="en-US" altLang="ko-KR" sz="1100" b="1" kern="1200" dirty="0">
              <a:latin typeface="나눔고딕" panose="020D0604000000000000" pitchFamily="50" charset="-127"/>
              <a:ea typeface="나눔고딕" panose="020D0604000000000000" pitchFamily="50" charset="-127"/>
            </a:rPr>
          </a:br>
          <a:r>
            <a:rPr lang="ko-KR" altLang="en-US" sz="1100" b="1" kern="1200" dirty="0">
              <a:latin typeface="나눔고딕" panose="020D0604000000000000" pitchFamily="50" charset="-127"/>
              <a:ea typeface="나눔고딕" panose="020D0604000000000000" pitchFamily="50" charset="-127"/>
            </a:rPr>
            <a:t>저장</a:t>
          </a:r>
        </a:p>
      </dsp:txBody>
      <dsp:txXfrm>
        <a:off x="6811476" y="112363"/>
        <a:ext cx="972927" cy="6486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AA838347-759C-F53F-163B-B8E54E33C0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666DDCB2-CDD3-8B69-8D8F-FDAF35D56A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EBB134-ADA3-4989-82E4-F95D3597DBD6}" type="datetimeFigureOut">
              <a:rPr lang="ko-KR" altLang="en-US" smtClean="0"/>
              <a:t>2024-04-15</a:t>
            </a:fld>
            <a:endParaRPr lang="ko-KR" altLang="en-US"/>
          </a:p>
        </p:txBody>
      </p:sp>
      <p:sp>
        <p:nvSpPr>
          <p:cNvPr id="4" name="바닥글 개체 틀 3">
            <a:extLst>
              <a:ext uri="{FF2B5EF4-FFF2-40B4-BE49-F238E27FC236}">
                <a16:creationId xmlns:a16="http://schemas.microsoft.com/office/drawing/2014/main" id="{6F42ED4F-FEF2-C6B9-2766-E4AAF193B9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54E3F7E7-6746-6475-D83B-D8E742C911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A830BF-6385-4965-ADC7-6BD8B8B93D95}" type="slidenum">
              <a:rPr lang="ko-KR" altLang="en-US" smtClean="0"/>
              <a:t>‹#›</a:t>
            </a:fld>
            <a:endParaRPr lang="ko-KR" altLang="en-US"/>
          </a:p>
        </p:txBody>
      </p:sp>
    </p:spTree>
    <p:extLst>
      <p:ext uri="{BB962C8B-B14F-4D97-AF65-F5344CB8AC3E}">
        <p14:creationId xmlns:p14="http://schemas.microsoft.com/office/powerpoint/2010/main" val="659552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2T05:42:24.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1 105,'227'13,"-130"-5,124-7,-119-2,2299 1,-2042 21,34 0,1158-24,-853 4,2967-1,-3630 0,-1-2,0-2,0-1,-1-2,0-1,0-2,34-14,-44 15,84-30,-90 34,0 1,1 0,0 2,27-1,193 5,118-1,-340-2,1-2,0 0,32-10,-32 8,0 0,0 1,23-2,193 4,-127 4,547-2,-635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2T05:42:38.8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11738 264,'0'0,"-1"-1,1-1,-1 2,1-1,0 0,-1 0,1 1,-1-1,0 0,1 0,-1 1,0-1,0 0,1 0,-1 1,0 0,0-1,1 1,-1-1,-1 1,2-1,-1 1,0 0,0 0,0 0,0 0,-2 0,-30-4,29 4,-207-2,109 3,-41 8,14 0,-867-5,546-6,-4441 2,4307-24,333 9,51 12,-20-3,-738-28,616 25,-248-2,322 12,-273-2,6-28,505 27,-56-14,81 14,-1 0,0-1,1 0,0 0,0 0,0-1,1 0,-1 0,1 0,0 0,-6-8,-19-18,27 29,-4-5,-1 1,-1 0,-13-8,7 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494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0118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8259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9547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48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6985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827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07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565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82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598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497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196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09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554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32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82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321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245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83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545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592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794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593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373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842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66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410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791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934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518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537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497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471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265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578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2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841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872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983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838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566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808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358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353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457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699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387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2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28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459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312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1542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1104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735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4163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8589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99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536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043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957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0616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031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0248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288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2696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9345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4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9812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4698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144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6392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7554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5699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7241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5666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1762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049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576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1104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45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228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2439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237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1200" b="1" i="0" u="none" strike="noStrike" cap="none" normalizeH="0" baseline="0">
                <a:ln>
                  <a:noFill/>
                </a:ln>
                <a:solidFill>
                  <a:srgbClr val="1F2328"/>
                </a:solidFill>
                <a:effectLst/>
                <a:latin typeface="Arial" panose="020B0604020202020204" pitchFamily="34" charset="0"/>
                <a:ea typeface="-apple-system"/>
              </a:rPr>
              <a:t>streamlit_app.py</a:t>
            </a:r>
          </a:p>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B31FD2A-CFC4-4D92-BCA4-A381DB0D2035}" type="slidenum">
              <a:rPr kumimoji="0" lang="ko-KR" altLang="en-US" sz="1200" b="0" i="0" u="none" strike="noStrike" kern="1200" cap="none" spc="0" normalizeH="0" baseline="0" noProof="0" smtClean="0">
                <a:ln>
                  <a:noFill/>
                </a:ln>
                <a:solidFill>
                  <a:prstClr val="black"/>
                </a:solidFill>
                <a:effectLst/>
                <a:uLnTx/>
                <a:uFillTx/>
                <a:latin typeface="맑은 고딕" panose="0211000402020202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a:ln>
                <a:noFill/>
              </a:ln>
              <a:solidFill>
                <a:prstClr val="black"/>
              </a:solidFill>
              <a:effectLst/>
              <a:uLnTx/>
              <a:uFillTx/>
              <a:latin typeface="맑은 고딕" panose="02110004020202020204"/>
              <a:ea typeface="맑은 고딕" panose="020B0503020000020004" pitchFamily="50" charset="-127"/>
              <a:cs typeface="+mn-cs"/>
            </a:endParaRPr>
          </a:p>
        </p:txBody>
      </p:sp>
    </p:spTree>
    <p:extLst>
      <p:ext uri="{BB962C8B-B14F-4D97-AF65-F5344CB8AC3E}">
        <p14:creationId xmlns:p14="http://schemas.microsoft.com/office/powerpoint/2010/main" val="42910457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5478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232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8581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8445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8094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3778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4618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626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7714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975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6874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5961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9317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4189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1073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4405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8757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7625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474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00B0F0"/>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5">
            <a:extLst>
              <a:ext uri="{FF2B5EF4-FFF2-40B4-BE49-F238E27FC236}">
                <a16:creationId xmlns:a16="http://schemas.microsoft.com/office/drawing/2014/main" id="{F9EEF5A4-5AAE-8550-49BA-9E30257F6BE3}"/>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9CB728EE-0DA3-4909-8C1D-E5B970BD4949}" type="slidenum">
              <a:rPr lang="ko-KR" altLang="en-US" smtClean="0">
                <a:solidFill>
                  <a:srgbClr val="595959"/>
                </a:solidFill>
              </a:rPr>
              <a:pPr/>
              <a:t>‹#›</a:t>
            </a:fld>
            <a:endParaRPr lang="ko-KR" altLang="en-US">
              <a:solidFill>
                <a:srgbClr val="59595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rgbClr val="462800"/>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15;p3">
            <a:extLst>
              <a:ext uri="{FF2B5EF4-FFF2-40B4-BE49-F238E27FC236}">
                <a16:creationId xmlns:a16="http://schemas.microsoft.com/office/drawing/2014/main" id="{BB305295-C74C-6723-85D0-3BF2EADEBD00}"/>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434921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rgbClr val="00CCFF"/>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grpSp>
        <p:nvGrpSpPr>
          <p:cNvPr id="46" name="그룹 45">
            <a:extLst>
              <a:ext uri="{FF2B5EF4-FFF2-40B4-BE49-F238E27FC236}">
                <a16:creationId xmlns:a16="http://schemas.microsoft.com/office/drawing/2014/main" id="{17B3CCF1-07D7-49AA-D22E-B6C4553B7C16}"/>
              </a:ext>
            </a:extLst>
          </p:cNvPr>
          <p:cNvGrpSpPr/>
          <p:nvPr userDrawn="1"/>
        </p:nvGrpSpPr>
        <p:grpSpPr>
          <a:xfrm>
            <a:off x="766689" y="690885"/>
            <a:ext cx="8060788" cy="52789"/>
            <a:chOff x="766689" y="690885"/>
            <a:chExt cx="8060788" cy="52789"/>
          </a:xfrm>
        </p:grpSpPr>
        <p:cxnSp>
          <p:nvCxnSpPr>
            <p:cNvPr id="44" name="직선 연결선 43">
              <a:extLst>
                <a:ext uri="{FF2B5EF4-FFF2-40B4-BE49-F238E27FC236}">
                  <a16:creationId xmlns:a16="http://schemas.microsoft.com/office/drawing/2014/main" id="{00E34D69-31AF-205B-6834-E5F34ABECA10}"/>
                </a:ext>
              </a:extLst>
            </p:cNvPr>
            <p:cNvCxnSpPr/>
            <p:nvPr/>
          </p:nvCxnSpPr>
          <p:spPr>
            <a:xfrm>
              <a:off x="766689" y="743674"/>
              <a:ext cx="8060788" cy="0"/>
            </a:xfrm>
            <a:prstGeom prst="line">
              <a:avLst/>
            </a:prstGeom>
            <a:ln w="63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D05D1D43-B0E2-18D8-790C-45E9D2210135}"/>
                </a:ext>
              </a:extLst>
            </p:cNvPr>
            <p:cNvCxnSpPr/>
            <p:nvPr/>
          </p:nvCxnSpPr>
          <p:spPr>
            <a:xfrm>
              <a:off x="766689" y="690885"/>
              <a:ext cx="8060788" cy="0"/>
            </a:xfrm>
            <a:prstGeom prst="line">
              <a:avLst/>
            </a:prstGeom>
            <a:ln w="63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135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FB0B8B92-DAE9-45DC-B730-D6B2D40A7276}" type="datetimeFigureOut">
              <a:rPr lang="ko-KR" altLang="en-US" smtClean="0"/>
              <a:t>2024-04-15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2" name="제목 1"/>
          <p:cNvSpPr>
            <a:spLocks noGrp="1"/>
          </p:cNvSpPr>
          <p:nvPr>
            <p:ph type="title" hasCustomPrompt="1"/>
          </p:nvPr>
        </p:nvSpPr>
        <p:spPr>
          <a:xfrm>
            <a:off x="596668" y="1418657"/>
            <a:ext cx="5110349" cy="1731737"/>
          </a:xfrm>
          <a:prstGeom prst="rect">
            <a:avLst/>
          </a:prstGeom>
        </p:spPr>
        <p:txBody>
          <a:bodyPr anchor="t">
            <a:normAutofit/>
          </a:bodyPr>
          <a:lstStyle>
            <a:lvl1pPr>
              <a:lnSpc>
                <a:spcPct val="100000"/>
              </a:lnSpc>
              <a:defRPr sz="4950" baseline="0">
                <a:solidFill>
                  <a:schemeClr val="bg1"/>
                </a:solidFill>
                <a:latin typeface="+mj-lt"/>
              </a:defRPr>
            </a:lvl1pPr>
          </a:lstStyle>
          <a:p>
            <a:r>
              <a:rPr lang="en-US" altLang="ko-KR"/>
              <a:t>Insert Title</a:t>
            </a:r>
            <a:endParaRPr lang="ko-KR" altLang="en-US"/>
          </a:p>
        </p:txBody>
      </p:sp>
    </p:spTree>
    <p:extLst>
      <p:ext uri="{BB962C8B-B14F-4D97-AF65-F5344CB8AC3E}">
        <p14:creationId xmlns:p14="http://schemas.microsoft.com/office/powerpoint/2010/main" val="455616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FB0B8B92-DAE9-45DC-B730-D6B2D40A7276}" type="datetimeFigureOut">
              <a:rPr lang="ko-KR" altLang="en-US" smtClean="0"/>
              <a:t>2024-04-15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2" name="제목 1"/>
          <p:cNvSpPr>
            <a:spLocks noGrp="1"/>
          </p:cNvSpPr>
          <p:nvPr>
            <p:ph type="title" hasCustomPrompt="1"/>
          </p:nvPr>
        </p:nvSpPr>
        <p:spPr>
          <a:xfrm>
            <a:off x="596668" y="1418657"/>
            <a:ext cx="5110349" cy="1731737"/>
          </a:xfrm>
          <a:prstGeom prst="rect">
            <a:avLst/>
          </a:prstGeom>
        </p:spPr>
        <p:txBody>
          <a:bodyPr anchor="t">
            <a:normAutofit/>
          </a:bodyPr>
          <a:lstStyle>
            <a:lvl1pPr>
              <a:lnSpc>
                <a:spcPct val="100000"/>
              </a:lnSpc>
              <a:defRPr sz="4950" baseline="0">
                <a:solidFill>
                  <a:schemeClr val="bg1"/>
                </a:solidFill>
                <a:latin typeface="+mj-lt"/>
              </a:defRPr>
            </a:lvl1pPr>
          </a:lstStyle>
          <a:p>
            <a:r>
              <a:rPr lang="en-US" altLang="ko-KR"/>
              <a:t>Insert Title</a:t>
            </a:r>
            <a:endParaRPr lang="ko-KR" altLang="en-US"/>
          </a:p>
        </p:txBody>
      </p:sp>
    </p:spTree>
    <p:extLst>
      <p:ext uri="{BB962C8B-B14F-4D97-AF65-F5344CB8AC3E}">
        <p14:creationId xmlns:p14="http://schemas.microsoft.com/office/powerpoint/2010/main" val="2532937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rgbClr val="462800"/>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15;p3">
            <a:extLst>
              <a:ext uri="{FF2B5EF4-FFF2-40B4-BE49-F238E27FC236}">
                <a16:creationId xmlns:a16="http://schemas.microsoft.com/office/drawing/2014/main" id="{BB305295-C74C-6723-85D0-3BF2EADEBD00}"/>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2311400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FB0B8B92-DAE9-45DC-B730-D6B2D40A7276}" type="datetimeFigureOut">
              <a:rPr lang="ko-KR" altLang="en-US" smtClean="0"/>
              <a:t>2024-04-15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2" name="제목 1"/>
          <p:cNvSpPr>
            <a:spLocks noGrp="1"/>
          </p:cNvSpPr>
          <p:nvPr>
            <p:ph type="title" hasCustomPrompt="1"/>
          </p:nvPr>
        </p:nvSpPr>
        <p:spPr>
          <a:xfrm>
            <a:off x="596668" y="1418657"/>
            <a:ext cx="5110349" cy="1731737"/>
          </a:xfrm>
          <a:prstGeom prst="rect">
            <a:avLst/>
          </a:prstGeom>
        </p:spPr>
        <p:txBody>
          <a:bodyPr anchor="t">
            <a:normAutofit/>
          </a:bodyPr>
          <a:lstStyle>
            <a:lvl1pPr>
              <a:lnSpc>
                <a:spcPct val="100000"/>
              </a:lnSpc>
              <a:defRPr sz="4950" baseline="0">
                <a:solidFill>
                  <a:schemeClr val="bg1"/>
                </a:solidFill>
                <a:latin typeface="+mj-lt"/>
              </a:defRPr>
            </a:lvl1pPr>
          </a:lstStyle>
          <a:p>
            <a:r>
              <a:rPr lang="en-US" altLang="ko-KR"/>
              <a:t>Insert Title</a:t>
            </a:r>
            <a:endParaRPr lang="ko-KR" altLang="en-US"/>
          </a:p>
        </p:txBody>
      </p:sp>
    </p:spTree>
    <p:extLst>
      <p:ext uri="{BB962C8B-B14F-4D97-AF65-F5344CB8AC3E}">
        <p14:creationId xmlns:p14="http://schemas.microsoft.com/office/powerpoint/2010/main" val="102360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chemeClr val="accent3">
            <a:lumMod val="50000"/>
          </a:schemeClr>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5">
            <a:extLst>
              <a:ext uri="{FF2B5EF4-FFF2-40B4-BE49-F238E27FC236}">
                <a16:creationId xmlns:a16="http://schemas.microsoft.com/office/drawing/2014/main" id="{4ADF005C-B9BE-4913-A3B0-B18B4FE90A01}"/>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9CB728EE-0DA3-4909-8C1D-E5B970BD4949}" type="slidenum">
              <a:rPr lang="ko-KR" altLang="en-US" smtClean="0"/>
              <a:pPr/>
              <a:t>‹#›</a:t>
            </a:fld>
            <a:endParaRPr lang="ko-KR" altLang="en-US"/>
          </a:p>
        </p:txBody>
      </p:sp>
    </p:spTree>
    <p:extLst>
      <p:ext uri="{BB962C8B-B14F-4D97-AF65-F5344CB8AC3E}">
        <p14:creationId xmlns:p14="http://schemas.microsoft.com/office/powerpoint/2010/main" val="1437226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FB0B8B92-DAE9-45DC-B730-D6B2D40A7276}" type="datetimeFigureOut">
              <a:rPr lang="ko-KR" altLang="en-US" smtClean="0"/>
              <a:t>2024-04-15</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2" name="제목 1"/>
          <p:cNvSpPr>
            <a:spLocks noGrp="1"/>
          </p:cNvSpPr>
          <p:nvPr>
            <p:ph type="title" hasCustomPrompt="1"/>
          </p:nvPr>
        </p:nvSpPr>
        <p:spPr>
          <a:xfrm>
            <a:off x="596668" y="1418657"/>
            <a:ext cx="5110349" cy="1731737"/>
          </a:xfrm>
          <a:prstGeom prst="rect">
            <a:avLst/>
          </a:prstGeom>
        </p:spPr>
        <p:txBody>
          <a:bodyPr anchor="t">
            <a:normAutofit/>
          </a:bodyPr>
          <a:lstStyle>
            <a:lvl1pPr>
              <a:lnSpc>
                <a:spcPct val="100000"/>
              </a:lnSpc>
              <a:defRPr sz="4950" baseline="0">
                <a:solidFill>
                  <a:schemeClr val="bg1"/>
                </a:solidFill>
                <a:latin typeface="+mj-lt"/>
              </a:defRPr>
            </a:lvl1pPr>
          </a:lstStyle>
          <a:p>
            <a:r>
              <a:rPr lang="en-US" altLang="ko-KR"/>
              <a:t>Insert Title</a:t>
            </a:r>
            <a:endParaRPr lang="ko-KR" altLang="en-US"/>
          </a:p>
        </p:txBody>
      </p:sp>
    </p:spTree>
    <p:extLst>
      <p:ext uri="{BB962C8B-B14F-4D97-AF65-F5344CB8AC3E}">
        <p14:creationId xmlns:p14="http://schemas.microsoft.com/office/powerpoint/2010/main" val="297889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FB0B8B92-DAE9-45DC-B730-D6B2D40A7276}" type="datetimeFigureOut">
              <a:rPr lang="ko-KR" altLang="en-US" smtClean="0"/>
              <a:t>2024-04-15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8" name="그림 개체 틀 7"/>
          <p:cNvSpPr>
            <a:spLocks noGrp="1"/>
          </p:cNvSpPr>
          <p:nvPr>
            <p:ph type="pic" sz="quarter" idx="13"/>
          </p:nvPr>
        </p:nvSpPr>
        <p:spPr>
          <a:xfrm>
            <a:off x="551137" y="639669"/>
            <a:ext cx="2392088" cy="1932083"/>
          </a:xfrm>
          <a:custGeom>
            <a:avLst/>
            <a:gdLst>
              <a:gd name="connsiteX0" fmla="*/ 531586 w 3189451"/>
              <a:gd name="connsiteY0" fmla="*/ 0 h 2576111"/>
              <a:gd name="connsiteX1" fmla="*/ 2657865 w 3189451"/>
              <a:gd name="connsiteY1" fmla="*/ 0 h 2576111"/>
              <a:gd name="connsiteX2" fmla="*/ 3189451 w 3189451"/>
              <a:gd name="connsiteY2" fmla="*/ 531586 h 2576111"/>
              <a:gd name="connsiteX3" fmla="*/ 3189451 w 3189451"/>
              <a:gd name="connsiteY3" fmla="*/ 2576111 h 2576111"/>
              <a:gd name="connsiteX4" fmla="*/ 0 w 3189451"/>
              <a:gd name="connsiteY4" fmla="*/ 2576111 h 2576111"/>
              <a:gd name="connsiteX5" fmla="*/ 0 w 3189451"/>
              <a:gd name="connsiteY5" fmla="*/ 531586 h 2576111"/>
              <a:gd name="connsiteX6" fmla="*/ 531586 w 3189451"/>
              <a:gd name="connsiteY6" fmla="*/ 0 h 257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9451" h="2576111">
                <a:moveTo>
                  <a:pt x="531586" y="0"/>
                </a:moveTo>
                <a:lnTo>
                  <a:pt x="2657865" y="0"/>
                </a:lnTo>
                <a:cubicBezTo>
                  <a:pt x="2951452" y="0"/>
                  <a:pt x="3189451" y="237999"/>
                  <a:pt x="3189451" y="531586"/>
                </a:cubicBezTo>
                <a:lnTo>
                  <a:pt x="3189451" y="2576111"/>
                </a:lnTo>
                <a:lnTo>
                  <a:pt x="0" y="2576111"/>
                </a:lnTo>
                <a:lnTo>
                  <a:pt x="0" y="531586"/>
                </a:lnTo>
                <a:cubicBezTo>
                  <a:pt x="0" y="237999"/>
                  <a:pt x="237999" y="0"/>
                  <a:pt x="531586" y="0"/>
                </a:cubicBezTo>
                <a:close/>
              </a:path>
            </a:pathLst>
          </a:custGeom>
        </p:spPr>
        <p:txBody>
          <a:bodyPr wrap="square">
            <a:noAutofit/>
          </a:bodyPr>
          <a:lstStyle/>
          <a:p>
            <a:endParaRPr lang="ko-KR" altLang="en-US"/>
          </a:p>
        </p:txBody>
      </p:sp>
      <p:sp>
        <p:nvSpPr>
          <p:cNvPr id="10" name="그림 개체 틀 9"/>
          <p:cNvSpPr>
            <a:spLocks noGrp="1"/>
          </p:cNvSpPr>
          <p:nvPr>
            <p:ph type="pic" sz="quarter" idx="14"/>
          </p:nvPr>
        </p:nvSpPr>
        <p:spPr>
          <a:xfrm>
            <a:off x="3094312" y="639669"/>
            <a:ext cx="2392088" cy="1932083"/>
          </a:xfrm>
          <a:custGeom>
            <a:avLst/>
            <a:gdLst>
              <a:gd name="connsiteX0" fmla="*/ 531586 w 3189451"/>
              <a:gd name="connsiteY0" fmla="*/ 0 h 2576111"/>
              <a:gd name="connsiteX1" fmla="*/ 2657865 w 3189451"/>
              <a:gd name="connsiteY1" fmla="*/ 0 h 2576111"/>
              <a:gd name="connsiteX2" fmla="*/ 3189451 w 3189451"/>
              <a:gd name="connsiteY2" fmla="*/ 531586 h 2576111"/>
              <a:gd name="connsiteX3" fmla="*/ 3189451 w 3189451"/>
              <a:gd name="connsiteY3" fmla="*/ 2576111 h 2576111"/>
              <a:gd name="connsiteX4" fmla="*/ 0 w 3189451"/>
              <a:gd name="connsiteY4" fmla="*/ 2576111 h 2576111"/>
              <a:gd name="connsiteX5" fmla="*/ 0 w 3189451"/>
              <a:gd name="connsiteY5" fmla="*/ 531586 h 2576111"/>
              <a:gd name="connsiteX6" fmla="*/ 531586 w 3189451"/>
              <a:gd name="connsiteY6" fmla="*/ 0 h 257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9451" h="2576111">
                <a:moveTo>
                  <a:pt x="531586" y="0"/>
                </a:moveTo>
                <a:lnTo>
                  <a:pt x="2657865" y="0"/>
                </a:lnTo>
                <a:cubicBezTo>
                  <a:pt x="2951452" y="0"/>
                  <a:pt x="3189451" y="237999"/>
                  <a:pt x="3189451" y="531586"/>
                </a:cubicBezTo>
                <a:lnTo>
                  <a:pt x="3189451" y="2576111"/>
                </a:lnTo>
                <a:lnTo>
                  <a:pt x="0" y="2576111"/>
                </a:lnTo>
                <a:lnTo>
                  <a:pt x="0" y="531586"/>
                </a:lnTo>
                <a:cubicBezTo>
                  <a:pt x="0" y="237999"/>
                  <a:pt x="237999" y="0"/>
                  <a:pt x="531586" y="0"/>
                </a:cubicBezTo>
                <a:close/>
              </a:path>
            </a:pathLst>
          </a:custGeom>
        </p:spPr>
        <p:txBody>
          <a:bodyPr wrap="square">
            <a:noAutofit/>
          </a:bodyPr>
          <a:lstStyle/>
          <a:p>
            <a:endParaRPr lang="ko-KR" altLang="en-US"/>
          </a:p>
        </p:txBody>
      </p:sp>
    </p:spTree>
    <p:extLst>
      <p:ext uri="{BB962C8B-B14F-4D97-AF65-F5344CB8AC3E}">
        <p14:creationId xmlns:p14="http://schemas.microsoft.com/office/powerpoint/2010/main" val="175679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88BB9CB0-9F83-492A-B651-52B165F702F0}"/>
              </a:ext>
            </a:extLst>
          </p:cNvPr>
          <p:cNvSpPr>
            <a:spLocks noGrp="1"/>
          </p:cNvSpPr>
          <p:nvPr>
            <p:ph type="dt" sz="half" idx="10"/>
          </p:nvPr>
        </p:nvSpPr>
        <p:spPr/>
        <p:txBody>
          <a:bodyPr/>
          <a:lstStyle/>
          <a:p>
            <a:fld id="{9C2DE951-95AA-4B18-B82F-1368C82EC80D}" type="datetimeFigureOut">
              <a:rPr lang="ko-KR" altLang="en-US" smtClean="0"/>
              <a:t>2024-04-15</a:t>
            </a:fld>
            <a:endParaRPr lang="ko-KR" altLang="en-US"/>
          </a:p>
        </p:txBody>
      </p:sp>
      <p:sp>
        <p:nvSpPr>
          <p:cNvPr id="5" name="바닥글 개체 틀 4">
            <a:extLst>
              <a:ext uri="{FF2B5EF4-FFF2-40B4-BE49-F238E27FC236}">
                <a16:creationId xmlns:a16="http://schemas.microsoft.com/office/drawing/2014/main" id="{FF0AE63C-A9E6-449C-AC1B-52A62E071F2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C1C99D-A7FD-45D8-A792-4928399CD331}"/>
              </a:ext>
            </a:extLst>
          </p:cNvPr>
          <p:cNvSpPr>
            <a:spLocks noGrp="1"/>
          </p:cNvSpPr>
          <p:nvPr>
            <p:ph type="sldNum" sz="quarter" idx="12"/>
          </p:nvPr>
        </p:nvSpPr>
        <p:spPr/>
        <p:txBody>
          <a:bodyPr/>
          <a:lstStyle/>
          <a:p>
            <a:fld id="{A8033228-F3DD-425B-988C-D76345EAF632}" type="slidenum">
              <a:rPr lang="ko-KR" altLang="en-US" smtClean="0"/>
              <a:t>‹#›</a:t>
            </a:fld>
            <a:endParaRPr lang="ko-KR" altLang="en-US"/>
          </a:p>
        </p:txBody>
      </p:sp>
    </p:spTree>
    <p:extLst>
      <p:ext uri="{BB962C8B-B14F-4D97-AF65-F5344CB8AC3E}">
        <p14:creationId xmlns:p14="http://schemas.microsoft.com/office/powerpoint/2010/main" val="10959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FB0B8B92-DAE9-45DC-B730-D6B2D40A7276}" type="datetimeFigureOut">
              <a:rPr lang="ko-KR" altLang="en-US" smtClean="0"/>
              <a:t>2024-04-15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CB728EE-0DA3-4909-8C1D-E5B970BD4949}" type="slidenum">
              <a:rPr lang="ko-KR" altLang="en-US" smtClean="0"/>
              <a:t>‹#›</a:t>
            </a:fld>
            <a:endParaRPr lang="ko-KR" altLang="en-US"/>
          </a:p>
        </p:txBody>
      </p:sp>
    </p:spTree>
    <p:extLst>
      <p:ext uri="{BB962C8B-B14F-4D97-AF65-F5344CB8AC3E}">
        <p14:creationId xmlns:p14="http://schemas.microsoft.com/office/powerpoint/2010/main" val="3366018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54DF3-F041-096D-D6C8-5763D0A2238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6A7F636-64DF-ABDD-56BA-59ADF1993D9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5760CCE-C87B-3AA8-E73F-60C111CFF47C}"/>
              </a:ext>
            </a:extLst>
          </p:cNvPr>
          <p:cNvSpPr>
            <a:spLocks noGrp="1"/>
          </p:cNvSpPr>
          <p:nvPr>
            <p:ph type="dt" sz="half" idx="10"/>
          </p:nvPr>
        </p:nvSpPr>
        <p:spPr/>
        <p:txBody>
          <a:bodyPr/>
          <a:lstStyle/>
          <a:p>
            <a:fld id="{E5FADC40-BD5E-4A97-9B09-A6DDD3686A2C}" type="datetimeFigureOut">
              <a:rPr lang="ko-KR" altLang="en-US" smtClean="0"/>
              <a:t>2024-04-15</a:t>
            </a:fld>
            <a:endParaRPr lang="ko-KR" altLang="en-US"/>
          </a:p>
        </p:txBody>
      </p:sp>
      <p:sp>
        <p:nvSpPr>
          <p:cNvPr id="5" name="바닥글 개체 틀 4">
            <a:extLst>
              <a:ext uri="{FF2B5EF4-FFF2-40B4-BE49-F238E27FC236}">
                <a16:creationId xmlns:a16="http://schemas.microsoft.com/office/drawing/2014/main" id="{E03C9C66-6C94-1EE8-84B9-EBEF98F8AB1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4226EFA-03DD-1C21-2B00-5E183650A6BD}"/>
              </a:ext>
            </a:extLst>
          </p:cNvPr>
          <p:cNvSpPr>
            <a:spLocks noGrp="1"/>
          </p:cNvSpPr>
          <p:nvPr>
            <p:ph type="sldNum" sz="quarter" idx="12"/>
          </p:nvPr>
        </p:nvSpPr>
        <p:spPr/>
        <p:txBody>
          <a:bodyPr/>
          <a:lstStyle/>
          <a:p>
            <a:fld id="{B8A81DB2-606A-426A-8830-20B3A9AFA797}" type="slidenum">
              <a:rPr lang="ko-KR" altLang="en-US" smtClean="0"/>
              <a:t>‹#›</a:t>
            </a:fld>
            <a:endParaRPr lang="ko-KR" altLang="en-US"/>
          </a:p>
        </p:txBody>
      </p:sp>
    </p:spTree>
    <p:extLst>
      <p:ext uri="{BB962C8B-B14F-4D97-AF65-F5344CB8AC3E}">
        <p14:creationId xmlns:p14="http://schemas.microsoft.com/office/powerpoint/2010/main" val="47181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solidFill>
          <a:srgbClr val="00B0F0"/>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15;p3">
            <a:extLst>
              <a:ext uri="{FF2B5EF4-FFF2-40B4-BE49-F238E27FC236}">
                <a16:creationId xmlns:a16="http://schemas.microsoft.com/office/drawing/2014/main" id="{2EEC40F0-5DC6-4AD8-51DA-4A627A17DBBD}"/>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98377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chemeClr val="accent3">
            <a:lumMod val="50000"/>
          </a:schemeClr>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15;p3">
            <a:extLst>
              <a:ext uri="{FF2B5EF4-FFF2-40B4-BE49-F238E27FC236}">
                <a16:creationId xmlns:a16="http://schemas.microsoft.com/office/drawing/2014/main" id="{BB305295-C74C-6723-85D0-3BF2EADEBD00}"/>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416180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58" r:id="rId1"/>
    <p:sldLayoutId id="2147483728" r:id="rId2"/>
    <p:sldLayoutId id="2147483724" r:id="rId3"/>
    <p:sldLayoutId id="2147483725" r:id="rId4"/>
    <p:sldLayoutId id="2147483802" r:id="rId5"/>
    <p:sldLayoutId id="2147483803" r:id="rId6"/>
    <p:sldLayoutId id="214748380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extLst>
      <p:ext uri="{BB962C8B-B14F-4D97-AF65-F5344CB8AC3E}">
        <p14:creationId xmlns:p14="http://schemas.microsoft.com/office/powerpoint/2010/main" val="4126022792"/>
      </p:ext>
    </p:extLst>
  </p:cSld>
  <p:clrMap bg1="lt1" tx1="dk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3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extLst>
      <p:ext uri="{BB962C8B-B14F-4D97-AF65-F5344CB8AC3E}">
        <p14:creationId xmlns:p14="http://schemas.microsoft.com/office/powerpoint/2010/main" val="271440849"/>
      </p:ext>
    </p:extLst>
  </p:cSld>
  <p:clrMap bg1="lt1" tx1="dk1" bg2="dk2" tx2="lt2" accent1="accent1" accent2="accent2" accent3="accent3" accent4="accent4" accent5="accent5" accent6="accent6" hlink="hlink" folHlink="folHlink"/>
  <p:sldLayoutIdLst>
    <p:sldLayoutId id="2147483785" r:id="rId1"/>
    <p:sldLayoutId id="214748378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0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0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2.png"/></Relationships>
</file>

<file path=ppt/slides/_rels/slide10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7.png"/><Relationship Id="rId1" Type="http://schemas.openxmlformats.org/officeDocument/2006/relationships/slideLayout" Target="../slideLayouts/slideLayout5.xml"/><Relationship Id="rId4" Type="http://schemas.openxmlformats.org/officeDocument/2006/relationships/image" Target="../media/image20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5.xml"/><Relationship Id="rId4" Type="http://schemas.openxmlformats.org/officeDocument/2006/relationships/image" Target="../media/image221.png"/></Relationships>
</file>

<file path=ppt/slides/_rels/slide11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5.xml"/><Relationship Id="rId4" Type="http://schemas.openxmlformats.org/officeDocument/2006/relationships/image" Target="../media/image224.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5.xml"/><Relationship Id="rId4" Type="http://schemas.openxmlformats.org/officeDocument/2006/relationships/image" Target="../media/image227.png"/></Relationships>
</file>

<file path=ppt/slides/_rels/slide12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5.xml"/><Relationship Id="rId4" Type="http://schemas.openxmlformats.org/officeDocument/2006/relationships/image" Target="../media/image231.png"/></Relationships>
</file>

<file path=ppt/slides/_rels/slide12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5.xml"/><Relationship Id="rId4" Type="http://schemas.openxmlformats.org/officeDocument/2006/relationships/image" Target="../media/image234.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236.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237.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239.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240.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242.png"/><Relationship Id="rId4" Type="http://schemas.openxmlformats.org/officeDocument/2006/relationships/image" Target="../media/image241.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247.png"/><Relationship Id="rId5" Type="http://schemas.openxmlformats.org/officeDocument/2006/relationships/image" Target="../media/image245.png"/><Relationship Id="rId4" Type="http://schemas.openxmlformats.org/officeDocument/2006/relationships/image" Target="../media/image246.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252.png"/><Relationship Id="rId4" Type="http://schemas.openxmlformats.org/officeDocument/2006/relationships/image" Target="../media/image251.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257.png"/><Relationship Id="rId4" Type="http://schemas.openxmlformats.org/officeDocument/2006/relationships/image" Target="../media/image256.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1.png"/><Relationship Id="rId7" Type="http://schemas.openxmlformats.org/officeDocument/2006/relationships/image" Target="../media/image261.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264.png"/><Relationship Id="rId4" Type="http://schemas.openxmlformats.org/officeDocument/2006/relationships/image" Target="../media/image263.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269.png"/><Relationship Id="rId4" Type="http://schemas.openxmlformats.org/officeDocument/2006/relationships/image" Target="../media/image268.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3.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274.png"/></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2.jpg"/><Relationship Id="rId5" Type="http://schemas.openxmlformats.org/officeDocument/2006/relationships/image" Target="../media/image51.jp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png"/><Relationship Id="rId7" Type="http://schemas.openxmlformats.org/officeDocument/2006/relationships/image" Target="../media/image67.png"/><Relationship Id="rId12"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66.png"/><Relationship Id="rId11" Type="http://schemas.openxmlformats.org/officeDocument/2006/relationships/diagramColors" Target="../diagrams/colors1.xml"/><Relationship Id="rId5" Type="http://schemas.openxmlformats.org/officeDocument/2006/relationships/image" Target="../media/image65.png"/><Relationship Id="rId10" Type="http://schemas.openxmlformats.org/officeDocument/2006/relationships/diagramQuickStyle" Target="../diagrams/quickStyle1.xml"/><Relationship Id="rId4" Type="http://schemas.openxmlformats.org/officeDocument/2006/relationships/image" Target="../media/image64.png"/><Relationship Id="rId9"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0.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customXml" Target="../ink/ink1.xml"/><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72.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hyperlink" Target="https://velog.io/@hipjaengyi_cat18/Data-Centric-OCR" TargetMode="Externa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99.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png"/><Relationship Id="rId7"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117.png"/><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png"/><Relationship Id="rId7" Type="http://schemas.openxmlformats.org/officeDocument/2006/relationships/image" Target="../media/image122.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png"/><Relationship Id="rId7"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24.png"/><Relationship Id="rId9" Type="http://schemas.openxmlformats.org/officeDocument/2006/relationships/image" Target="../media/image129.png"/></Relationships>
</file>

<file path=ppt/slides/_rels/slide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png"/><Relationship Id="rId7"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png"/><Relationship Id="rId7"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138.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image" Target="../media/image140.png"/><Relationship Id="rId4" Type="http://schemas.openxmlformats.org/officeDocument/2006/relationships/image" Target="../media/image139.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image" Target="../media/image142.png"/><Relationship Id="rId4" Type="http://schemas.openxmlformats.org/officeDocument/2006/relationships/image" Target="../media/image14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143.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8.xml"/><Relationship Id="rId5" Type="http://schemas.openxmlformats.org/officeDocument/2006/relationships/image" Target="../media/image145.png"/><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46.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8.xml"/><Relationship Id="rId5" Type="http://schemas.openxmlformats.org/officeDocument/2006/relationships/image" Target="../media/image148.png"/><Relationship Id="rId4" Type="http://schemas.openxmlformats.org/officeDocument/2006/relationships/image" Target="../media/image147.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8.xml"/><Relationship Id="rId5" Type="http://schemas.openxmlformats.org/officeDocument/2006/relationships/image" Target="../media/image150.png"/><Relationship Id="rId4" Type="http://schemas.openxmlformats.org/officeDocument/2006/relationships/image" Target="../media/image149.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57.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1.png"/><Relationship Id="rId2" Type="http://schemas.openxmlformats.org/officeDocument/2006/relationships/notesSlide" Target="../notesSlides/notesSlide65.xml"/><Relationship Id="rId1" Type="http://schemas.openxmlformats.org/officeDocument/2006/relationships/slideLayout" Target="../slideLayouts/slideLayout8.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169.png"/><Relationship Id="rId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170.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172.png"/><Relationship Id="rId4" Type="http://schemas.openxmlformats.org/officeDocument/2006/relationships/image" Target="../media/image171.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8.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7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77.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8.xml"/><Relationship Id="rId5" Type="http://schemas.openxmlformats.org/officeDocument/2006/relationships/image" Target="../media/image182.png"/><Relationship Id="rId4" Type="http://schemas.openxmlformats.org/officeDocument/2006/relationships/image" Target="../media/image18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8.xml"/><Relationship Id="rId5" Type="http://schemas.openxmlformats.org/officeDocument/2006/relationships/image" Target="../media/image184.png"/><Relationship Id="rId4" Type="http://schemas.openxmlformats.org/officeDocument/2006/relationships/image" Target="../media/image183.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8.xml"/><Relationship Id="rId5" Type="http://schemas.openxmlformats.org/officeDocument/2006/relationships/image" Target="../media/image186.png"/><Relationship Id="rId4" Type="http://schemas.openxmlformats.org/officeDocument/2006/relationships/image" Target="../media/image185.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8.xml"/><Relationship Id="rId5" Type="http://schemas.openxmlformats.org/officeDocument/2006/relationships/image" Target="../media/image188.png"/><Relationship Id="rId4" Type="http://schemas.openxmlformats.org/officeDocument/2006/relationships/image" Target="../media/image187.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8.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eg"/><Relationship Id="rId1" Type="http://schemas.openxmlformats.org/officeDocument/2006/relationships/slideLayout" Target="../slideLayouts/slideLayout5.xml"/><Relationship Id="rId5" Type="http://schemas.openxmlformats.org/officeDocument/2006/relationships/image" Target="../media/image195.png"/><Relationship Id="rId4" Type="http://schemas.openxmlformats.org/officeDocument/2006/relationships/image" Target="../media/image19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5.xml"/><Relationship Id="rId5" Type="http://schemas.openxmlformats.org/officeDocument/2006/relationships/image" Target="../media/image199.png"/><Relationship Id="rId4" Type="http://schemas.openxmlformats.org/officeDocument/2006/relationships/image" Target="../media/image198.png"/></Relationships>
</file>

<file path=ppt/slides/_rels/slide9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202.png"/></Relationships>
</file>

<file path=ppt/slides/_rels/slide93.xml.rels><?xml version="1.0" encoding="UTF-8" standalone="yes"?>
<Relationships xmlns="http://schemas.openxmlformats.org/package/2006/relationships"><Relationship Id="rId2" Type="http://schemas.openxmlformats.org/officeDocument/2006/relationships/hyperlink" Target="http://mainv1.py/" TargetMode="Externa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6.png"/><Relationship Id="rId1" Type="http://schemas.openxmlformats.org/officeDocument/2006/relationships/slideLayout" Target="../slideLayouts/slideLayout5.xml"/><Relationship Id="rId4" Type="http://schemas.openxmlformats.org/officeDocument/2006/relationships/image" Target="../media/image20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CCFF"/>
        </a:solidFill>
        <a:effectLst/>
      </p:bgPr>
    </p:bg>
    <p:spTree>
      <p:nvGrpSpPr>
        <p:cNvPr id="1" name=""/>
        <p:cNvGrpSpPr/>
        <p:nvPr/>
      </p:nvGrpSpPr>
      <p:grpSpPr>
        <a:xfrm>
          <a:off x="0" y="0"/>
          <a:ext cx="0" cy="0"/>
          <a:chOff x="0" y="0"/>
          <a:chExt cx="0" cy="0"/>
        </a:xfrm>
      </p:grpSpPr>
      <p:cxnSp>
        <p:nvCxnSpPr>
          <p:cNvPr id="17" name="직선 연결선 16">
            <a:extLst>
              <a:ext uri="{FF2B5EF4-FFF2-40B4-BE49-F238E27FC236}">
                <a16:creationId xmlns:a16="http://schemas.microsoft.com/office/drawing/2014/main" id="{0EA57050-76E6-7C75-0E85-5E9FD3D621E1}"/>
              </a:ext>
            </a:extLst>
          </p:cNvPr>
          <p:cNvCxnSpPr/>
          <p:nvPr/>
        </p:nvCxnSpPr>
        <p:spPr>
          <a:xfrm>
            <a:off x="525780" y="1014748"/>
            <a:ext cx="48198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CF7F92A7-01E2-8301-340C-20AF4236192D}"/>
              </a:ext>
            </a:extLst>
          </p:cNvPr>
          <p:cNvCxnSpPr/>
          <p:nvPr/>
        </p:nvCxnSpPr>
        <p:spPr>
          <a:xfrm>
            <a:off x="525780" y="4066957"/>
            <a:ext cx="48198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ADA4BA-ADA6-520A-6294-2D87A987E0B9}"/>
              </a:ext>
            </a:extLst>
          </p:cNvPr>
          <p:cNvSpPr txBox="1"/>
          <p:nvPr/>
        </p:nvSpPr>
        <p:spPr>
          <a:xfrm>
            <a:off x="596900" y="3432563"/>
            <a:ext cx="4257897" cy="307777"/>
          </a:xfrm>
          <a:prstGeom prst="rect">
            <a:avLst/>
          </a:prstGeom>
          <a:noFill/>
        </p:spPr>
        <p:txBody>
          <a:bodyPr wrap="none" rtlCol="0">
            <a:spAutoFit/>
          </a:bodyPr>
          <a:lstStyle/>
          <a:p>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조장 </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김동민  </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조원 </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err="1">
                <a:solidFill>
                  <a:schemeClr val="accent3">
                    <a:lumMod val="20000"/>
                    <a:lumOff val="80000"/>
                  </a:schemeClr>
                </a:solidFill>
                <a:latin typeface="나눔바른고딕" panose="020B0603020101020101" pitchFamily="50" charset="-127"/>
                <a:ea typeface="나눔바른고딕" panose="020B0603020101020101" pitchFamily="50" charset="-127"/>
              </a:rPr>
              <a:t>백혜리</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err="1">
                <a:solidFill>
                  <a:schemeClr val="accent3">
                    <a:lumMod val="20000"/>
                    <a:lumOff val="80000"/>
                  </a:schemeClr>
                </a:solidFill>
                <a:latin typeface="나눔바른고딕" panose="020B0603020101020101" pitchFamily="50" charset="-127"/>
                <a:ea typeface="나눔바른고딕" panose="020B0603020101020101" pitchFamily="50" charset="-127"/>
              </a:rPr>
              <a:t>윤도하</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err="1">
                <a:solidFill>
                  <a:schemeClr val="accent3">
                    <a:lumMod val="20000"/>
                    <a:lumOff val="80000"/>
                  </a:schemeClr>
                </a:solidFill>
                <a:latin typeface="나눔바른고딕" panose="020B0603020101020101" pitchFamily="50" charset="-127"/>
                <a:ea typeface="나눔바른고딕" panose="020B0603020101020101" pitchFamily="50" charset="-127"/>
              </a:rPr>
              <a:t>이예림</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장유미</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err="1">
                <a:solidFill>
                  <a:schemeClr val="accent3">
                    <a:lumMod val="20000"/>
                    <a:lumOff val="80000"/>
                  </a:schemeClr>
                </a:solidFill>
                <a:latin typeface="나눔바른고딕" panose="020B0603020101020101" pitchFamily="50" charset="-127"/>
                <a:ea typeface="나눔바른고딕" panose="020B0603020101020101" pitchFamily="50" charset="-127"/>
              </a:rPr>
              <a:t>최재권</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황지의</a:t>
            </a:r>
            <a:endPar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6BAED7F4-B860-6F1A-7E58-43F83268870C}"/>
              </a:ext>
            </a:extLst>
          </p:cNvPr>
          <p:cNvSpPr txBox="1"/>
          <p:nvPr/>
        </p:nvSpPr>
        <p:spPr>
          <a:xfrm>
            <a:off x="443079" y="690228"/>
            <a:ext cx="4992521" cy="307777"/>
          </a:xfrm>
          <a:prstGeom prst="rect">
            <a:avLst/>
          </a:prstGeom>
          <a:noFill/>
        </p:spPr>
        <p:txBody>
          <a:bodyPr wrap="square" rtlCol="0">
            <a:spAutoFit/>
          </a:bodyPr>
          <a:lstStyle/>
          <a:p>
            <a:r>
              <a:rPr lang="ko-KR" altLang="en-US" b="1" i="0" dirty="0">
                <a:solidFill>
                  <a:srgbClr val="FFFFBD"/>
                </a:solidFill>
                <a:effectLst/>
                <a:latin typeface="나눔바른고딕" panose="020B0603020101020101" pitchFamily="50" charset="-127"/>
                <a:ea typeface="나눔바른고딕" panose="020B0603020101020101" pitchFamily="50" charset="-127"/>
              </a:rPr>
              <a:t>이미지 프로세싱</a:t>
            </a:r>
            <a:r>
              <a:rPr lang="en-US" altLang="ko-KR" b="1" i="0" dirty="0">
                <a:solidFill>
                  <a:srgbClr val="FFFFBD"/>
                </a:solidFill>
                <a:effectLst/>
                <a:latin typeface="나눔바른고딕" panose="020B0603020101020101" pitchFamily="50" charset="-127"/>
                <a:ea typeface="나눔바른고딕" panose="020B0603020101020101" pitchFamily="50" charset="-127"/>
              </a:rPr>
              <a:t>, OCR, </a:t>
            </a:r>
            <a:r>
              <a:rPr lang="ko-KR" altLang="en-US" b="1" i="0" dirty="0" err="1">
                <a:solidFill>
                  <a:srgbClr val="FFFFBD"/>
                </a:solidFill>
                <a:effectLst/>
                <a:latin typeface="나눔바른고딕" panose="020B0603020101020101" pitchFamily="50" charset="-127"/>
                <a:ea typeface="나눔바른고딕" panose="020B0603020101020101" pitchFamily="50" charset="-127"/>
              </a:rPr>
              <a:t>랭체인이</a:t>
            </a:r>
            <a:r>
              <a:rPr lang="ko-KR" altLang="en-US" b="1" i="0" dirty="0">
                <a:solidFill>
                  <a:srgbClr val="FFFFBD"/>
                </a:solidFill>
                <a:effectLst/>
                <a:latin typeface="나눔바른고딕" panose="020B0603020101020101" pitchFamily="50" charset="-127"/>
                <a:ea typeface="나눔바른고딕" panose="020B0603020101020101" pitchFamily="50" charset="-127"/>
              </a:rPr>
              <a:t> 만드는 혁신적인 디자인 수정</a:t>
            </a:r>
            <a:endParaRPr lang="ko-KR" altLang="en-US" sz="1200" b="1" dirty="0">
              <a:solidFill>
                <a:srgbClr val="FFFFBD"/>
              </a:solidFill>
              <a:latin typeface="나눔바른고딕" panose="020B0603020101020101" pitchFamily="50" charset="-127"/>
              <a:ea typeface="나눔바른고딕" panose="020B0603020101020101" pitchFamily="50" charset="-127"/>
            </a:endParaRPr>
          </a:p>
        </p:txBody>
      </p:sp>
      <p:grpSp>
        <p:nvGrpSpPr>
          <p:cNvPr id="16" name="그룹 15">
            <a:extLst>
              <a:ext uri="{FF2B5EF4-FFF2-40B4-BE49-F238E27FC236}">
                <a16:creationId xmlns:a16="http://schemas.microsoft.com/office/drawing/2014/main" id="{5FB9C773-9624-B874-BC89-282486482160}"/>
              </a:ext>
            </a:extLst>
          </p:cNvPr>
          <p:cNvGrpSpPr/>
          <p:nvPr/>
        </p:nvGrpSpPr>
        <p:grpSpPr>
          <a:xfrm>
            <a:off x="1047672" y="3672979"/>
            <a:ext cx="4391891" cy="326985"/>
            <a:chOff x="1047672" y="3786823"/>
            <a:chExt cx="4391891" cy="326985"/>
          </a:xfrm>
        </p:grpSpPr>
        <p:sp>
          <p:nvSpPr>
            <p:cNvPr id="14" name="TextBox 13">
              <a:extLst>
                <a:ext uri="{FF2B5EF4-FFF2-40B4-BE49-F238E27FC236}">
                  <a16:creationId xmlns:a16="http://schemas.microsoft.com/office/drawing/2014/main" id="{1BC9B58C-5D2D-BE9D-7EC1-3B4F3A0B1FBE}"/>
                </a:ext>
              </a:extLst>
            </p:cNvPr>
            <p:cNvSpPr txBox="1"/>
            <p:nvPr/>
          </p:nvSpPr>
          <p:spPr>
            <a:xfrm>
              <a:off x="1192575" y="3836809"/>
              <a:ext cx="4246988" cy="276999"/>
            </a:xfrm>
            <a:prstGeom prst="rect">
              <a:avLst/>
            </a:prstGeom>
            <a:noFill/>
          </p:spPr>
          <p:txBody>
            <a:bodyPr wrap="square">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청년취업 사관학교 새싹 도봉 </a:t>
              </a:r>
              <a:r>
                <a:rPr lang="en-US" altLang="ko-KR" sz="1200" dirty="0">
                  <a:solidFill>
                    <a:schemeClr val="bg1"/>
                  </a:solidFill>
                  <a:latin typeface="나눔바른고딕" panose="020B0603020101020101" pitchFamily="50" charset="-127"/>
                  <a:ea typeface="나눔바른고딕" panose="020B0603020101020101" pitchFamily="50" charset="-127"/>
                </a:rPr>
                <a:t>AI </a:t>
              </a:r>
              <a:r>
                <a:rPr lang="ko-KR" altLang="en-US" sz="1200" dirty="0">
                  <a:solidFill>
                    <a:schemeClr val="bg1"/>
                  </a:solidFill>
                  <a:latin typeface="나눔바른고딕" panose="020B0603020101020101" pitchFamily="50" charset="-127"/>
                  <a:ea typeface="나눔바른고딕" panose="020B0603020101020101" pitchFamily="50" charset="-127"/>
                </a:rPr>
                <a:t>개발자</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1026" name="Picture 2" descr="꿈꾸는 개발자 데뷔코스, 싹">
              <a:extLst>
                <a:ext uri="{FF2B5EF4-FFF2-40B4-BE49-F238E27FC236}">
                  <a16:creationId xmlns:a16="http://schemas.microsoft.com/office/drawing/2014/main" id="{AF61736B-6F74-8042-6F22-39A36EE40E7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7672" y="3786823"/>
              <a:ext cx="289805" cy="30777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원호 5">
            <a:extLst>
              <a:ext uri="{FF2B5EF4-FFF2-40B4-BE49-F238E27FC236}">
                <a16:creationId xmlns:a16="http://schemas.microsoft.com/office/drawing/2014/main" id="{B2DCA2DD-E45E-1B90-FA5A-695DC41EFB3F}"/>
              </a:ext>
            </a:extLst>
          </p:cNvPr>
          <p:cNvSpPr/>
          <p:nvPr/>
        </p:nvSpPr>
        <p:spPr>
          <a:xfrm>
            <a:off x="5414753" y="2424321"/>
            <a:ext cx="5467352" cy="5467350"/>
          </a:xfrm>
          <a:prstGeom prst="arc">
            <a:avLst>
              <a:gd name="adj1" fmla="val 10794171"/>
              <a:gd name="adj2" fmla="val 18312840"/>
            </a:avLst>
          </a:prstGeom>
          <a:noFill/>
          <a:ln w="698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7" name="원호 6">
            <a:extLst>
              <a:ext uri="{FF2B5EF4-FFF2-40B4-BE49-F238E27FC236}">
                <a16:creationId xmlns:a16="http://schemas.microsoft.com/office/drawing/2014/main" id="{2212BB76-EBAE-2992-18CA-AEE9CAD51AC2}"/>
              </a:ext>
            </a:extLst>
          </p:cNvPr>
          <p:cNvSpPr/>
          <p:nvPr/>
        </p:nvSpPr>
        <p:spPr>
          <a:xfrm>
            <a:off x="5138528" y="2148096"/>
            <a:ext cx="6019802" cy="6019800"/>
          </a:xfrm>
          <a:prstGeom prst="arc">
            <a:avLst>
              <a:gd name="adj1" fmla="val 10794171"/>
              <a:gd name="adj2" fmla="val 19725632"/>
            </a:avLst>
          </a:prstGeom>
          <a:noFill/>
          <a:ln w="69850">
            <a:solidFill>
              <a:srgbClr val="FFFFFF">
                <a:alpha val="6784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pic>
        <p:nvPicPr>
          <p:cNvPr id="15" name="그림 개체 틀 9">
            <a:extLst>
              <a:ext uri="{FF2B5EF4-FFF2-40B4-BE49-F238E27FC236}">
                <a16:creationId xmlns:a16="http://schemas.microsoft.com/office/drawing/2014/main" id="{1AAA78C7-092D-D89F-0887-569F52FB74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01" t="4977" r="4600" b="20178"/>
          <a:stretch/>
        </p:blipFill>
        <p:spPr>
          <a:xfrm>
            <a:off x="5577675" y="2681337"/>
            <a:ext cx="4914900" cy="2457449"/>
          </a:xfrm>
          <a:custGeom>
            <a:avLst/>
            <a:gdLst>
              <a:gd name="connsiteX0" fmla="*/ 2457450 w 4914900"/>
              <a:gd name="connsiteY0" fmla="*/ 0 h 2457449"/>
              <a:gd name="connsiteX1" fmla="*/ 4914900 w 4914900"/>
              <a:gd name="connsiteY1" fmla="*/ 2457449 h 2457449"/>
              <a:gd name="connsiteX2" fmla="*/ 0 w 4914900"/>
              <a:gd name="connsiteY2" fmla="*/ 2457449 h 2457449"/>
              <a:gd name="connsiteX3" fmla="*/ 2457450 w 4914900"/>
              <a:gd name="connsiteY3" fmla="*/ 0 h 2457449"/>
            </a:gdLst>
            <a:ahLst/>
            <a:cxnLst>
              <a:cxn ang="0">
                <a:pos x="connsiteX0" y="connsiteY0"/>
              </a:cxn>
              <a:cxn ang="0">
                <a:pos x="connsiteX1" y="connsiteY1"/>
              </a:cxn>
              <a:cxn ang="0">
                <a:pos x="connsiteX2" y="connsiteY2"/>
              </a:cxn>
              <a:cxn ang="0">
                <a:pos x="connsiteX3" y="connsiteY3"/>
              </a:cxn>
            </a:cxnLst>
            <a:rect l="l" t="t" r="r" b="b"/>
            <a:pathLst>
              <a:path w="4914900" h="2457449">
                <a:moveTo>
                  <a:pt x="2457450" y="0"/>
                </a:moveTo>
                <a:cubicBezTo>
                  <a:pt x="3814662" y="0"/>
                  <a:pt x="4914900" y="1100237"/>
                  <a:pt x="4914900" y="2457449"/>
                </a:cubicBezTo>
                <a:lnTo>
                  <a:pt x="0" y="2457449"/>
                </a:lnTo>
                <a:cubicBezTo>
                  <a:pt x="0" y="1100237"/>
                  <a:pt x="1100238" y="0"/>
                  <a:pt x="2457450" y="0"/>
                </a:cubicBezTo>
                <a:close/>
              </a:path>
            </a:pathLst>
          </a:custGeom>
        </p:spPr>
      </p:pic>
      <p:grpSp>
        <p:nvGrpSpPr>
          <p:cNvPr id="23" name="그룹 22">
            <a:extLst>
              <a:ext uri="{FF2B5EF4-FFF2-40B4-BE49-F238E27FC236}">
                <a16:creationId xmlns:a16="http://schemas.microsoft.com/office/drawing/2014/main" id="{4B37C839-F795-2788-973C-BCA7F184A8F8}"/>
              </a:ext>
            </a:extLst>
          </p:cNvPr>
          <p:cNvGrpSpPr/>
          <p:nvPr/>
        </p:nvGrpSpPr>
        <p:grpSpPr>
          <a:xfrm>
            <a:off x="6487517" y="1014747"/>
            <a:ext cx="2467404" cy="1271461"/>
            <a:chOff x="6937341" y="1678375"/>
            <a:chExt cx="4660605" cy="2401625"/>
          </a:xfrm>
        </p:grpSpPr>
        <p:pic>
          <p:nvPicPr>
            <p:cNvPr id="24" name="그림 23">
              <a:extLst>
                <a:ext uri="{FF2B5EF4-FFF2-40B4-BE49-F238E27FC236}">
                  <a16:creationId xmlns:a16="http://schemas.microsoft.com/office/drawing/2014/main" id="{ACB40119-5531-0CFC-008B-7769E9BE3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8288" y="1678375"/>
              <a:ext cx="3169658" cy="2401625"/>
            </a:xfrm>
            <a:prstGeom prst="rect">
              <a:avLst/>
            </a:prstGeom>
            <a:effectLst>
              <a:outerShdw blurRad="508000" dist="495300" dir="7200000" algn="tl" rotWithShape="0">
                <a:prstClr val="black">
                  <a:alpha val="15000"/>
                </a:prstClr>
              </a:outerShdw>
            </a:effectLst>
          </p:spPr>
        </p:pic>
        <p:pic>
          <p:nvPicPr>
            <p:cNvPr id="25" name="그림 24">
              <a:extLst>
                <a:ext uri="{FF2B5EF4-FFF2-40B4-BE49-F238E27FC236}">
                  <a16:creationId xmlns:a16="http://schemas.microsoft.com/office/drawing/2014/main" id="{14E9CF23-C27A-5C6B-2276-9DB535A3A3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763810">
              <a:off x="6937341" y="1709194"/>
              <a:ext cx="1508712" cy="1435763"/>
            </a:xfrm>
            <a:prstGeom prst="rect">
              <a:avLst/>
            </a:prstGeom>
            <a:noFill/>
            <a:ln>
              <a:noFill/>
            </a:ln>
            <a:effectLst>
              <a:outerShdw blurRad="215900" dist="342900" dir="2700000" algn="tl" rotWithShape="0">
                <a:prstClr val="black">
                  <a:alpha val="10000"/>
                </a:prstClr>
              </a:outerShdw>
            </a:effectLst>
          </p:spPr>
        </p:pic>
      </p:grpSp>
      <p:sp>
        <p:nvSpPr>
          <p:cNvPr id="21" name="TextBox 20">
            <a:extLst>
              <a:ext uri="{FF2B5EF4-FFF2-40B4-BE49-F238E27FC236}">
                <a16:creationId xmlns:a16="http://schemas.microsoft.com/office/drawing/2014/main" id="{40A627E0-2A98-FF1A-2034-0FD4F33CAEFC}"/>
              </a:ext>
            </a:extLst>
          </p:cNvPr>
          <p:cNvSpPr txBox="1"/>
          <p:nvPr/>
        </p:nvSpPr>
        <p:spPr>
          <a:xfrm>
            <a:off x="443079" y="1197698"/>
            <a:ext cx="4819801" cy="1600438"/>
          </a:xfrm>
          <a:prstGeom prst="rect">
            <a:avLst/>
          </a:prstGeom>
          <a:noFill/>
        </p:spPr>
        <p:txBody>
          <a:bodyPr wrap="square" rtlCol="0">
            <a:spAutoFit/>
          </a:bodyPr>
          <a:lstStyle/>
          <a:p>
            <a:pPr algn="ctr"/>
            <a:r>
              <a:rPr lang="ko-KR" altLang="en-US" sz="4000" b="1" i="0" spc="300" dirty="0">
                <a:solidFill>
                  <a:schemeClr val="bg1"/>
                </a:solidFill>
                <a:effectLst/>
                <a:latin typeface="나눔바른고딕" panose="020B0603020101020101" pitchFamily="50" charset="-127"/>
                <a:ea typeface="나눔바른고딕" panose="020B0603020101020101" pitchFamily="50" charset="-127"/>
              </a:rPr>
              <a:t>표시 디자인 오류 </a:t>
            </a:r>
            <a:r>
              <a:rPr lang="ko-KR" altLang="en-US" sz="4000" b="1" i="0" dirty="0">
                <a:solidFill>
                  <a:schemeClr val="bg1"/>
                </a:solidFill>
                <a:effectLst/>
                <a:latin typeface="나눔바른고딕" panose="020B0603020101020101" pitchFamily="50" charset="-127"/>
                <a:ea typeface="나눔바른고딕" panose="020B0603020101020101" pitchFamily="50" charset="-127"/>
              </a:rPr>
              <a:t>탐색기 </a:t>
            </a:r>
            <a:r>
              <a:rPr lang="en-US" altLang="ko-KR" sz="4000" b="1" i="0" dirty="0">
                <a:solidFill>
                  <a:schemeClr val="bg1"/>
                </a:solidFill>
                <a:effectLst/>
                <a:latin typeface="나눔바른고딕" panose="020B0603020101020101" pitchFamily="50" charset="-127"/>
                <a:ea typeface="나눔바른고딕" panose="020B0603020101020101" pitchFamily="50" charset="-127"/>
              </a:rPr>
              <a:t>&amp; </a:t>
            </a:r>
            <a:r>
              <a:rPr lang="en-US" altLang="ko-KR" sz="4000" b="1" i="0" dirty="0" err="1">
                <a:solidFill>
                  <a:schemeClr val="bg1"/>
                </a:solidFill>
                <a:effectLst/>
                <a:latin typeface="나눔바른고딕" panose="020B0603020101020101" pitchFamily="50" charset="-127"/>
                <a:ea typeface="나눔바른고딕" panose="020B0603020101020101" pitchFamily="50" charset="-127"/>
              </a:rPr>
              <a:t>ChatBot</a:t>
            </a:r>
            <a:br>
              <a:rPr lang="en-US" altLang="ko-KR" sz="4000" b="1" i="0" dirty="0">
                <a:solidFill>
                  <a:schemeClr val="bg1"/>
                </a:solidFill>
                <a:effectLst/>
                <a:latin typeface="나눔바른고딕" panose="020B0603020101020101" pitchFamily="50" charset="-127"/>
                <a:ea typeface="나눔바른고딕" panose="020B0603020101020101" pitchFamily="50" charset="-127"/>
              </a:rPr>
            </a:br>
            <a:endParaRPr lang="ko-KR" altLang="en-US" sz="1800" b="1" dirty="0">
              <a:solidFill>
                <a:srgbClr val="FFFF00"/>
              </a:solidFill>
              <a:latin typeface="나눔바른고딕" panose="020B0603020101020101" pitchFamily="50" charset="-127"/>
              <a:ea typeface="나눔바른고딕" panose="020B0603020101020101" pitchFamily="50" charset="-127"/>
            </a:endParaRPr>
          </a:p>
        </p:txBody>
      </p:sp>
      <p:sp>
        <p:nvSpPr>
          <p:cNvPr id="26" name="TextBox 25">
            <a:extLst>
              <a:ext uri="{FF2B5EF4-FFF2-40B4-BE49-F238E27FC236}">
                <a16:creationId xmlns:a16="http://schemas.microsoft.com/office/drawing/2014/main" id="{EF43950A-A753-0810-8D0C-D316F9785788}"/>
              </a:ext>
            </a:extLst>
          </p:cNvPr>
          <p:cNvSpPr txBox="1"/>
          <p:nvPr/>
        </p:nvSpPr>
        <p:spPr>
          <a:xfrm>
            <a:off x="1067381" y="2563577"/>
            <a:ext cx="3600666" cy="461665"/>
          </a:xfrm>
          <a:prstGeom prst="rect">
            <a:avLst/>
          </a:prstGeom>
          <a:noFill/>
        </p:spPr>
        <p:txBody>
          <a:bodyPr wrap="none" rtlCol="0">
            <a:spAutoFit/>
          </a:bodyPr>
          <a:lstStyle/>
          <a:p>
            <a:r>
              <a:rPr lang="en-US" altLang="ko-KR" sz="2400" b="1" dirty="0" err="1">
                <a:solidFill>
                  <a:schemeClr val="bg1"/>
                </a:solidFill>
                <a:highlight>
                  <a:srgbClr val="000080"/>
                </a:highlight>
                <a:latin typeface="나눔바른고딕" panose="020B0603020101020101" pitchFamily="50" charset="-127"/>
                <a:ea typeface="나눔바른고딕" panose="020B0603020101020101" pitchFamily="50" charset="-127"/>
              </a:rPr>
              <a:t>ClearCutChecker</a:t>
            </a:r>
            <a:r>
              <a:rPr lang="en-US" altLang="ko-KR" sz="2400" b="1" dirty="0">
                <a:solidFill>
                  <a:schemeClr val="bg1"/>
                </a:solidFill>
                <a:highlight>
                  <a:srgbClr val="000080"/>
                </a:highlight>
                <a:latin typeface="나눔바른고딕" panose="020B0603020101020101" pitchFamily="50" charset="-127"/>
                <a:ea typeface="나눔바른고딕" panose="020B0603020101020101" pitchFamily="50" charset="-127"/>
              </a:rPr>
              <a:t>(C.C.C)</a:t>
            </a:r>
          </a:p>
        </p:txBody>
      </p:sp>
    </p:spTree>
    <p:extLst>
      <p:ext uri="{BB962C8B-B14F-4D97-AF65-F5344CB8AC3E}">
        <p14:creationId xmlns:p14="http://schemas.microsoft.com/office/powerpoint/2010/main" val="89593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3130" name="직사각형 3129">
            <a:extLst>
              <a:ext uri="{FF2B5EF4-FFF2-40B4-BE49-F238E27FC236}">
                <a16:creationId xmlns:a16="http://schemas.microsoft.com/office/drawing/2014/main" id="{334293A1-4F7E-61CD-3D61-D716986530C0}"/>
              </a:ext>
            </a:extLst>
          </p:cNvPr>
          <p:cNvSpPr/>
          <p:nvPr/>
        </p:nvSpPr>
        <p:spPr>
          <a:xfrm>
            <a:off x="195943" y="1137427"/>
            <a:ext cx="8739051" cy="373130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dirty="0">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dirty="0">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&amp; </a:t>
            </a:r>
            <a:r>
              <a:rPr lang="en-US" altLang="ko-KR" sz="1000" b="1" dirty="0" err="1">
                <a:solidFill>
                  <a:schemeClr val="accent6">
                    <a:lumMod val="20000"/>
                    <a:lumOff val="80000"/>
                  </a:schemeClr>
                </a:solidFill>
                <a:latin typeface="나눔바른고딕" panose="020B0603020101020101" pitchFamily="50" charset="-127"/>
                <a:ea typeface="나눔바른고딕" panose="020B0603020101020101" pitchFamily="50" charset="-127"/>
              </a:rPr>
              <a:t>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3) </a:t>
            </a:r>
            <a:r>
              <a:rPr lang="ko-KR" altLang="en-US" b="1" dirty="0">
                <a:solidFill>
                  <a:srgbClr val="FFFF6D"/>
                </a:solidFill>
                <a:latin typeface="나눔바른고딕" panose="020B0603020101020101" pitchFamily="50" charset="-127"/>
                <a:ea typeface="나눔바른고딕" panose="020B0603020101020101" pitchFamily="50" charset="-127"/>
              </a:rPr>
              <a:t>활용 장비 및 재료</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직사각형 58">
            <a:extLst>
              <a:ext uri="{FF2B5EF4-FFF2-40B4-BE49-F238E27FC236}">
                <a16:creationId xmlns:a16="http://schemas.microsoft.com/office/drawing/2014/main" id="{7C25F089-D89A-E2B0-5EAD-71C4C7F6F50B}"/>
              </a:ext>
            </a:extLst>
          </p:cNvPr>
          <p:cNvSpPr/>
          <p:nvPr/>
        </p:nvSpPr>
        <p:spPr>
          <a:xfrm>
            <a:off x="467227" y="1440122"/>
            <a:ext cx="2668057" cy="526094"/>
          </a:xfrm>
          <a:prstGeom prst="rect">
            <a:avLst/>
          </a:prstGeom>
          <a:solidFill>
            <a:schemeClr val="accent6">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이미지 프로세싱</a:t>
            </a:r>
          </a:p>
        </p:txBody>
      </p:sp>
      <p:sp>
        <p:nvSpPr>
          <p:cNvPr id="3131" name="TextBox 3130">
            <a:extLst>
              <a:ext uri="{FF2B5EF4-FFF2-40B4-BE49-F238E27FC236}">
                <a16:creationId xmlns:a16="http://schemas.microsoft.com/office/drawing/2014/main" id="{A66DD060-D810-EDCE-3AEE-36A8F0FE2A15}"/>
              </a:ext>
            </a:extLst>
          </p:cNvPr>
          <p:cNvSpPr txBox="1"/>
          <p:nvPr/>
        </p:nvSpPr>
        <p:spPr>
          <a:xfrm>
            <a:off x="209006" y="721486"/>
            <a:ext cx="8725987" cy="369332"/>
          </a:xfrm>
          <a:prstGeom prst="rect">
            <a:avLst/>
          </a:prstGeom>
          <a:noFill/>
        </p:spPr>
        <p:txBody>
          <a:bodyPr wrap="square">
            <a:spAutoFit/>
          </a:bodyPr>
          <a:lstStyle/>
          <a:p>
            <a:pPr algn="ctr"/>
            <a:r>
              <a:rPr lang="ko-KR" altLang="en-US" sz="1800" b="1" dirty="0">
                <a:solidFill>
                  <a:schemeClr val="tx1"/>
                </a:solidFill>
                <a:latin typeface="나눔바른고딕" panose="020B0603020101020101" pitchFamily="50" charset="-127"/>
                <a:ea typeface="나눔바른고딕" panose="020B0603020101020101" pitchFamily="50" charset="-127"/>
              </a:rPr>
              <a:t>프로젝트 구조</a:t>
            </a:r>
          </a:p>
        </p:txBody>
      </p:sp>
      <p:grpSp>
        <p:nvGrpSpPr>
          <p:cNvPr id="3138" name="그룹 3137">
            <a:extLst>
              <a:ext uri="{FF2B5EF4-FFF2-40B4-BE49-F238E27FC236}">
                <a16:creationId xmlns:a16="http://schemas.microsoft.com/office/drawing/2014/main" id="{CB92A163-ADAD-2E47-9355-3E8AD07E6F90}"/>
              </a:ext>
            </a:extLst>
          </p:cNvPr>
          <p:cNvGrpSpPr/>
          <p:nvPr/>
        </p:nvGrpSpPr>
        <p:grpSpPr>
          <a:xfrm>
            <a:off x="467227" y="2111008"/>
            <a:ext cx="2641374" cy="526094"/>
            <a:chOff x="437640" y="1842706"/>
            <a:chExt cx="2641374" cy="526094"/>
          </a:xfrm>
        </p:grpSpPr>
        <p:sp>
          <p:nvSpPr>
            <p:cNvPr id="3128" name="직사각형 3127">
              <a:extLst>
                <a:ext uri="{FF2B5EF4-FFF2-40B4-BE49-F238E27FC236}">
                  <a16:creationId xmlns:a16="http://schemas.microsoft.com/office/drawing/2014/main" id="{54EE49FD-AD58-0615-259E-61E5501CE240}"/>
                </a:ext>
              </a:extLst>
            </p:cNvPr>
            <p:cNvSpPr/>
            <p:nvPr/>
          </p:nvSpPr>
          <p:spPr>
            <a:xfrm>
              <a:off x="437640"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크롭</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3133" name="직사각형 3132">
              <a:extLst>
                <a:ext uri="{FF2B5EF4-FFF2-40B4-BE49-F238E27FC236}">
                  <a16:creationId xmlns:a16="http://schemas.microsoft.com/office/drawing/2014/main" id="{3231A19C-6755-6999-9410-9C30F149BAEE}"/>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활용</a:t>
              </a:r>
            </a:p>
          </p:txBody>
        </p:sp>
        <p:cxnSp>
          <p:nvCxnSpPr>
            <p:cNvPr id="3134" name="직선 화살표 연결선 3133">
              <a:extLst>
                <a:ext uri="{FF2B5EF4-FFF2-40B4-BE49-F238E27FC236}">
                  <a16:creationId xmlns:a16="http://schemas.microsoft.com/office/drawing/2014/main" id="{D5A7FEA1-39D5-2255-947C-35342B3FEA44}"/>
                </a:ext>
              </a:extLst>
            </p:cNvPr>
            <p:cNvCxnSpPr>
              <a:cxnSpLocks/>
              <a:stCxn id="3128" idx="3"/>
              <a:endCxn id="3133" idx="1"/>
            </p:cNvCxnSpPr>
            <p:nvPr/>
          </p:nvCxnSpPr>
          <p:spPr>
            <a:xfrm>
              <a:off x="1641687" y="2105753"/>
              <a:ext cx="2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39" name="그룹 3138">
            <a:extLst>
              <a:ext uri="{FF2B5EF4-FFF2-40B4-BE49-F238E27FC236}">
                <a16:creationId xmlns:a16="http://schemas.microsoft.com/office/drawing/2014/main" id="{0E391FE9-A766-1DEA-070D-BEB0D7395C64}"/>
              </a:ext>
            </a:extLst>
          </p:cNvPr>
          <p:cNvGrpSpPr/>
          <p:nvPr/>
        </p:nvGrpSpPr>
        <p:grpSpPr>
          <a:xfrm>
            <a:off x="467227" y="2781894"/>
            <a:ext cx="2641374" cy="526094"/>
            <a:chOff x="437640" y="1842706"/>
            <a:chExt cx="2641374" cy="526094"/>
          </a:xfrm>
        </p:grpSpPr>
        <p:sp>
          <p:nvSpPr>
            <p:cNvPr id="3140" name="직사각형 3139">
              <a:extLst>
                <a:ext uri="{FF2B5EF4-FFF2-40B4-BE49-F238E27FC236}">
                  <a16:creationId xmlns:a16="http://schemas.microsoft.com/office/drawing/2014/main" id="{E519A699-BD80-82A5-6A60-CC7C54D7B057}"/>
                </a:ext>
              </a:extLst>
            </p:cNvPr>
            <p:cNvSpPr/>
            <p:nvPr/>
          </p:nvSpPr>
          <p:spPr>
            <a:xfrm>
              <a:off x="437640"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로고 인식</a:t>
              </a:r>
            </a:p>
          </p:txBody>
        </p:sp>
        <p:sp>
          <p:nvSpPr>
            <p:cNvPr id="3141" name="직사각형 3140">
              <a:extLst>
                <a:ext uri="{FF2B5EF4-FFF2-40B4-BE49-F238E27FC236}">
                  <a16:creationId xmlns:a16="http://schemas.microsoft.com/office/drawing/2014/main" id="{1A595BD8-D600-11D5-4067-40EC6FEE1B1A}"/>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로보플로우</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cxnSp>
          <p:nvCxnSpPr>
            <p:cNvPr id="3142" name="직선 화살표 연결선 3141">
              <a:extLst>
                <a:ext uri="{FF2B5EF4-FFF2-40B4-BE49-F238E27FC236}">
                  <a16:creationId xmlns:a16="http://schemas.microsoft.com/office/drawing/2014/main" id="{B2D38D10-AA7D-5F2E-A6B1-7F51A675B0C8}"/>
                </a:ext>
              </a:extLst>
            </p:cNvPr>
            <p:cNvCxnSpPr>
              <a:cxnSpLocks/>
              <a:stCxn id="3140" idx="3"/>
              <a:endCxn id="3141" idx="1"/>
            </p:cNvCxnSpPr>
            <p:nvPr/>
          </p:nvCxnSpPr>
          <p:spPr>
            <a:xfrm>
              <a:off x="1641687" y="2105753"/>
              <a:ext cx="2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51" name="그룹 3150">
            <a:extLst>
              <a:ext uri="{FF2B5EF4-FFF2-40B4-BE49-F238E27FC236}">
                <a16:creationId xmlns:a16="http://schemas.microsoft.com/office/drawing/2014/main" id="{9FFA482E-B9A9-F795-49BE-344DEC45ADB6}"/>
              </a:ext>
            </a:extLst>
          </p:cNvPr>
          <p:cNvGrpSpPr/>
          <p:nvPr/>
        </p:nvGrpSpPr>
        <p:grpSpPr>
          <a:xfrm>
            <a:off x="467227" y="3452345"/>
            <a:ext cx="2654715" cy="816775"/>
            <a:chOff x="424299" y="1842706"/>
            <a:chExt cx="2654715" cy="816775"/>
          </a:xfrm>
        </p:grpSpPr>
        <p:sp>
          <p:nvSpPr>
            <p:cNvPr id="3152" name="직사각형 3151">
              <a:extLst>
                <a:ext uri="{FF2B5EF4-FFF2-40B4-BE49-F238E27FC236}">
                  <a16:creationId xmlns:a16="http://schemas.microsoft.com/office/drawing/2014/main" id="{8FFAC826-5BED-9413-094A-4BC8C362939A}"/>
                </a:ext>
              </a:extLst>
            </p:cNvPr>
            <p:cNvSpPr/>
            <p:nvPr/>
          </p:nvSpPr>
          <p:spPr>
            <a:xfrm>
              <a:off x="424299" y="2133387"/>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3153" name="직사각형 3152">
              <a:extLst>
                <a:ext uri="{FF2B5EF4-FFF2-40B4-BE49-F238E27FC236}">
                  <a16:creationId xmlns:a16="http://schemas.microsoft.com/office/drawing/2014/main" id="{33F7133A-01B0-4BFC-159B-123877C7DE64}"/>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err="1">
                  <a:solidFill>
                    <a:schemeClr val="tx1"/>
                  </a:solidFill>
                  <a:latin typeface="나눔바른고딕" panose="020B0603020101020101" pitchFamily="50" charset="-127"/>
                  <a:ea typeface="나눔바른고딕" panose="020B0603020101020101" pitchFamily="50" charset="-127"/>
                </a:rPr>
                <a:t>HoughLins</a:t>
              </a:r>
              <a:endParaRPr lang="en-US" altLang="ko-KR" b="1" dirty="0">
                <a:solidFill>
                  <a:schemeClr val="tx1"/>
                </a:solidFill>
                <a:latin typeface="나눔바른고딕" panose="020B0603020101020101" pitchFamily="50" charset="-127"/>
                <a:ea typeface="나눔바른고딕" panose="020B0603020101020101" pitchFamily="50" charset="-127"/>
              </a:endParaRPr>
            </a:p>
            <a:p>
              <a:pPr algn="ctr"/>
              <a:r>
                <a:rPr lang="en-US" altLang="ko-KR" b="1" dirty="0" err="1">
                  <a:solidFill>
                    <a:schemeClr val="tx1"/>
                  </a:solidFill>
                  <a:latin typeface="나눔바른고딕" panose="020B0603020101020101" pitchFamily="50" charset="-127"/>
                  <a:ea typeface="나눔바른고딕" panose="020B0603020101020101" pitchFamily="50" charset="-127"/>
                </a:rPr>
                <a:t>HoughLinsp</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cxnSp>
          <p:nvCxnSpPr>
            <p:cNvPr id="3154" name="직선 화살표 연결선 3153">
              <a:extLst>
                <a:ext uri="{FF2B5EF4-FFF2-40B4-BE49-F238E27FC236}">
                  <a16:creationId xmlns:a16="http://schemas.microsoft.com/office/drawing/2014/main" id="{F23730F8-DB4A-4BCE-2517-9A18CA364CF2}"/>
                </a:ext>
              </a:extLst>
            </p:cNvPr>
            <p:cNvCxnSpPr>
              <a:cxnSpLocks/>
              <a:stCxn id="3152" idx="3"/>
              <a:endCxn id="3153" idx="1"/>
            </p:cNvCxnSpPr>
            <p:nvPr/>
          </p:nvCxnSpPr>
          <p:spPr>
            <a:xfrm flipV="1">
              <a:off x="1628346" y="2105753"/>
              <a:ext cx="246621" cy="290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55" name="직사각형 3154">
            <a:extLst>
              <a:ext uri="{FF2B5EF4-FFF2-40B4-BE49-F238E27FC236}">
                <a16:creationId xmlns:a16="http://schemas.microsoft.com/office/drawing/2014/main" id="{973515BD-AAB5-6921-EB28-D7CDBB22D046}"/>
              </a:ext>
            </a:extLst>
          </p:cNvPr>
          <p:cNvSpPr/>
          <p:nvPr/>
        </p:nvSpPr>
        <p:spPr>
          <a:xfrm>
            <a:off x="3276586" y="1437510"/>
            <a:ext cx="2668057" cy="526094"/>
          </a:xfrm>
          <a:prstGeom prst="rect">
            <a:avLst/>
          </a:prstGeom>
          <a:solidFill>
            <a:schemeClr val="accent6">
              <a:lumMod val="40000"/>
              <a:lumOff val="6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나눔바른고딕" panose="020B0603020101020101" pitchFamily="50" charset="-127"/>
                <a:ea typeface="나눔바른고딕" panose="020B0603020101020101" pitchFamily="50" charset="-127"/>
              </a:rPr>
              <a:t>OCR </a:t>
            </a:r>
            <a:r>
              <a:rPr lang="ko-KR" altLang="en-US" b="1" dirty="0">
                <a:solidFill>
                  <a:schemeClr val="tx1"/>
                </a:solidFill>
                <a:latin typeface="나눔바른고딕" panose="020B0603020101020101" pitchFamily="50" charset="-127"/>
                <a:ea typeface="나눔바른고딕" panose="020B0603020101020101" pitchFamily="50" charset="-127"/>
              </a:rPr>
              <a:t>및 맞춤법 진행</a:t>
            </a:r>
          </a:p>
        </p:txBody>
      </p:sp>
      <p:grpSp>
        <p:nvGrpSpPr>
          <p:cNvPr id="3161" name="그룹 3160">
            <a:extLst>
              <a:ext uri="{FF2B5EF4-FFF2-40B4-BE49-F238E27FC236}">
                <a16:creationId xmlns:a16="http://schemas.microsoft.com/office/drawing/2014/main" id="{4E9DBED2-9FB1-DC9F-B59D-41779065FF1A}"/>
              </a:ext>
            </a:extLst>
          </p:cNvPr>
          <p:cNvGrpSpPr/>
          <p:nvPr/>
        </p:nvGrpSpPr>
        <p:grpSpPr>
          <a:xfrm>
            <a:off x="3276586" y="2158049"/>
            <a:ext cx="2641374" cy="526094"/>
            <a:chOff x="437640" y="1842706"/>
            <a:chExt cx="2641374" cy="526094"/>
          </a:xfrm>
        </p:grpSpPr>
        <p:sp>
          <p:nvSpPr>
            <p:cNvPr id="3162" name="직사각형 3161">
              <a:extLst>
                <a:ext uri="{FF2B5EF4-FFF2-40B4-BE49-F238E27FC236}">
                  <a16:creationId xmlns:a16="http://schemas.microsoft.com/office/drawing/2014/main" id="{AE62C408-2528-3B1F-3E72-9916FF9479EB}"/>
                </a:ext>
              </a:extLst>
            </p:cNvPr>
            <p:cNvSpPr/>
            <p:nvPr/>
          </p:nvSpPr>
          <p:spPr>
            <a:xfrm>
              <a:off x="437640"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나눔바른고딕" panose="020B0603020101020101" pitchFamily="50" charset="-127"/>
                  <a:ea typeface="나눔바른고딕" panose="020B0603020101020101" pitchFamily="50" charset="-127"/>
                </a:rPr>
                <a:t>OCR</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3163" name="직사각형 3162">
              <a:extLst>
                <a:ext uri="{FF2B5EF4-FFF2-40B4-BE49-F238E27FC236}">
                  <a16:creationId xmlns:a16="http://schemas.microsoft.com/office/drawing/2014/main" id="{FF2418F4-E875-E839-ADB7-DBEEB8306690}"/>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나눔바른고딕" panose="020B0603020101020101" pitchFamily="50" charset="-127"/>
                  <a:ea typeface="나눔바른고딕" panose="020B0603020101020101" pitchFamily="50" charset="-127"/>
                </a:rPr>
                <a:t>Google Vision API</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cxnSp>
          <p:nvCxnSpPr>
            <p:cNvPr id="3164" name="직선 화살표 연결선 3163">
              <a:extLst>
                <a:ext uri="{FF2B5EF4-FFF2-40B4-BE49-F238E27FC236}">
                  <a16:creationId xmlns:a16="http://schemas.microsoft.com/office/drawing/2014/main" id="{B24E7830-AD13-5A35-7953-C0F32DE73F9F}"/>
                </a:ext>
              </a:extLst>
            </p:cNvPr>
            <p:cNvCxnSpPr>
              <a:cxnSpLocks/>
              <a:stCxn id="3162" idx="3"/>
              <a:endCxn id="3163" idx="1"/>
            </p:cNvCxnSpPr>
            <p:nvPr/>
          </p:nvCxnSpPr>
          <p:spPr>
            <a:xfrm>
              <a:off x="1641687" y="2105753"/>
              <a:ext cx="2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65" name="직사각형 3164">
            <a:extLst>
              <a:ext uri="{FF2B5EF4-FFF2-40B4-BE49-F238E27FC236}">
                <a16:creationId xmlns:a16="http://schemas.microsoft.com/office/drawing/2014/main" id="{A9357CE1-D878-8154-B0D8-A00EAEE07389}"/>
              </a:ext>
            </a:extLst>
          </p:cNvPr>
          <p:cNvSpPr/>
          <p:nvPr/>
        </p:nvSpPr>
        <p:spPr>
          <a:xfrm>
            <a:off x="1903059" y="4122627"/>
            <a:ext cx="1204047" cy="671055"/>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선 </a:t>
            </a:r>
            <a:r>
              <a:rPr lang="ko-KR" altLang="en-US" b="1" dirty="0" err="1">
                <a:solidFill>
                  <a:schemeClr val="tx1"/>
                </a:solidFill>
                <a:latin typeface="나눔바른고딕" panose="020B0603020101020101" pitchFamily="50" charset="-127"/>
                <a:ea typeface="나눔바른고딕" panose="020B0603020101020101" pitchFamily="50" charset="-127"/>
              </a:rPr>
              <a:t>블러</a:t>
            </a:r>
            <a:r>
              <a:rPr lang="ko-KR" altLang="en-US" b="1" dirty="0">
                <a:solidFill>
                  <a:schemeClr val="tx1"/>
                </a:solidFill>
                <a:latin typeface="나눔바른고딕" panose="020B0603020101020101" pitchFamily="50" charset="-127"/>
                <a:ea typeface="나눔바른고딕" panose="020B0603020101020101" pitchFamily="50" charset="-127"/>
              </a:rPr>
              <a:t> 처리</a:t>
            </a:r>
            <a:endParaRPr lang="en-US" altLang="ko-KR"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b="1" dirty="0">
                <a:solidFill>
                  <a:schemeClr val="tx1"/>
                </a:solidFill>
                <a:latin typeface="나눔바른고딕" panose="020B0603020101020101" pitchFamily="50" charset="-127"/>
                <a:ea typeface="나눔바른고딕" panose="020B0603020101020101" pitchFamily="50" charset="-127"/>
              </a:rPr>
              <a:t>그레이 스케일 및 이진화</a:t>
            </a:r>
          </a:p>
        </p:txBody>
      </p:sp>
      <p:cxnSp>
        <p:nvCxnSpPr>
          <p:cNvPr id="3166" name="직선 화살표 연결선 3165">
            <a:extLst>
              <a:ext uri="{FF2B5EF4-FFF2-40B4-BE49-F238E27FC236}">
                <a16:creationId xmlns:a16="http://schemas.microsoft.com/office/drawing/2014/main" id="{E17132C6-33F3-900D-AFFA-607F7ADFDD02}"/>
              </a:ext>
            </a:extLst>
          </p:cNvPr>
          <p:cNvCxnSpPr>
            <a:cxnSpLocks/>
            <a:stCxn id="3152" idx="3"/>
            <a:endCxn id="3165" idx="1"/>
          </p:cNvCxnSpPr>
          <p:nvPr/>
        </p:nvCxnSpPr>
        <p:spPr>
          <a:xfrm>
            <a:off x="1671274" y="4006073"/>
            <a:ext cx="231785" cy="4520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77" name="그룹 3176">
            <a:extLst>
              <a:ext uri="{FF2B5EF4-FFF2-40B4-BE49-F238E27FC236}">
                <a16:creationId xmlns:a16="http://schemas.microsoft.com/office/drawing/2014/main" id="{C2ABA915-707E-748C-F724-45981297CBC6}"/>
              </a:ext>
            </a:extLst>
          </p:cNvPr>
          <p:cNvGrpSpPr/>
          <p:nvPr/>
        </p:nvGrpSpPr>
        <p:grpSpPr>
          <a:xfrm>
            <a:off x="3276586" y="2878588"/>
            <a:ext cx="2648961" cy="744581"/>
            <a:chOff x="430053" y="1842706"/>
            <a:chExt cx="2648961" cy="744581"/>
          </a:xfrm>
        </p:grpSpPr>
        <p:sp>
          <p:nvSpPr>
            <p:cNvPr id="3178" name="직사각형 3177">
              <a:extLst>
                <a:ext uri="{FF2B5EF4-FFF2-40B4-BE49-F238E27FC236}">
                  <a16:creationId xmlns:a16="http://schemas.microsoft.com/office/drawing/2014/main" id="{1AD22F40-3B8E-F502-05AB-811152D0BCB9}"/>
                </a:ext>
              </a:extLst>
            </p:cNvPr>
            <p:cNvSpPr/>
            <p:nvPr/>
          </p:nvSpPr>
          <p:spPr>
            <a:xfrm>
              <a:off x="430053" y="2061193"/>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맞춤법</a:t>
              </a:r>
            </a:p>
          </p:txBody>
        </p:sp>
        <p:sp>
          <p:nvSpPr>
            <p:cNvPr id="3179" name="직사각형 3178">
              <a:extLst>
                <a:ext uri="{FF2B5EF4-FFF2-40B4-BE49-F238E27FC236}">
                  <a16:creationId xmlns:a16="http://schemas.microsoft.com/office/drawing/2014/main" id="{C7D4B07D-117A-6CEE-B9D4-CC0874A7AA50}"/>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나눔바른고딕" panose="020B0603020101020101" pitchFamily="50" charset="-127"/>
                  <a:ea typeface="나눔바른고딕" panose="020B0603020101020101" pitchFamily="50" charset="-127"/>
                </a:rPr>
                <a:t>OpenAI</a:t>
              </a:r>
              <a:r>
                <a:rPr lang="ko-KR" altLang="en-US" b="1" dirty="0">
                  <a:solidFill>
                    <a:schemeClr val="tx1"/>
                  </a:solidFill>
                  <a:latin typeface="나눔바른고딕" panose="020B0603020101020101" pitchFamily="50" charset="-127"/>
                  <a:ea typeface="나눔바른고딕" panose="020B0603020101020101" pitchFamily="50" charset="-127"/>
                </a:rPr>
                <a:t> 진행</a:t>
              </a:r>
            </a:p>
          </p:txBody>
        </p:sp>
        <p:cxnSp>
          <p:nvCxnSpPr>
            <p:cNvPr id="3180" name="직선 화살표 연결선 3179">
              <a:extLst>
                <a:ext uri="{FF2B5EF4-FFF2-40B4-BE49-F238E27FC236}">
                  <a16:creationId xmlns:a16="http://schemas.microsoft.com/office/drawing/2014/main" id="{09858E9A-D4BD-1A7E-9C45-728DC1F8254D}"/>
                </a:ext>
              </a:extLst>
            </p:cNvPr>
            <p:cNvCxnSpPr>
              <a:cxnSpLocks/>
              <a:stCxn id="3178" idx="3"/>
              <a:endCxn id="3179" idx="1"/>
            </p:cNvCxnSpPr>
            <p:nvPr/>
          </p:nvCxnSpPr>
          <p:spPr>
            <a:xfrm flipV="1">
              <a:off x="1634100" y="2105753"/>
              <a:ext cx="240867" cy="2184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85" name="직사각형 3184">
            <a:extLst>
              <a:ext uri="{FF2B5EF4-FFF2-40B4-BE49-F238E27FC236}">
                <a16:creationId xmlns:a16="http://schemas.microsoft.com/office/drawing/2014/main" id="{49D770F8-0AB8-FEB0-DBDC-F06D63E0179A}"/>
              </a:ext>
            </a:extLst>
          </p:cNvPr>
          <p:cNvSpPr/>
          <p:nvPr/>
        </p:nvSpPr>
        <p:spPr>
          <a:xfrm>
            <a:off x="4721499" y="3449733"/>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테스트용 </a:t>
            </a:r>
            <a:r>
              <a:rPr lang="en-US" altLang="ko-KR" b="1" dirty="0">
                <a:solidFill>
                  <a:schemeClr val="tx1"/>
                </a:solidFill>
                <a:latin typeface="나눔바른고딕" panose="020B0603020101020101" pitchFamily="50" charset="-127"/>
                <a:ea typeface="나눔바른고딕" panose="020B0603020101020101" pitchFamily="50" charset="-127"/>
              </a:rPr>
              <a:t>csv </a:t>
            </a:r>
            <a:r>
              <a:rPr lang="ko-KR" altLang="en-US" b="1" dirty="0">
                <a:solidFill>
                  <a:schemeClr val="tx1"/>
                </a:solidFill>
                <a:latin typeface="나눔바른고딕" panose="020B0603020101020101" pitchFamily="50" charset="-127"/>
                <a:ea typeface="나눔바른고딕" panose="020B0603020101020101" pitchFamily="50" charset="-127"/>
              </a:rPr>
              <a:t>수정 진행</a:t>
            </a:r>
          </a:p>
        </p:txBody>
      </p:sp>
      <p:cxnSp>
        <p:nvCxnSpPr>
          <p:cNvPr id="3187" name="직선 화살표 연결선 3186">
            <a:extLst>
              <a:ext uri="{FF2B5EF4-FFF2-40B4-BE49-F238E27FC236}">
                <a16:creationId xmlns:a16="http://schemas.microsoft.com/office/drawing/2014/main" id="{E66DC901-A12A-1D6A-EADA-D7507F31FC18}"/>
              </a:ext>
            </a:extLst>
          </p:cNvPr>
          <p:cNvCxnSpPr>
            <a:cxnSpLocks/>
            <a:stCxn id="3178" idx="3"/>
            <a:endCxn id="3185" idx="1"/>
          </p:cNvCxnSpPr>
          <p:nvPr/>
        </p:nvCxnSpPr>
        <p:spPr>
          <a:xfrm>
            <a:off x="4480633" y="3360122"/>
            <a:ext cx="240866" cy="3526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93" name="직사각형 3192">
            <a:extLst>
              <a:ext uri="{FF2B5EF4-FFF2-40B4-BE49-F238E27FC236}">
                <a16:creationId xmlns:a16="http://schemas.microsoft.com/office/drawing/2014/main" id="{9FF57394-A477-D9DC-0756-097ADC840F9E}"/>
              </a:ext>
            </a:extLst>
          </p:cNvPr>
          <p:cNvSpPr/>
          <p:nvPr/>
        </p:nvSpPr>
        <p:spPr>
          <a:xfrm>
            <a:off x="6085945" y="1437510"/>
            <a:ext cx="2668057" cy="526094"/>
          </a:xfrm>
          <a:prstGeom prst="rect">
            <a:avLst/>
          </a:prstGeom>
          <a:solidFill>
            <a:schemeClr val="accent6">
              <a:lumMod val="60000"/>
              <a:lumOff val="4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랭체인</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3196" name="직사각형 3195">
            <a:extLst>
              <a:ext uri="{FF2B5EF4-FFF2-40B4-BE49-F238E27FC236}">
                <a16:creationId xmlns:a16="http://schemas.microsoft.com/office/drawing/2014/main" id="{D5C9BD1C-A915-1F78-A033-559F028FA3F3}"/>
              </a:ext>
            </a:extLst>
          </p:cNvPr>
          <p:cNvSpPr/>
          <p:nvPr/>
        </p:nvSpPr>
        <p:spPr>
          <a:xfrm>
            <a:off x="6105790" y="2162808"/>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랭체인</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3197" name="직사각형 3196">
            <a:extLst>
              <a:ext uri="{FF2B5EF4-FFF2-40B4-BE49-F238E27FC236}">
                <a16:creationId xmlns:a16="http://schemas.microsoft.com/office/drawing/2014/main" id="{5836CEC4-3ACD-ECD1-E397-13C18630D87D}"/>
              </a:ext>
            </a:extLst>
          </p:cNvPr>
          <p:cNvSpPr/>
          <p:nvPr/>
        </p:nvSpPr>
        <p:spPr>
          <a:xfrm>
            <a:off x="7543117" y="2162808"/>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나눔바른고딕" panose="020B0603020101020101" pitchFamily="50" charset="-127"/>
                <a:ea typeface="나눔바른고딕" panose="020B0603020101020101" pitchFamily="50" charset="-127"/>
              </a:rPr>
              <a:t>FAISS</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cxnSp>
        <p:nvCxnSpPr>
          <p:cNvPr id="3198" name="직선 화살표 연결선 3197">
            <a:extLst>
              <a:ext uri="{FF2B5EF4-FFF2-40B4-BE49-F238E27FC236}">
                <a16:creationId xmlns:a16="http://schemas.microsoft.com/office/drawing/2014/main" id="{DECA542D-F3F3-2700-2FD8-A712AB43D381}"/>
              </a:ext>
            </a:extLst>
          </p:cNvPr>
          <p:cNvCxnSpPr>
            <a:cxnSpLocks/>
            <a:stCxn id="3196" idx="3"/>
            <a:endCxn id="3197" idx="1"/>
          </p:cNvCxnSpPr>
          <p:nvPr/>
        </p:nvCxnSpPr>
        <p:spPr>
          <a:xfrm>
            <a:off x="7309837" y="2425855"/>
            <a:ext cx="2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00" name="직사각형 3199">
            <a:extLst>
              <a:ext uri="{FF2B5EF4-FFF2-40B4-BE49-F238E27FC236}">
                <a16:creationId xmlns:a16="http://schemas.microsoft.com/office/drawing/2014/main" id="{524389A3-8534-7473-9A0B-1B7B4B60E0D4}"/>
              </a:ext>
            </a:extLst>
          </p:cNvPr>
          <p:cNvSpPr/>
          <p:nvPr/>
        </p:nvSpPr>
        <p:spPr>
          <a:xfrm>
            <a:off x="7538446" y="2858154"/>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나눔바른고딕" panose="020B0603020101020101" pitchFamily="50" charset="-127"/>
                <a:ea typeface="나눔바른고딕" panose="020B0603020101020101" pitchFamily="50" charset="-127"/>
              </a:rPr>
              <a:t>Tabula </a:t>
            </a:r>
            <a:r>
              <a:rPr lang="ko-KR" altLang="en-US" b="1" dirty="0">
                <a:solidFill>
                  <a:schemeClr val="tx1"/>
                </a:solidFill>
                <a:latin typeface="나눔바른고딕" panose="020B0603020101020101" pitchFamily="50" charset="-127"/>
                <a:ea typeface="나눔바른고딕" panose="020B0603020101020101" pitchFamily="50" charset="-127"/>
              </a:rPr>
              <a:t>라이브러리</a:t>
            </a:r>
          </a:p>
        </p:txBody>
      </p:sp>
      <p:sp>
        <p:nvSpPr>
          <p:cNvPr id="3201" name="직사각형 3200">
            <a:extLst>
              <a:ext uri="{FF2B5EF4-FFF2-40B4-BE49-F238E27FC236}">
                <a16:creationId xmlns:a16="http://schemas.microsoft.com/office/drawing/2014/main" id="{0EADAAD6-FFFA-B15E-2822-F612D24BE8C8}"/>
              </a:ext>
            </a:extLst>
          </p:cNvPr>
          <p:cNvSpPr/>
          <p:nvPr/>
        </p:nvSpPr>
        <p:spPr>
          <a:xfrm>
            <a:off x="7514038" y="3553499"/>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표 구조화</a:t>
            </a:r>
          </a:p>
        </p:txBody>
      </p:sp>
      <p:cxnSp>
        <p:nvCxnSpPr>
          <p:cNvPr id="3202" name="직선 화살표 연결선 3201">
            <a:extLst>
              <a:ext uri="{FF2B5EF4-FFF2-40B4-BE49-F238E27FC236}">
                <a16:creationId xmlns:a16="http://schemas.microsoft.com/office/drawing/2014/main" id="{22185121-54EE-27D0-93F0-82F3DF0256BF}"/>
              </a:ext>
            </a:extLst>
          </p:cNvPr>
          <p:cNvCxnSpPr>
            <a:cxnSpLocks/>
          </p:cNvCxnSpPr>
          <p:nvPr/>
        </p:nvCxnSpPr>
        <p:spPr>
          <a:xfrm rot="16200000" flipH="1">
            <a:off x="7108985" y="2621947"/>
            <a:ext cx="675979" cy="274275"/>
          </a:xfrm>
          <a:prstGeom prst="bentConnector3">
            <a:avLst>
              <a:gd name="adj1" fmla="val 9951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3" name="직선 화살표 연결선 3202">
            <a:extLst>
              <a:ext uri="{FF2B5EF4-FFF2-40B4-BE49-F238E27FC236}">
                <a16:creationId xmlns:a16="http://schemas.microsoft.com/office/drawing/2014/main" id="{1707EEDB-2AF6-DE2B-FB64-E1EF2E4902CF}"/>
              </a:ext>
            </a:extLst>
          </p:cNvPr>
          <p:cNvCxnSpPr>
            <a:cxnSpLocks/>
            <a:stCxn id="3196" idx="3"/>
            <a:endCxn id="3201" idx="1"/>
          </p:cNvCxnSpPr>
          <p:nvPr/>
        </p:nvCxnSpPr>
        <p:spPr>
          <a:xfrm>
            <a:off x="7309837" y="2425855"/>
            <a:ext cx="204201" cy="1390691"/>
          </a:xfrm>
          <a:prstGeom prst="bentConnector3">
            <a:avLst>
              <a:gd name="adj1" fmla="val 202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1652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No.2</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738664"/>
          </a:xfrm>
          <a:prstGeom prst="rect">
            <a:avLst/>
          </a:prstGeom>
          <a:noFill/>
        </p:spPr>
        <p:txBody>
          <a:bodyPr wrap="square">
            <a:spAutoFit/>
          </a:bodyPr>
          <a:lstStyle/>
          <a:p>
            <a:pPr defTabSz="685800" latinLnBrk="1">
              <a:buClrTx/>
            </a:pPr>
            <a: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Langchain </a:t>
            </a: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구성</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cxnSp>
        <p:nvCxnSpPr>
          <p:cNvPr id="25" name="직선 연결선 24">
            <a:extLst>
              <a:ext uri="{FF2B5EF4-FFF2-40B4-BE49-F238E27FC236}">
                <a16:creationId xmlns:a16="http://schemas.microsoft.com/office/drawing/2014/main" id="{7ACF355C-CDB8-3345-812B-A8CF0F34FFF2}"/>
              </a:ext>
            </a:extLst>
          </p:cNvPr>
          <p:cNvCxnSpPr/>
          <p:nvPr/>
        </p:nvCxnSpPr>
        <p:spPr>
          <a:xfrm>
            <a:off x="2291786" y="900949"/>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6" name="직선 연결선 25">
            <a:extLst>
              <a:ext uri="{FF2B5EF4-FFF2-40B4-BE49-F238E27FC236}">
                <a16:creationId xmlns:a16="http://schemas.microsoft.com/office/drawing/2014/main" id="{906A1587-0C6C-4CB0-2212-5927294DAD3A}"/>
              </a:ext>
            </a:extLst>
          </p:cNvPr>
          <p:cNvCxnSpPr/>
          <p:nvPr/>
        </p:nvCxnSpPr>
        <p:spPr>
          <a:xfrm>
            <a:off x="2291786" y="226283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280315"/>
            <a:ext cx="1314784" cy="253916"/>
          </a:xfrm>
          <a:prstGeom prst="rect">
            <a:avLst/>
          </a:prstGeom>
          <a:noFill/>
        </p:spPr>
        <p:txBody>
          <a:bodyPr wrap="none" rtlCol="0">
            <a:spAutoFit/>
          </a:bodyPr>
          <a:lstStyle/>
          <a:p>
            <a:pPr defTabSz="685800" latinLnBrk="1">
              <a:buClrTx/>
            </a:pPr>
            <a:r>
              <a:rPr lang="en-US" altLang="ko-KR" sz="1050" b="1"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1050" b="1"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임베딩 모델 설정</a:t>
            </a:r>
          </a:p>
        </p:txBody>
      </p:sp>
      <p:sp>
        <p:nvSpPr>
          <p:cNvPr id="10" name="TextBox 9">
            <a:extLst>
              <a:ext uri="{FF2B5EF4-FFF2-40B4-BE49-F238E27FC236}">
                <a16:creationId xmlns:a16="http://schemas.microsoft.com/office/drawing/2014/main" id="{5C83E7EC-6866-1B24-726D-E5B87E36735F}"/>
              </a:ext>
            </a:extLst>
          </p:cNvPr>
          <p:cNvSpPr txBox="1"/>
          <p:nvPr/>
        </p:nvSpPr>
        <p:spPr>
          <a:xfrm>
            <a:off x="2212360" y="965341"/>
            <a:ext cx="1088760" cy="577081"/>
          </a:xfrm>
          <a:prstGeom prst="rect">
            <a:avLst/>
          </a:prstGeom>
          <a:noFill/>
        </p:spPr>
        <p:txBody>
          <a:bodyPr wrap="squar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kern="1200" dirty="0">
                <a:solidFill>
                  <a:prstClr val="white"/>
                </a:solidFill>
                <a:latin typeface="나눔바른고딕" panose="020B0603020101020101" pitchFamily="50" charset="-127"/>
                <a:ea typeface="나눔바른고딕" panose="020B0603020101020101" pitchFamily="50" charset="-127"/>
                <a:cs typeface="+mn-cs"/>
              </a:rPr>
              <a:t>[2] </a:t>
            </a:r>
            <a:r>
              <a:rPr lang="ko-KR" altLang="en-US" sz="1050" kern="1200" dirty="0">
                <a:solidFill>
                  <a:prstClr val="white"/>
                </a:solidFill>
                <a:latin typeface="나눔바른고딕" panose="020B0603020101020101" pitchFamily="50" charset="-127"/>
                <a:ea typeface="나눔바른고딕" panose="020B0603020101020101" pitchFamily="50" charset="-127"/>
                <a:cs typeface="+mn-cs"/>
              </a:rPr>
              <a:t>벡 터       </a:t>
            </a:r>
            <a:endParaRPr lang="en-US" altLang="ko-KR" sz="1050" kern="1200" dirty="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050" kern="1200" dirty="0">
                <a:solidFill>
                  <a:prstClr val="white"/>
                </a:solidFill>
                <a:latin typeface="나눔바른고딕" panose="020B0603020101020101" pitchFamily="50" charset="-127"/>
                <a:ea typeface="나눔바른고딕" panose="020B0603020101020101" pitchFamily="50" charset="-127"/>
                <a:cs typeface="+mn-cs"/>
              </a:rPr>
              <a:t>      </a:t>
            </a:r>
            <a:r>
              <a:rPr lang="ko-KR" altLang="en-US" sz="1050" kern="1200" dirty="0">
                <a:solidFill>
                  <a:prstClr val="white"/>
                </a:solidFill>
                <a:latin typeface="나눔바른고딕" panose="020B0603020101020101" pitchFamily="50" charset="-127"/>
                <a:ea typeface="나눔바른고딕" panose="020B0603020101020101" pitchFamily="50" charset="-127"/>
                <a:cs typeface="+mn-cs"/>
              </a:rPr>
              <a:t>데이터베이스</a:t>
            </a:r>
            <a:endParaRPr lang="en-US" altLang="ko-KR" sz="1050" kern="1200" dirty="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050" kern="1200" dirty="0">
                <a:solidFill>
                  <a:prstClr val="white"/>
                </a:solidFill>
                <a:latin typeface="나눔바른고딕" panose="020B0603020101020101" pitchFamily="50" charset="-127"/>
                <a:ea typeface="나눔바른고딕" panose="020B0603020101020101" pitchFamily="50" charset="-127"/>
                <a:cs typeface="+mn-cs"/>
              </a:rPr>
              <a:t>      </a:t>
            </a:r>
            <a:r>
              <a:rPr lang="ko-KR" altLang="en-US" sz="1050" kern="1200" dirty="0">
                <a:solidFill>
                  <a:prstClr val="white"/>
                </a:solidFill>
                <a:latin typeface="나눔바른고딕" panose="020B0603020101020101" pitchFamily="50" charset="-127"/>
                <a:ea typeface="나눔바른고딕" panose="020B0603020101020101" pitchFamily="50" charset="-127"/>
                <a:cs typeface="+mn-cs"/>
              </a:rPr>
              <a:t> 로드</a:t>
            </a:r>
            <a:endParaRPr lang="en-US" altLang="ko-KR" sz="105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13" name="TextBox 12">
            <a:extLst>
              <a:ext uri="{FF2B5EF4-FFF2-40B4-BE49-F238E27FC236}">
                <a16:creationId xmlns:a16="http://schemas.microsoft.com/office/drawing/2014/main" id="{5C0A59CF-05EC-5267-E3D2-B6FB160D38BD}"/>
              </a:ext>
            </a:extLst>
          </p:cNvPr>
          <p:cNvSpPr txBox="1"/>
          <p:nvPr/>
        </p:nvSpPr>
        <p:spPr>
          <a:xfrm>
            <a:off x="2212360" y="1779066"/>
            <a:ext cx="1194558" cy="253916"/>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kern="1200">
                <a:solidFill>
                  <a:prstClr val="white"/>
                </a:solidFill>
                <a:latin typeface="나눔바른고딕" panose="020B0603020101020101" pitchFamily="50" charset="-127"/>
                <a:ea typeface="나눔바른고딕" panose="020B0603020101020101" pitchFamily="50" charset="-127"/>
                <a:cs typeface="+mn-cs"/>
              </a:rPr>
              <a:t>[3] </a:t>
            </a:r>
            <a:r>
              <a:rPr lang="ko-KR" altLang="en-US" sz="1050" kern="1200">
                <a:solidFill>
                  <a:prstClr val="white"/>
                </a:solidFill>
                <a:latin typeface="나눔바른고딕" panose="020B0603020101020101" pitchFamily="50" charset="-127"/>
                <a:ea typeface="나눔바른고딕" panose="020B0603020101020101" pitchFamily="50" charset="-127"/>
                <a:cs typeface="+mn-cs"/>
              </a:rPr>
              <a:t>대화 체인 생성</a:t>
            </a:r>
          </a:p>
        </p:txBody>
      </p:sp>
      <p:sp>
        <p:nvSpPr>
          <p:cNvPr id="20" name="TextBox 19">
            <a:extLst>
              <a:ext uri="{FF2B5EF4-FFF2-40B4-BE49-F238E27FC236}">
                <a16:creationId xmlns:a16="http://schemas.microsoft.com/office/drawing/2014/main" id="{FAE9DE99-D759-88DF-E64A-3C2663793297}"/>
              </a:ext>
            </a:extLst>
          </p:cNvPr>
          <p:cNvSpPr txBox="1"/>
          <p:nvPr/>
        </p:nvSpPr>
        <p:spPr>
          <a:xfrm>
            <a:off x="2212360" y="2262833"/>
            <a:ext cx="1194558" cy="253916"/>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kern="1200">
                <a:solidFill>
                  <a:prstClr val="white"/>
                </a:solidFill>
                <a:latin typeface="나눔바른고딕" panose="020B0603020101020101" pitchFamily="50" charset="-127"/>
                <a:ea typeface="나눔바른고딕" panose="020B0603020101020101" pitchFamily="50" charset="-127"/>
                <a:cs typeface="+mn-cs"/>
              </a:rPr>
              <a:t>[4] </a:t>
            </a:r>
            <a:r>
              <a:rPr lang="ko-KR" altLang="en-US" sz="1050" kern="1200">
                <a:solidFill>
                  <a:prstClr val="white"/>
                </a:solidFill>
                <a:latin typeface="나눔바른고딕" panose="020B0603020101020101" pitchFamily="50" charset="-127"/>
                <a:ea typeface="나눔바른고딕" panose="020B0603020101020101" pitchFamily="50" charset="-127"/>
                <a:cs typeface="+mn-cs"/>
              </a:rPr>
              <a:t>대화 체인 반환</a:t>
            </a:r>
          </a:p>
        </p:txBody>
      </p:sp>
      <p:sp>
        <p:nvSpPr>
          <p:cNvPr id="24" name="TextBox 23">
            <a:extLst>
              <a:ext uri="{FF2B5EF4-FFF2-40B4-BE49-F238E27FC236}">
                <a16:creationId xmlns:a16="http://schemas.microsoft.com/office/drawing/2014/main" id="{8058222C-E4C8-62EB-0E89-B09E26F0961B}"/>
              </a:ext>
            </a:extLst>
          </p:cNvPr>
          <p:cNvSpPr txBox="1"/>
          <p:nvPr/>
        </p:nvSpPr>
        <p:spPr>
          <a:xfrm>
            <a:off x="3438601" y="253835"/>
            <a:ext cx="5313509" cy="646331"/>
          </a:xfrm>
          <a:prstGeom prst="rect">
            <a:avLst/>
          </a:prstGeom>
          <a:noFill/>
        </p:spPr>
        <p:txBody>
          <a:bodyPr wrap="square">
            <a:spAutoFit/>
          </a:bodyPr>
          <a:lstStyle/>
          <a:p>
            <a:pPr defTabSz="685800" latinLnBrk="1">
              <a:buClrTx/>
            </a:pP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HuggingFaceEmbeddings</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지정된 </a:t>
            </a: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model_name</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과 </a:t>
            </a: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device_option</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을 사용하여 </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Hugging Face</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의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임베딩</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모델을 초기화합니다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p>
          <a:p>
            <a:pPr defTabSz="685800" latinLnBrk="1">
              <a:buClrTx/>
            </a:pP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encode_kwargs</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에서 </a:t>
            </a: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normalize_embeddings</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True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옵션을 통해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임베딩</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벡터가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정규화되어</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처리됩니다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이는 벡터 간의 비교를 더 효과적으로 만듭니다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p>
        </p:txBody>
      </p:sp>
      <p:sp>
        <p:nvSpPr>
          <p:cNvPr id="29" name="TextBox 28">
            <a:extLst>
              <a:ext uri="{FF2B5EF4-FFF2-40B4-BE49-F238E27FC236}">
                <a16:creationId xmlns:a16="http://schemas.microsoft.com/office/drawing/2014/main" id="{1D4A5FEB-A815-2D7B-125D-782E2A7DDE5F}"/>
              </a:ext>
            </a:extLst>
          </p:cNvPr>
          <p:cNvSpPr txBox="1"/>
          <p:nvPr/>
        </p:nvSpPr>
        <p:spPr>
          <a:xfrm>
            <a:off x="3438601" y="985740"/>
            <a:ext cx="5313509" cy="646331"/>
          </a:xfrm>
          <a:prstGeom prst="rect">
            <a:avLst/>
          </a:prstGeom>
          <a:noFill/>
        </p:spPr>
        <p:txBody>
          <a:bodyPr wrap="square">
            <a:spAutoFit/>
          </a:bodyPr>
          <a:lstStyle/>
          <a:p>
            <a:pPr defTabSz="685800" latinLnBrk="1">
              <a:buClrTx/>
            </a:pP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FAISS.load_local</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지정된 </a:t>
            </a: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index_name</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과 함께 생성된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임베딩</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모델을 사용하여 로컬에 저장된 </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FAISS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인덱스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벡터 데이터베이스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를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로드합니다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p>
          <a:p>
            <a:pPr defTabSz="685800" latinLnBrk="1">
              <a:buClrTx/>
            </a:pP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allow_dangerous_deserialization</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=True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옵션은 안전하지 않은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직렬화된</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데이터도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로드할</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수 있게 허용하는데</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이는 보안에 주의를 요합니다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p>
        </p:txBody>
      </p:sp>
      <p:cxnSp>
        <p:nvCxnSpPr>
          <p:cNvPr id="64" name="직선 연결선 63">
            <a:extLst>
              <a:ext uri="{FF2B5EF4-FFF2-40B4-BE49-F238E27FC236}">
                <a16:creationId xmlns:a16="http://schemas.microsoft.com/office/drawing/2014/main" id="{8661117C-C75E-3795-7214-E023FB2AFBD5}"/>
              </a:ext>
            </a:extLst>
          </p:cNvPr>
          <p:cNvCxnSpPr/>
          <p:nvPr/>
        </p:nvCxnSpPr>
        <p:spPr>
          <a:xfrm>
            <a:off x="2291786" y="1681859"/>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A55E7FC5-9EED-9D93-F4E5-B8746A0D7D14}"/>
              </a:ext>
            </a:extLst>
          </p:cNvPr>
          <p:cNvSpPr txBox="1"/>
          <p:nvPr/>
        </p:nvSpPr>
        <p:spPr>
          <a:xfrm>
            <a:off x="3438601" y="1742807"/>
            <a:ext cx="5313509" cy="507831"/>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get_conversation_chain: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로드된 벡터 데이터베이스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(new_db)</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OpenAI API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모델 이름을 사용하여 대화 체인을 설정합니다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사용자의 질문에 답변을 제공하는 과정에서 벡터 데이터베이스를 검색하는 데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68" name="TextBox 67">
            <a:extLst>
              <a:ext uri="{FF2B5EF4-FFF2-40B4-BE49-F238E27FC236}">
                <a16:creationId xmlns:a16="http://schemas.microsoft.com/office/drawing/2014/main" id="{C9411489-C389-5B14-D2E8-85494DBB72C0}"/>
              </a:ext>
            </a:extLst>
          </p:cNvPr>
          <p:cNvSpPr txBox="1"/>
          <p:nvPr/>
        </p:nvSpPr>
        <p:spPr>
          <a:xfrm>
            <a:off x="3438601" y="2316296"/>
            <a:ext cx="5442074" cy="2308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구성된 대화 체인을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애플리케이션에서 사용자의 입력에 대해 응답을 생성하는 데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grpSp>
        <p:nvGrpSpPr>
          <p:cNvPr id="73" name="그룹 72">
            <a:extLst>
              <a:ext uri="{FF2B5EF4-FFF2-40B4-BE49-F238E27FC236}">
                <a16:creationId xmlns:a16="http://schemas.microsoft.com/office/drawing/2014/main" id="{B8EA1A55-F4EF-01EB-E203-E4EA04745B96}"/>
              </a:ext>
            </a:extLst>
          </p:cNvPr>
          <p:cNvGrpSpPr/>
          <p:nvPr/>
        </p:nvGrpSpPr>
        <p:grpSpPr>
          <a:xfrm>
            <a:off x="2291786" y="2746600"/>
            <a:ext cx="6588889" cy="2202170"/>
            <a:chOff x="3055714" y="3685509"/>
            <a:chExt cx="8785185" cy="2705213"/>
          </a:xfrm>
        </p:grpSpPr>
        <p:sp>
          <p:nvSpPr>
            <p:cNvPr id="70" name="직사각형 69">
              <a:extLst>
                <a:ext uri="{FF2B5EF4-FFF2-40B4-BE49-F238E27FC236}">
                  <a16:creationId xmlns:a16="http://schemas.microsoft.com/office/drawing/2014/main" id="{3E38BE60-59E3-961B-0ACC-9FA9CCE98F0D}"/>
                </a:ext>
              </a:extLst>
            </p:cNvPr>
            <p:cNvSpPr/>
            <p:nvPr/>
          </p:nvSpPr>
          <p:spPr>
            <a:xfrm>
              <a:off x="3055714" y="3685509"/>
              <a:ext cx="8785185" cy="2705213"/>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pic>
          <p:nvPicPr>
            <p:cNvPr id="72" name="그림 71">
              <a:extLst>
                <a:ext uri="{FF2B5EF4-FFF2-40B4-BE49-F238E27FC236}">
                  <a16:creationId xmlns:a16="http://schemas.microsoft.com/office/drawing/2014/main" id="{5BD5D999-127B-23AA-6B2E-26D84FD7A8F7}"/>
                </a:ext>
              </a:extLst>
            </p:cNvPr>
            <p:cNvPicPr>
              <a:picLocks noChangeAspect="1"/>
            </p:cNvPicPr>
            <p:nvPr/>
          </p:nvPicPr>
          <p:blipFill>
            <a:blip r:embed="rId4"/>
            <a:stretch>
              <a:fillRect/>
            </a:stretch>
          </p:blipFill>
          <p:spPr>
            <a:xfrm>
              <a:off x="5068715" y="3708250"/>
              <a:ext cx="6569009" cy="2682472"/>
            </a:xfrm>
            <a:prstGeom prst="rect">
              <a:avLst/>
            </a:prstGeom>
          </p:spPr>
        </p:pic>
      </p:grpSp>
      <p:grpSp>
        <p:nvGrpSpPr>
          <p:cNvPr id="74" name="그룹 73">
            <a:extLst>
              <a:ext uri="{FF2B5EF4-FFF2-40B4-BE49-F238E27FC236}">
                <a16:creationId xmlns:a16="http://schemas.microsoft.com/office/drawing/2014/main" id="{F3919B92-B22E-984E-46FC-06EA95C3E0B4}"/>
              </a:ext>
            </a:extLst>
          </p:cNvPr>
          <p:cNvGrpSpPr/>
          <p:nvPr/>
        </p:nvGrpSpPr>
        <p:grpSpPr>
          <a:xfrm>
            <a:off x="2212360" y="4002532"/>
            <a:ext cx="888452" cy="932237"/>
            <a:chOff x="3943237" y="619337"/>
            <a:chExt cx="4621092" cy="4848832"/>
          </a:xfrm>
        </p:grpSpPr>
        <p:sp>
          <p:nvSpPr>
            <p:cNvPr id="75" name="Freeform 73">
              <a:extLst>
                <a:ext uri="{FF2B5EF4-FFF2-40B4-BE49-F238E27FC236}">
                  <a16:creationId xmlns:a16="http://schemas.microsoft.com/office/drawing/2014/main" id="{A5AE24B6-7857-329C-184B-1DCA29A71DCC}"/>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6" name="Freeform 74">
              <a:extLst>
                <a:ext uri="{FF2B5EF4-FFF2-40B4-BE49-F238E27FC236}">
                  <a16:creationId xmlns:a16="http://schemas.microsoft.com/office/drawing/2014/main" id="{2F8C8B33-2D8A-D6F7-08D5-6A602E4AEA0A}"/>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7" name="Freeform 75">
              <a:extLst>
                <a:ext uri="{FF2B5EF4-FFF2-40B4-BE49-F238E27FC236}">
                  <a16:creationId xmlns:a16="http://schemas.microsoft.com/office/drawing/2014/main" id="{C1BD9FB3-DB36-9D28-0A07-2B8B5FC486EB}"/>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8" name="Freeform 76">
              <a:extLst>
                <a:ext uri="{FF2B5EF4-FFF2-40B4-BE49-F238E27FC236}">
                  <a16:creationId xmlns:a16="http://schemas.microsoft.com/office/drawing/2014/main" id="{FAE6E6E7-AE3E-38C2-4B9F-84A46768A59E}"/>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9" name="Freeform 77">
              <a:extLst>
                <a:ext uri="{FF2B5EF4-FFF2-40B4-BE49-F238E27FC236}">
                  <a16:creationId xmlns:a16="http://schemas.microsoft.com/office/drawing/2014/main" id="{0CC9643A-9DDC-E6F0-1879-28323C41E629}"/>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0" name="Freeform 78">
              <a:extLst>
                <a:ext uri="{FF2B5EF4-FFF2-40B4-BE49-F238E27FC236}">
                  <a16:creationId xmlns:a16="http://schemas.microsoft.com/office/drawing/2014/main" id="{FFFEC4A7-B660-0679-9B4E-457BE7DF1D31}"/>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1" name="Freeform 79">
              <a:extLst>
                <a:ext uri="{FF2B5EF4-FFF2-40B4-BE49-F238E27FC236}">
                  <a16:creationId xmlns:a16="http://schemas.microsoft.com/office/drawing/2014/main" id="{37884225-7EE5-9D7C-7C1E-85D33751DF17}"/>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2" name="Freeform 80">
              <a:extLst>
                <a:ext uri="{FF2B5EF4-FFF2-40B4-BE49-F238E27FC236}">
                  <a16:creationId xmlns:a16="http://schemas.microsoft.com/office/drawing/2014/main" id="{BB419A46-23C4-4887-B111-C508A7E6E45B}"/>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3" name="Freeform 81">
              <a:extLst>
                <a:ext uri="{FF2B5EF4-FFF2-40B4-BE49-F238E27FC236}">
                  <a16:creationId xmlns:a16="http://schemas.microsoft.com/office/drawing/2014/main" id="{3C17C346-99DF-2070-ECAB-4163F96EF23E}"/>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4" name="Freeform 82">
              <a:extLst>
                <a:ext uri="{FF2B5EF4-FFF2-40B4-BE49-F238E27FC236}">
                  <a16:creationId xmlns:a16="http://schemas.microsoft.com/office/drawing/2014/main" id="{7367E5BB-9F7A-5116-65EB-094A0B74737B}"/>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5" name="Freeform 83">
              <a:extLst>
                <a:ext uri="{FF2B5EF4-FFF2-40B4-BE49-F238E27FC236}">
                  <a16:creationId xmlns:a16="http://schemas.microsoft.com/office/drawing/2014/main" id="{898A730A-44EB-F681-01E7-06665EF3F93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6" name="Freeform 84">
              <a:extLst>
                <a:ext uri="{FF2B5EF4-FFF2-40B4-BE49-F238E27FC236}">
                  <a16:creationId xmlns:a16="http://schemas.microsoft.com/office/drawing/2014/main" id="{00A8FB51-A8FF-2494-F524-A0F311962E7C}"/>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7" name="Freeform 85">
              <a:extLst>
                <a:ext uri="{FF2B5EF4-FFF2-40B4-BE49-F238E27FC236}">
                  <a16:creationId xmlns:a16="http://schemas.microsoft.com/office/drawing/2014/main" id="{AEDADA85-31D7-8AF3-1D65-C6139BA993F9}"/>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8" name="Freeform 86">
              <a:extLst>
                <a:ext uri="{FF2B5EF4-FFF2-40B4-BE49-F238E27FC236}">
                  <a16:creationId xmlns:a16="http://schemas.microsoft.com/office/drawing/2014/main" id="{098062EA-FD00-B46E-DE6C-D6AAA04F619D}"/>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9" name="Freeform 87">
              <a:extLst>
                <a:ext uri="{FF2B5EF4-FFF2-40B4-BE49-F238E27FC236}">
                  <a16:creationId xmlns:a16="http://schemas.microsoft.com/office/drawing/2014/main" id="{2AFDD0C4-1E06-D270-0B27-B2684A5A503A}"/>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0" name="Freeform 88">
              <a:extLst>
                <a:ext uri="{FF2B5EF4-FFF2-40B4-BE49-F238E27FC236}">
                  <a16:creationId xmlns:a16="http://schemas.microsoft.com/office/drawing/2014/main" id="{79A8A9BD-3EBA-CAA7-95C4-C125B5037A3E}"/>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1" name="Freeform 89">
              <a:extLst>
                <a:ext uri="{FF2B5EF4-FFF2-40B4-BE49-F238E27FC236}">
                  <a16:creationId xmlns:a16="http://schemas.microsoft.com/office/drawing/2014/main" id="{845DCFAB-2F91-A20F-7EBD-F6CEF7C14F28}"/>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2" name="Freeform 90">
              <a:extLst>
                <a:ext uri="{FF2B5EF4-FFF2-40B4-BE49-F238E27FC236}">
                  <a16:creationId xmlns:a16="http://schemas.microsoft.com/office/drawing/2014/main" id="{6E541691-564E-4C30-86CB-3AC8814F05E9}"/>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3" name="Freeform 91">
              <a:extLst>
                <a:ext uri="{FF2B5EF4-FFF2-40B4-BE49-F238E27FC236}">
                  <a16:creationId xmlns:a16="http://schemas.microsoft.com/office/drawing/2014/main" id="{235BF16C-8DF4-2A54-E5C2-4E2C2EA59EBB}"/>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4" name="Freeform 92">
              <a:extLst>
                <a:ext uri="{FF2B5EF4-FFF2-40B4-BE49-F238E27FC236}">
                  <a16:creationId xmlns:a16="http://schemas.microsoft.com/office/drawing/2014/main" id="{9501A788-85B4-8D28-6030-BDC56327E501}"/>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5" name="Freeform 93">
              <a:extLst>
                <a:ext uri="{FF2B5EF4-FFF2-40B4-BE49-F238E27FC236}">
                  <a16:creationId xmlns:a16="http://schemas.microsoft.com/office/drawing/2014/main" id="{5D8B584E-766A-6A93-F53F-57CFE5B9295D}"/>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6" name="Freeform 94">
              <a:extLst>
                <a:ext uri="{FF2B5EF4-FFF2-40B4-BE49-F238E27FC236}">
                  <a16:creationId xmlns:a16="http://schemas.microsoft.com/office/drawing/2014/main" id="{3E34DCD5-F2DD-F0FC-B960-B9B57DA0378E}"/>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7" name="Oval 95">
              <a:extLst>
                <a:ext uri="{FF2B5EF4-FFF2-40B4-BE49-F238E27FC236}">
                  <a16:creationId xmlns:a16="http://schemas.microsoft.com/office/drawing/2014/main" id="{7C9D8152-281B-011A-5F04-BE984A9DD6B2}"/>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8" name="Freeform 96">
              <a:extLst>
                <a:ext uri="{FF2B5EF4-FFF2-40B4-BE49-F238E27FC236}">
                  <a16:creationId xmlns:a16="http://schemas.microsoft.com/office/drawing/2014/main" id="{C42181B3-737A-E8BC-013D-A5E9F030134C}"/>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9" name="Freeform 97">
              <a:extLst>
                <a:ext uri="{FF2B5EF4-FFF2-40B4-BE49-F238E27FC236}">
                  <a16:creationId xmlns:a16="http://schemas.microsoft.com/office/drawing/2014/main" id="{BB027F17-5E63-5E59-E200-04136F0FDBD9}"/>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0" name="Freeform 98">
              <a:extLst>
                <a:ext uri="{FF2B5EF4-FFF2-40B4-BE49-F238E27FC236}">
                  <a16:creationId xmlns:a16="http://schemas.microsoft.com/office/drawing/2014/main" id="{00A04F86-5F4E-9550-6458-FC1713552F2A}"/>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1" name="Freeform 99">
              <a:extLst>
                <a:ext uri="{FF2B5EF4-FFF2-40B4-BE49-F238E27FC236}">
                  <a16:creationId xmlns:a16="http://schemas.microsoft.com/office/drawing/2014/main" id="{0DDC9E22-C1B6-4E7E-C3BD-0EE524E7FAE6}"/>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2" name="Freeform 102">
              <a:extLst>
                <a:ext uri="{FF2B5EF4-FFF2-40B4-BE49-F238E27FC236}">
                  <a16:creationId xmlns:a16="http://schemas.microsoft.com/office/drawing/2014/main" id="{D9C1B92B-B46E-EF7E-2182-22182CC4E749}"/>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3" name="Freeform 103">
              <a:extLst>
                <a:ext uri="{FF2B5EF4-FFF2-40B4-BE49-F238E27FC236}">
                  <a16:creationId xmlns:a16="http://schemas.microsoft.com/office/drawing/2014/main" id="{4658518D-995B-3FC7-B42F-ABB49BE82B73}"/>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4" name="Freeform 104">
              <a:extLst>
                <a:ext uri="{FF2B5EF4-FFF2-40B4-BE49-F238E27FC236}">
                  <a16:creationId xmlns:a16="http://schemas.microsoft.com/office/drawing/2014/main" id="{A4A0C25B-3839-FBB0-00F8-4A03E2F3F069}"/>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5" name="Freeform 105">
              <a:extLst>
                <a:ext uri="{FF2B5EF4-FFF2-40B4-BE49-F238E27FC236}">
                  <a16:creationId xmlns:a16="http://schemas.microsoft.com/office/drawing/2014/main" id="{C47B3B6A-AA5A-853A-7D22-8FFEB0A569B2}"/>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6" name="Freeform 106">
              <a:extLst>
                <a:ext uri="{FF2B5EF4-FFF2-40B4-BE49-F238E27FC236}">
                  <a16:creationId xmlns:a16="http://schemas.microsoft.com/office/drawing/2014/main" id="{86EA8E1E-AF33-861B-F74F-23BAA2FB7125}"/>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7" name="Freeform 107">
              <a:extLst>
                <a:ext uri="{FF2B5EF4-FFF2-40B4-BE49-F238E27FC236}">
                  <a16:creationId xmlns:a16="http://schemas.microsoft.com/office/drawing/2014/main" id="{B99283D3-06B7-10EA-20EF-25F97A917D2D}"/>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8" name="Freeform 108">
              <a:extLst>
                <a:ext uri="{FF2B5EF4-FFF2-40B4-BE49-F238E27FC236}">
                  <a16:creationId xmlns:a16="http://schemas.microsoft.com/office/drawing/2014/main" id="{539C58AE-8B06-702A-9CCF-C782B77A2244}"/>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9" name="Freeform 109">
              <a:extLst>
                <a:ext uri="{FF2B5EF4-FFF2-40B4-BE49-F238E27FC236}">
                  <a16:creationId xmlns:a16="http://schemas.microsoft.com/office/drawing/2014/main" id="{20020011-D7FB-23C8-D8CE-533B67EF8C96}"/>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0" name="Freeform 110">
              <a:extLst>
                <a:ext uri="{FF2B5EF4-FFF2-40B4-BE49-F238E27FC236}">
                  <a16:creationId xmlns:a16="http://schemas.microsoft.com/office/drawing/2014/main" id="{5F6C0443-D3D8-0F0B-E629-2D0928F841EF}"/>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1" name="Oval 133">
              <a:extLst>
                <a:ext uri="{FF2B5EF4-FFF2-40B4-BE49-F238E27FC236}">
                  <a16:creationId xmlns:a16="http://schemas.microsoft.com/office/drawing/2014/main" id="{71BAA1EC-0534-3CBA-660B-714E9E815909}"/>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2" name="Oval 134">
              <a:extLst>
                <a:ext uri="{FF2B5EF4-FFF2-40B4-BE49-F238E27FC236}">
                  <a16:creationId xmlns:a16="http://schemas.microsoft.com/office/drawing/2014/main" id="{324AF900-C963-6514-8A54-6C3FCBD1BA8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3" name="Freeform 136">
              <a:extLst>
                <a:ext uri="{FF2B5EF4-FFF2-40B4-BE49-F238E27FC236}">
                  <a16:creationId xmlns:a16="http://schemas.microsoft.com/office/drawing/2014/main" id="{DD8AA1CA-FB49-D0BA-DF5F-C65792892B39}"/>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4" name="Freeform 138">
              <a:extLst>
                <a:ext uri="{FF2B5EF4-FFF2-40B4-BE49-F238E27FC236}">
                  <a16:creationId xmlns:a16="http://schemas.microsoft.com/office/drawing/2014/main" id="{512A1F29-6770-A52A-05D4-19C8B190FD76}"/>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5" name="Freeform 139">
              <a:extLst>
                <a:ext uri="{FF2B5EF4-FFF2-40B4-BE49-F238E27FC236}">
                  <a16:creationId xmlns:a16="http://schemas.microsoft.com/office/drawing/2014/main" id="{0A09BD34-DD20-FE0F-0340-CF6E92DD8C51}"/>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6" name="Freeform 140">
              <a:extLst>
                <a:ext uri="{FF2B5EF4-FFF2-40B4-BE49-F238E27FC236}">
                  <a16:creationId xmlns:a16="http://schemas.microsoft.com/office/drawing/2014/main" id="{C2D98E0F-8C43-F0E5-5A72-769403AC2B9D}"/>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7" name="Freeform 141">
              <a:extLst>
                <a:ext uri="{FF2B5EF4-FFF2-40B4-BE49-F238E27FC236}">
                  <a16:creationId xmlns:a16="http://schemas.microsoft.com/office/drawing/2014/main" id="{81FB363B-1B69-BF5A-4FEE-5F38FCD31981}"/>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sp>
        <p:nvSpPr>
          <p:cNvPr id="2" name="Google Shape;15;p3">
            <a:extLst>
              <a:ext uri="{FF2B5EF4-FFF2-40B4-BE49-F238E27FC236}">
                <a16:creationId xmlns:a16="http://schemas.microsoft.com/office/drawing/2014/main" id="{7BD8B3C9-1BF7-F025-160E-069E8BCAE7D1}"/>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100</a:t>
            </a:fld>
            <a:endParaRPr lang="ko" altLang="en-US">
              <a:solidFill>
                <a:srgbClr val="595959"/>
              </a:solidFill>
            </a:endParaRPr>
          </a:p>
        </p:txBody>
      </p:sp>
    </p:spTree>
    <p:extLst>
      <p:ext uri="{BB962C8B-B14F-4D97-AF65-F5344CB8AC3E}">
        <p14:creationId xmlns:p14="http://schemas.microsoft.com/office/powerpoint/2010/main" val="38745173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TextBox 2">
            <a:extLst>
              <a:ext uri="{FF2B5EF4-FFF2-40B4-BE49-F238E27FC236}">
                <a16:creationId xmlns:a16="http://schemas.microsoft.com/office/drawing/2014/main" id="{716AB939-DA2D-63C0-64DC-4AB423313190}"/>
              </a:ext>
            </a:extLst>
          </p:cNvPr>
          <p:cNvSpPr txBox="1"/>
          <p:nvPr/>
        </p:nvSpPr>
        <p:spPr>
          <a:xfrm>
            <a:off x="2981083" y="231962"/>
            <a:ext cx="57579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No.3</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4" name="Google Shape;15;p3">
            <a:extLst>
              <a:ext uri="{FF2B5EF4-FFF2-40B4-BE49-F238E27FC236}">
                <a16:creationId xmlns:a16="http://schemas.microsoft.com/office/drawing/2014/main" id="{9B73F1B0-C88D-09C7-BE88-E15281958E56}"/>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101</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373761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A79E6F42-69F4-5CC1-8271-15DD567D908A}"/>
              </a:ext>
            </a:extLst>
          </p:cNvPr>
          <p:cNvSpPr/>
          <p:nvPr/>
        </p:nvSpPr>
        <p:spPr>
          <a:xfrm>
            <a:off x="2291174" y="3074568"/>
            <a:ext cx="6588889" cy="1935652"/>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No.3</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738664"/>
          </a:xfrm>
          <a:prstGeom prst="rect">
            <a:avLst/>
          </a:prstGeom>
          <a:noFill/>
        </p:spPr>
        <p:txBody>
          <a:bodyPr wrap="square">
            <a:spAutoFit/>
          </a:bodyPr>
          <a:lstStyle/>
          <a:p>
            <a:pPr defTabSz="685800" latinLnBrk="1">
              <a:buClrTx/>
            </a:pPr>
            <a: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Langchain </a:t>
            </a:r>
          </a:p>
          <a:p>
            <a:pPr defTabSz="685800" latinLnBrk="1">
              <a:buClrTx/>
            </a:pPr>
            <a:r>
              <a:rPr lang="ko-KR" altLang="en-US" sz="2100" b="1" kern="1200">
                <a:solidFill>
                  <a:srgbClr val="0F9ED5">
                    <a:lumMod val="50000"/>
                  </a:srgbClr>
                </a:solidFill>
                <a:latin typeface="맑은 고딕" panose="02110004020202020204"/>
                <a:ea typeface="맑은 고딕" panose="020B0503020000020004" pitchFamily="50" charset="-127"/>
                <a:cs typeface="+mn-cs"/>
              </a:rPr>
              <a:t>설정</a:t>
            </a:r>
          </a:p>
        </p:txBody>
      </p:sp>
      <p:cxnSp>
        <p:nvCxnSpPr>
          <p:cNvPr id="25" name="직선 연결선 24">
            <a:extLst>
              <a:ext uri="{FF2B5EF4-FFF2-40B4-BE49-F238E27FC236}">
                <a16:creationId xmlns:a16="http://schemas.microsoft.com/office/drawing/2014/main" id="{7ACF355C-CDB8-3345-812B-A8CF0F34FFF2}"/>
              </a:ext>
            </a:extLst>
          </p:cNvPr>
          <p:cNvCxnSpPr/>
          <p:nvPr/>
        </p:nvCxnSpPr>
        <p:spPr>
          <a:xfrm>
            <a:off x="2291786" y="446055"/>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6" name="직선 연결선 25">
            <a:extLst>
              <a:ext uri="{FF2B5EF4-FFF2-40B4-BE49-F238E27FC236}">
                <a16:creationId xmlns:a16="http://schemas.microsoft.com/office/drawing/2014/main" id="{906A1587-0C6C-4CB0-2212-5927294DAD3A}"/>
              </a:ext>
            </a:extLst>
          </p:cNvPr>
          <p:cNvCxnSpPr/>
          <p:nvPr/>
        </p:nvCxnSpPr>
        <p:spPr>
          <a:xfrm>
            <a:off x="2291786" y="153158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950770" cy="1470660"/>
            <a:chOff x="251512" y="0"/>
            <a:chExt cx="2601026"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517943"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918841"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텍스트 추출</a:t>
            </a:r>
          </a:p>
        </p:txBody>
      </p:sp>
      <p:sp>
        <p:nvSpPr>
          <p:cNvPr id="10" name="TextBox 9">
            <a:extLst>
              <a:ext uri="{FF2B5EF4-FFF2-40B4-BE49-F238E27FC236}">
                <a16:creationId xmlns:a16="http://schemas.microsoft.com/office/drawing/2014/main" id="{5C83E7EC-6866-1B24-726D-E5B87E36735F}"/>
              </a:ext>
            </a:extLst>
          </p:cNvPr>
          <p:cNvSpPr txBox="1"/>
          <p:nvPr/>
        </p:nvSpPr>
        <p:spPr>
          <a:xfrm>
            <a:off x="2212360" y="495937"/>
            <a:ext cx="1937165" cy="507831"/>
          </a:xfrm>
          <a:prstGeom prst="rect">
            <a:avLst/>
          </a:prstGeom>
          <a:noFill/>
        </p:spPr>
        <p:txBody>
          <a:bodyPr wrap="squar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[2]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문서 페이지 표시</a:t>
            </a:r>
            <a:endParaRPr lang="en-US" altLang="ko-KR" sz="90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     </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 (display_</a:t>
            </a:r>
          </a:p>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       document_page</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함수 호출</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13" name="TextBox 12">
            <a:extLst>
              <a:ext uri="{FF2B5EF4-FFF2-40B4-BE49-F238E27FC236}">
                <a16:creationId xmlns:a16="http://schemas.microsoft.com/office/drawing/2014/main" id="{5C0A59CF-05EC-5267-E3D2-B6FB160D38BD}"/>
              </a:ext>
            </a:extLst>
          </p:cNvPr>
          <p:cNvSpPr txBox="1"/>
          <p:nvPr/>
        </p:nvSpPr>
        <p:spPr>
          <a:xfrm>
            <a:off x="2212360" y="1037960"/>
            <a:ext cx="1472672" cy="646331"/>
          </a:xfrm>
          <a:prstGeom prst="rect">
            <a:avLst/>
          </a:prstGeom>
          <a:noFill/>
        </p:spPr>
        <p:txBody>
          <a:bodyPr wrap="squar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[3]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텍스트 청크 생성 </a:t>
            </a:r>
            <a:endParaRPr lang="en-US" altLang="ko-KR" sz="90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     (get_text_chunks </a:t>
            </a:r>
          </a:p>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함수 호출</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b="0" kern="1200">
              <a:solidFill>
                <a:prstClr val="white"/>
              </a:solidFill>
              <a:latin typeface="나눔바른고딕" panose="020B0603020101020101" pitchFamily="50" charset="-127"/>
              <a:ea typeface="나눔바른고딕" panose="020B0603020101020101" pitchFamily="50" charset="-127"/>
              <a:cs typeface="+mn-cs"/>
            </a:endParaRPr>
          </a:p>
        </p:txBody>
      </p:sp>
      <p:sp>
        <p:nvSpPr>
          <p:cNvPr id="20" name="TextBox 19">
            <a:extLst>
              <a:ext uri="{FF2B5EF4-FFF2-40B4-BE49-F238E27FC236}">
                <a16:creationId xmlns:a16="http://schemas.microsoft.com/office/drawing/2014/main" id="{FAE9DE99-D759-88DF-E64A-3C2663793297}"/>
              </a:ext>
            </a:extLst>
          </p:cNvPr>
          <p:cNvSpPr txBox="1"/>
          <p:nvPr/>
        </p:nvSpPr>
        <p:spPr>
          <a:xfrm>
            <a:off x="2212360" y="1575285"/>
            <a:ext cx="1221809" cy="646331"/>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dirty="0">
                <a:solidFill>
                  <a:prstClr val="white"/>
                </a:solidFill>
                <a:latin typeface="나눔바른고딕" panose="020B0603020101020101" pitchFamily="50" charset="-127"/>
                <a:ea typeface="나눔바른고딕" panose="020B0603020101020101" pitchFamily="50" charset="-127"/>
                <a:cs typeface="+mn-cs"/>
              </a:rPr>
              <a:t>[4] </a:t>
            </a:r>
            <a:r>
              <a:rPr lang="ko-KR" altLang="en-US" sz="900" b="0" kern="1200" dirty="0">
                <a:solidFill>
                  <a:prstClr val="white"/>
                </a:solidFill>
                <a:latin typeface="나눔바른고딕" panose="020B0603020101020101" pitchFamily="50" charset="-127"/>
                <a:ea typeface="나눔바른고딕" panose="020B0603020101020101" pitchFamily="50" charset="-127"/>
                <a:cs typeface="+mn-cs"/>
              </a:rPr>
              <a:t>벡터 저장소 생성 </a:t>
            </a:r>
            <a:endParaRPr lang="en-US" altLang="ko-KR" sz="900" b="0" kern="1200" dirty="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900" b="0" kern="1200" dirty="0">
                <a:solidFill>
                  <a:prstClr val="white"/>
                </a:solidFill>
                <a:latin typeface="나눔바른고딕" panose="020B0603020101020101" pitchFamily="50" charset="-127"/>
                <a:ea typeface="나눔바른고딕" panose="020B0603020101020101" pitchFamily="50" charset="-127"/>
                <a:cs typeface="+mn-cs"/>
              </a:rPr>
              <a:t>      (</a:t>
            </a:r>
            <a:r>
              <a:rPr lang="en-US" altLang="ko-KR" sz="900" b="0" kern="1200" dirty="0" err="1">
                <a:solidFill>
                  <a:prstClr val="white"/>
                </a:solidFill>
                <a:latin typeface="나눔바른고딕" panose="020B0603020101020101" pitchFamily="50" charset="-127"/>
                <a:ea typeface="나눔바른고딕" panose="020B0603020101020101" pitchFamily="50" charset="-127"/>
                <a:cs typeface="+mn-cs"/>
              </a:rPr>
              <a:t>get_vectorstore</a:t>
            </a:r>
            <a:endParaRPr lang="en-US" altLang="ko-KR" sz="900" b="0" kern="1200" dirty="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900" b="0" kern="1200" dirty="0">
                <a:solidFill>
                  <a:prstClr val="white"/>
                </a:solidFill>
                <a:latin typeface="나눔바른고딕" panose="020B0603020101020101" pitchFamily="50" charset="-127"/>
                <a:ea typeface="나눔바른고딕" panose="020B0603020101020101" pitchFamily="50" charset="-127"/>
                <a:cs typeface="+mn-cs"/>
              </a:rPr>
              <a:t>       </a:t>
            </a:r>
            <a:r>
              <a:rPr lang="ko-KR" altLang="en-US" sz="900" b="0" kern="1200" dirty="0">
                <a:solidFill>
                  <a:prstClr val="white"/>
                </a:solidFill>
                <a:latin typeface="나눔바른고딕" panose="020B0603020101020101" pitchFamily="50" charset="-127"/>
                <a:ea typeface="나눔바른고딕" panose="020B0603020101020101" pitchFamily="50" charset="-127"/>
                <a:cs typeface="+mn-cs"/>
              </a:rPr>
              <a:t>함수 호출</a:t>
            </a:r>
            <a:r>
              <a:rPr lang="en-US" altLang="ko-KR" sz="900" b="0" kern="1200" dirty="0">
                <a:solidFill>
                  <a:prstClr val="white"/>
                </a:solidFill>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b="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24" name="TextBox 23">
            <a:extLst>
              <a:ext uri="{FF2B5EF4-FFF2-40B4-BE49-F238E27FC236}">
                <a16:creationId xmlns:a16="http://schemas.microsoft.com/office/drawing/2014/main" id="{8058222C-E4C8-62EB-0E89-B09E26F0961B}"/>
              </a:ext>
            </a:extLst>
          </p:cNvPr>
          <p:cNvSpPr txBox="1"/>
          <p:nvPr/>
        </p:nvSpPr>
        <p:spPr>
          <a:xfrm>
            <a:off x="3648994" y="133280"/>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업로드된 파일들에서 텍스트를 추출합니다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과정은 파일 형식</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(PDF, DOCX, PPTX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등</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맞는 로더를 사용하여 텍스트를 읽어내고</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추출된 텍스트 데이터를 리스트 형태로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29" name="TextBox 28">
            <a:extLst>
              <a:ext uri="{FF2B5EF4-FFF2-40B4-BE49-F238E27FC236}">
                <a16:creationId xmlns:a16="http://schemas.microsoft.com/office/drawing/2014/main" id="{1D4A5FEB-A815-2D7B-125D-782E2A7DDE5F}"/>
              </a:ext>
            </a:extLst>
          </p:cNvPr>
          <p:cNvSpPr txBox="1"/>
          <p:nvPr/>
        </p:nvSpPr>
        <p:spPr>
          <a:xfrm>
            <a:off x="3648994" y="508715"/>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추출된 텍스트를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Streamlit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탭에 표시합니다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함수는 문서의 각 페이지 또는 섹션에서 추출된 텍스트를 사용자 인터페이스에 직접적으로 표시하여 확인할 수 있게 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cxnSp>
        <p:nvCxnSpPr>
          <p:cNvPr id="64" name="직선 연결선 63">
            <a:extLst>
              <a:ext uri="{FF2B5EF4-FFF2-40B4-BE49-F238E27FC236}">
                <a16:creationId xmlns:a16="http://schemas.microsoft.com/office/drawing/2014/main" id="{8661117C-C75E-3795-7214-E023FB2AFBD5}"/>
              </a:ext>
            </a:extLst>
          </p:cNvPr>
          <p:cNvCxnSpPr/>
          <p:nvPr/>
        </p:nvCxnSpPr>
        <p:spPr>
          <a:xfrm>
            <a:off x="2291786" y="991724"/>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A55E7FC5-9EED-9D93-F4E5-B8746A0D7D14}"/>
              </a:ext>
            </a:extLst>
          </p:cNvPr>
          <p:cNvSpPr txBox="1"/>
          <p:nvPr/>
        </p:nvSpPr>
        <p:spPr>
          <a:xfrm>
            <a:off x="3648994" y="1025197"/>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추출된 전체 텍스트를 청크로 나눕니다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chunk_size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chunk_overlap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매개변수를 사용하여 텍스트를 적절한 크기의 부분으로 나누고</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필요에 따라 이들 청크 간에 중복을 허용합니다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68" name="TextBox 67">
            <a:extLst>
              <a:ext uri="{FF2B5EF4-FFF2-40B4-BE49-F238E27FC236}">
                <a16:creationId xmlns:a16="http://schemas.microsoft.com/office/drawing/2014/main" id="{C9411489-C389-5B14-D2E8-85494DBB72C0}"/>
              </a:ext>
            </a:extLst>
          </p:cNvPr>
          <p:cNvSpPr txBox="1"/>
          <p:nvPr/>
        </p:nvSpPr>
        <p:spPr>
          <a:xfrm>
            <a:off x="3648994" y="1628747"/>
            <a:ext cx="5079299" cy="369332"/>
          </a:xfrm>
          <a:prstGeom prst="rect">
            <a:avLst/>
          </a:prstGeom>
          <a:noFill/>
        </p:spPr>
        <p:txBody>
          <a:bodyPr wrap="square">
            <a:spAutoFit/>
          </a:bodyPr>
          <a:lstStyle/>
          <a:p>
            <a:pPr defTabSz="685800" latinLnBrk="1">
              <a:buClrTx/>
            </a:pP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나누어진 텍스트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청크로부터</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벡터 데이터를 생성합니다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이 과정에서 특정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임베딩</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모델</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(Hugging Face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모델</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을 사용하여 각 텍스트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청크의</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벡터를 계산하고</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이를 </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FAISS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벡터 저장소에 저장합니다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p>
        </p:txBody>
      </p:sp>
      <p:grpSp>
        <p:nvGrpSpPr>
          <p:cNvPr id="74" name="그룹 73">
            <a:extLst>
              <a:ext uri="{FF2B5EF4-FFF2-40B4-BE49-F238E27FC236}">
                <a16:creationId xmlns:a16="http://schemas.microsoft.com/office/drawing/2014/main" id="{F3919B92-B22E-984E-46FC-06EA95C3E0B4}"/>
              </a:ext>
            </a:extLst>
          </p:cNvPr>
          <p:cNvGrpSpPr/>
          <p:nvPr/>
        </p:nvGrpSpPr>
        <p:grpSpPr>
          <a:xfrm>
            <a:off x="2196546" y="4111166"/>
            <a:ext cx="888452" cy="932237"/>
            <a:chOff x="3943237" y="619337"/>
            <a:chExt cx="4621092" cy="4848832"/>
          </a:xfrm>
        </p:grpSpPr>
        <p:sp>
          <p:nvSpPr>
            <p:cNvPr id="75" name="Freeform 73">
              <a:extLst>
                <a:ext uri="{FF2B5EF4-FFF2-40B4-BE49-F238E27FC236}">
                  <a16:creationId xmlns:a16="http://schemas.microsoft.com/office/drawing/2014/main" id="{A5AE24B6-7857-329C-184B-1DCA29A71DCC}"/>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6" name="Freeform 74">
              <a:extLst>
                <a:ext uri="{FF2B5EF4-FFF2-40B4-BE49-F238E27FC236}">
                  <a16:creationId xmlns:a16="http://schemas.microsoft.com/office/drawing/2014/main" id="{2F8C8B33-2D8A-D6F7-08D5-6A602E4AEA0A}"/>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7" name="Freeform 75">
              <a:extLst>
                <a:ext uri="{FF2B5EF4-FFF2-40B4-BE49-F238E27FC236}">
                  <a16:creationId xmlns:a16="http://schemas.microsoft.com/office/drawing/2014/main" id="{C1BD9FB3-DB36-9D28-0A07-2B8B5FC486EB}"/>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8" name="Freeform 76">
              <a:extLst>
                <a:ext uri="{FF2B5EF4-FFF2-40B4-BE49-F238E27FC236}">
                  <a16:creationId xmlns:a16="http://schemas.microsoft.com/office/drawing/2014/main" id="{FAE6E6E7-AE3E-38C2-4B9F-84A46768A59E}"/>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9" name="Freeform 77">
              <a:extLst>
                <a:ext uri="{FF2B5EF4-FFF2-40B4-BE49-F238E27FC236}">
                  <a16:creationId xmlns:a16="http://schemas.microsoft.com/office/drawing/2014/main" id="{0CC9643A-9DDC-E6F0-1879-28323C41E629}"/>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0" name="Freeform 78">
              <a:extLst>
                <a:ext uri="{FF2B5EF4-FFF2-40B4-BE49-F238E27FC236}">
                  <a16:creationId xmlns:a16="http://schemas.microsoft.com/office/drawing/2014/main" id="{FFFEC4A7-B660-0679-9B4E-457BE7DF1D31}"/>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1" name="Freeform 79">
              <a:extLst>
                <a:ext uri="{FF2B5EF4-FFF2-40B4-BE49-F238E27FC236}">
                  <a16:creationId xmlns:a16="http://schemas.microsoft.com/office/drawing/2014/main" id="{37884225-7EE5-9D7C-7C1E-85D33751DF17}"/>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2" name="Freeform 80">
              <a:extLst>
                <a:ext uri="{FF2B5EF4-FFF2-40B4-BE49-F238E27FC236}">
                  <a16:creationId xmlns:a16="http://schemas.microsoft.com/office/drawing/2014/main" id="{BB419A46-23C4-4887-B111-C508A7E6E45B}"/>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3" name="Freeform 81">
              <a:extLst>
                <a:ext uri="{FF2B5EF4-FFF2-40B4-BE49-F238E27FC236}">
                  <a16:creationId xmlns:a16="http://schemas.microsoft.com/office/drawing/2014/main" id="{3C17C346-99DF-2070-ECAB-4163F96EF23E}"/>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4" name="Freeform 82">
              <a:extLst>
                <a:ext uri="{FF2B5EF4-FFF2-40B4-BE49-F238E27FC236}">
                  <a16:creationId xmlns:a16="http://schemas.microsoft.com/office/drawing/2014/main" id="{7367E5BB-9F7A-5116-65EB-094A0B74737B}"/>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5" name="Freeform 83">
              <a:extLst>
                <a:ext uri="{FF2B5EF4-FFF2-40B4-BE49-F238E27FC236}">
                  <a16:creationId xmlns:a16="http://schemas.microsoft.com/office/drawing/2014/main" id="{898A730A-44EB-F681-01E7-06665EF3F93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6" name="Freeform 84">
              <a:extLst>
                <a:ext uri="{FF2B5EF4-FFF2-40B4-BE49-F238E27FC236}">
                  <a16:creationId xmlns:a16="http://schemas.microsoft.com/office/drawing/2014/main" id="{00A8FB51-A8FF-2494-F524-A0F311962E7C}"/>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7" name="Freeform 85">
              <a:extLst>
                <a:ext uri="{FF2B5EF4-FFF2-40B4-BE49-F238E27FC236}">
                  <a16:creationId xmlns:a16="http://schemas.microsoft.com/office/drawing/2014/main" id="{AEDADA85-31D7-8AF3-1D65-C6139BA993F9}"/>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8" name="Freeform 86">
              <a:extLst>
                <a:ext uri="{FF2B5EF4-FFF2-40B4-BE49-F238E27FC236}">
                  <a16:creationId xmlns:a16="http://schemas.microsoft.com/office/drawing/2014/main" id="{098062EA-FD00-B46E-DE6C-D6AAA04F619D}"/>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9" name="Freeform 87">
              <a:extLst>
                <a:ext uri="{FF2B5EF4-FFF2-40B4-BE49-F238E27FC236}">
                  <a16:creationId xmlns:a16="http://schemas.microsoft.com/office/drawing/2014/main" id="{2AFDD0C4-1E06-D270-0B27-B2684A5A503A}"/>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0" name="Freeform 88">
              <a:extLst>
                <a:ext uri="{FF2B5EF4-FFF2-40B4-BE49-F238E27FC236}">
                  <a16:creationId xmlns:a16="http://schemas.microsoft.com/office/drawing/2014/main" id="{79A8A9BD-3EBA-CAA7-95C4-C125B5037A3E}"/>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1" name="Freeform 89">
              <a:extLst>
                <a:ext uri="{FF2B5EF4-FFF2-40B4-BE49-F238E27FC236}">
                  <a16:creationId xmlns:a16="http://schemas.microsoft.com/office/drawing/2014/main" id="{845DCFAB-2F91-A20F-7EBD-F6CEF7C14F28}"/>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2" name="Freeform 90">
              <a:extLst>
                <a:ext uri="{FF2B5EF4-FFF2-40B4-BE49-F238E27FC236}">
                  <a16:creationId xmlns:a16="http://schemas.microsoft.com/office/drawing/2014/main" id="{6E541691-564E-4C30-86CB-3AC8814F05E9}"/>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3" name="Freeform 91">
              <a:extLst>
                <a:ext uri="{FF2B5EF4-FFF2-40B4-BE49-F238E27FC236}">
                  <a16:creationId xmlns:a16="http://schemas.microsoft.com/office/drawing/2014/main" id="{235BF16C-8DF4-2A54-E5C2-4E2C2EA59EBB}"/>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4" name="Freeform 92">
              <a:extLst>
                <a:ext uri="{FF2B5EF4-FFF2-40B4-BE49-F238E27FC236}">
                  <a16:creationId xmlns:a16="http://schemas.microsoft.com/office/drawing/2014/main" id="{9501A788-85B4-8D28-6030-BDC56327E501}"/>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5" name="Freeform 93">
              <a:extLst>
                <a:ext uri="{FF2B5EF4-FFF2-40B4-BE49-F238E27FC236}">
                  <a16:creationId xmlns:a16="http://schemas.microsoft.com/office/drawing/2014/main" id="{5D8B584E-766A-6A93-F53F-57CFE5B9295D}"/>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6" name="Freeform 94">
              <a:extLst>
                <a:ext uri="{FF2B5EF4-FFF2-40B4-BE49-F238E27FC236}">
                  <a16:creationId xmlns:a16="http://schemas.microsoft.com/office/drawing/2014/main" id="{3E34DCD5-F2DD-F0FC-B960-B9B57DA0378E}"/>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7" name="Oval 95">
              <a:extLst>
                <a:ext uri="{FF2B5EF4-FFF2-40B4-BE49-F238E27FC236}">
                  <a16:creationId xmlns:a16="http://schemas.microsoft.com/office/drawing/2014/main" id="{7C9D8152-281B-011A-5F04-BE984A9DD6B2}"/>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8" name="Freeform 96">
              <a:extLst>
                <a:ext uri="{FF2B5EF4-FFF2-40B4-BE49-F238E27FC236}">
                  <a16:creationId xmlns:a16="http://schemas.microsoft.com/office/drawing/2014/main" id="{C42181B3-737A-E8BC-013D-A5E9F030134C}"/>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9" name="Freeform 97">
              <a:extLst>
                <a:ext uri="{FF2B5EF4-FFF2-40B4-BE49-F238E27FC236}">
                  <a16:creationId xmlns:a16="http://schemas.microsoft.com/office/drawing/2014/main" id="{BB027F17-5E63-5E59-E200-04136F0FDBD9}"/>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0" name="Freeform 98">
              <a:extLst>
                <a:ext uri="{FF2B5EF4-FFF2-40B4-BE49-F238E27FC236}">
                  <a16:creationId xmlns:a16="http://schemas.microsoft.com/office/drawing/2014/main" id="{00A04F86-5F4E-9550-6458-FC1713552F2A}"/>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1" name="Freeform 99">
              <a:extLst>
                <a:ext uri="{FF2B5EF4-FFF2-40B4-BE49-F238E27FC236}">
                  <a16:creationId xmlns:a16="http://schemas.microsoft.com/office/drawing/2014/main" id="{0DDC9E22-C1B6-4E7E-C3BD-0EE524E7FAE6}"/>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2" name="Freeform 102">
              <a:extLst>
                <a:ext uri="{FF2B5EF4-FFF2-40B4-BE49-F238E27FC236}">
                  <a16:creationId xmlns:a16="http://schemas.microsoft.com/office/drawing/2014/main" id="{D9C1B92B-B46E-EF7E-2182-22182CC4E749}"/>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3" name="Freeform 103">
              <a:extLst>
                <a:ext uri="{FF2B5EF4-FFF2-40B4-BE49-F238E27FC236}">
                  <a16:creationId xmlns:a16="http://schemas.microsoft.com/office/drawing/2014/main" id="{4658518D-995B-3FC7-B42F-ABB49BE82B73}"/>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4" name="Freeform 104">
              <a:extLst>
                <a:ext uri="{FF2B5EF4-FFF2-40B4-BE49-F238E27FC236}">
                  <a16:creationId xmlns:a16="http://schemas.microsoft.com/office/drawing/2014/main" id="{A4A0C25B-3839-FBB0-00F8-4A03E2F3F069}"/>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5" name="Freeform 105">
              <a:extLst>
                <a:ext uri="{FF2B5EF4-FFF2-40B4-BE49-F238E27FC236}">
                  <a16:creationId xmlns:a16="http://schemas.microsoft.com/office/drawing/2014/main" id="{C47B3B6A-AA5A-853A-7D22-8FFEB0A569B2}"/>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6" name="Freeform 106">
              <a:extLst>
                <a:ext uri="{FF2B5EF4-FFF2-40B4-BE49-F238E27FC236}">
                  <a16:creationId xmlns:a16="http://schemas.microsoft.com/office/drawing/2014/main" id="{86EA8E1E-AF33-861B-F74F-23BAA2FB7125}"/>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7" name="Freeform 107">
              <a:extLst>
                <a:ext uri="{FF2B5EF4-FFF2-40B4-BE49-F238E27FC236}">
                  <a16:creationId xmlns:a16="http://schemas.microsoft.com/office/drawing/2014/main" id="{B99283D3-06B7-10EA-20EF-25F97A917D2D}"/>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8" name="Freeform 108">
              <a:extLst>
                <a:ext uri="{FF2B5EF4-FFF2-40B4-BE49-F238E27FC236}">
                  <a16:creationId xmlns:a16="http://schemas.microsoft.com/office/drawing/2014/main" id="{539C58AE-8B06-702A-9CCF-C782B77A2244}"/>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9" name="Freeform 109">
              <a:extLst>
                <a:ext uri="{FF2B5EF4-FFF2-40B4-BE49-F238E27FC236}">
                  <a16:creationId xmlns:a16="http://schemas.microsoft.com/office/drawing/2014/main" id="{20020011-D7FB-23C8-D8CE-533B67EF8C96}"/>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0" name="Freeform 110">
              <a:extLst>
                <a:ext uri="{FF2B5EF4-FFF2-40B4-BE49-F238E27FC236}">
                  <a16:creationId xmlns:a16="http://schemas.microsoft.com/office/drawing/2014/main" id="{5F6C0443-D3D8-0F0B-E629-2D0928F841EF}"/>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1" name="Oval 133">
              <a:extLst>
                <a:ext uri="{FF2B5EF4-FFF2-40B4-BE49-F238E27FC236}">
                  <a16:creationId xmlns:a16="http://schemas.microsoft.com/office/drawing/2014/main" id="{71BAA1EC-0534-3CBA-660B-714E9E815909}"/>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2" name="Oval 134">
              <a:extLst>
                <a:ext uri="{FF2B5EF4-FFF2-40B4-BE49-F238E27FC236}">
                  <a16:creationId xmlns:a16="http://schemas.microsoft.com/office/drawing/2014/main" id="{324AF900-C963-6514-8A54-6C3FCBD1BA8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3" name="Freeform 136">
              <a:extLst>
                <a:ext uri="{FF2B5EF4-FFF2-40B4-BE49-F238E27FC236}">
                  <a16:creationId xmlns:a16="http://schemas.microsoft.com/office/drawing/2014/main" id="{DD8AA1CA-FB49-D0BA-DF5F-C65792892B39}"/>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4" name="Freeform 138">
              <a:extLst>
                <a:ext uri="{FF2B5EF4-FFF2-40B4-BE49-F238E27FC236}">
                  <a16:creationId xmlns:a16="http://schemas.microsoft.com/office/drawing/2014/main" id="{512A1F29-6770-A52A-05D4-19C8B190FD76}"/>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5" name="Freeform 139">
              <a:extLst>
                <a:ext uri="{FF2B5EF4-FFF2-40B4-BE49-F238E27FC236}">
                  <a16:creationId xmlns:a16="http://schemas.microsoft.com/office/drawing/2014/main" id="{0A09BD34-DD20-FE0F-0340-CF6E92DD8C51}"/>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6" name="Freeform 140">
              <a:extLst>
                <a:ext uri="{FF2B5EF4-FFF2-40B4-BE49-F238E27FC236}">
                  <a16:creationId xmlns:a16="http://schemas.microsoft.com/office/drawing/2014/main" id="{C2D98E0F-8C43-F0E5-5A72-769403AC2B9D}"/>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7" name="Freeform 141">
              <a:extLst>
                <a:ext uri="{FF2B5EF4-FFF2-40B4-BE49-F238E27FC236}">
                  <a16:creationId xmlns:a16="http://schemas.microsoft.com/office/drawing/2014/main" id="{81FB363B-1B69-BF5A-4FEE-5F38FCD31981}"/>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cxnSp>
        <p:nvCxnSpPr>
          <p:cNvPr id="2" name="직선 연결선 1">
            <a:extLst>
              <a:ext uri="{FF2B5EF4-FFF2-40B4-BE49-F238E27FC236}">
                <a16:creationId xmlns:a16="http://schemas.microsoft.com/office/drawing/2014/main" id="{C568D4B4-FF71-8A93-4862-85E11443BF55}"/>
              </a:ext>
            </a:extLst>
          </p:cNvPr>
          <p:cNvCxnSpPr/>
          <p:nvPr/>
        </p:nvCxnSpPr>
        <p:spPr>
          <a:xfrm>
            <a:off x="2291786" y="207987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7D1E3DD-FB10-2DC8-B77E-D8916F2C9698}"/>
              </a:ext>
            </a:extLst>
          </p:cNvPr>
          <p:cNvSpPr txBox="1"/>
          <p:nvPr/>
        </p:nvSpPr>
        <p:spPr>
          <a:xfrm>
            <a:off x="2212360" y="2117974"/>
            <a:ext cx="944489" cy="369332"/>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[5]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벡터 저장소 </a:t>
            </a:r>
            <a:endParaRPr lang="en-US" altLang="ko-KR" sz="90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       로컬 저장</a:t>
            </a:r>
          </a:p>
        </p:txBody>
      </p:sp>
      <p:sp>
        <p:nvSpPr>
          <p:cNvPr id="14" name="TextBox 13">
            <a:extLst>
              <a:ext uri="{FF2B5EF4-FFF2-40B4-BE49-F238E27FC236}">
                <a16:creationId xmlns:a16="http://schemas.microsoft.com/office/drawing/2014/main" id="{8BECDFCE-0AD4-A824-B653-46FAC1A24802}"/>
              </a:ext>
            </a:extLst>
          </p:cNvPr>
          <p:cNvSpPr txBox="1"/>
          <p:nvPr/>
        </p:nvSpPr>
        <p:spPr>
          <a:xfrm>
            <a:off x="3648994" y="2133336"/>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생성된 벡터 저장소를 로컬 파일 시스템에 저장합니다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"VECTOR_DB_INDEX"</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라는 파일 이름으로 저장되며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파일은 추후 대화 체인을 로드하거나 검색 기능에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cxnSp>
        <p:nvCxnSpPr>
          <p:cNvPr id="15" name="직선 연결선 14">
            <a:extLst>
              <a:ext uri="{FF2B5EF4-FFF2-40B4-BE49-F238E27FC236}">
                <a16:creationId xmlns:a16="http://schemas.microsoft.com/office/drawing/2014/main" id="{30FECA77-BD30-4609-4B96-822E675B6239}"/>
              </a:ext>
            </a:extLst>
          </p:cNvPr>
          <p:cNvCxnSpPr/>
          <p:nvPr/>
        </p:nvCxnSpPr>
        <p:spPr>
          <a:xfrm>
            <a:off x="2291786" y="2523527"/>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279F6E4-0BBE-D445-EBC0-F21836807DE7}"/>
              </a:ext>
            </a:extLst>
          </p:cNvPr>
          <p:cNvSpPr txBox="1"/>
          <p:nvPr/>
        </p:nvSpPr>
        <p:spPr>
          <a:xfrm>
            <a:off x="2212360" y="2589820"/>
            <a:ext cx="1301959" cy="507831"/>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[6]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대화 체인 생성</a:t>
            </a:r>
            <a:endParaRPr lang="en-US" altLang="ko-KR" sz="90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      </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(get_conversation</a:t>
            </a:r>
            <a:br>
              <a:rPr lang="en-US" altLang="ko-KR" sz="900" b="0" kern="1200">
                <a:solidFill>
                  <a:prstClr val="white"/>
                </a:solidFill>
                <a:latin typeface="나눔바른고딕" panose="020B0603020101020101" pitchFamily="50" charset="-127"/>
                <a:ea typeface="나눔바른고딕" panose="020B0603020101020101" pitchFamily="50" charset="-127"/>
                <a:cs typeface="+mn-cs"/>
              </a:rPr>
            </a:b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_    chain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함수 호출</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17" name="TextBox 16">
            <a:extLst>
              <a:ext uri="{FF2B5EF4-FFF2-40B4-BE49-F238E27FC236}">
                <a16:creationId xmlns:a16="http://schemas.microsoft.com/office/drawing/2014/main" id="{3E606D13-6AB6-E445-A39F-2947360B212A}"/>
              </a:ext>
            </a:extLst>
          </p:cNvPr>
          <p:cNvSpPr txBox="1"/>
          <p:nvPr/>
        </p:nvSpPr>
        <p:spPr>
          <a:xfrm>
            <a:off x="3648994" y="2643283"/>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로컬에 저장된 벡터 저장소를 사용하여 대화 체인을 설정합니다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OpenAI API</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사용하여 사용자의 질문에 대한 응답을 생성하는 로직을 포함합니다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pic>
        <p:nvPicPr>
          <p:cNvPr id="22" name="그림 21">
            <a:extLst>
              <a:ext uri="{FF2B5EF4-FFF2-40B4-BE49-F238E27FC236}">
                <a16:creationId xmlns:a16="http://schemas.microsoft.com/office/drawing/2014/main" id="{0B738C83-E0C9-5551-BB3A-140A25E32CE8}"/>
              </a:ext>
            </a:extLst>
          </p:cNvPr>
          <p:cNvPicPr>
            <a:picLocks noChangeAspect="1"/>
          </p:cNvPicPr>
          <p:nvPr/>
        </p:nvPicPr>
        <p:blipFill rotWithShape="1">
          <a:blip r:embed="rId4"/>
          <a:srcRect l="-1" t="7561" r="-1400"/>
          <a:stretch/>
        </p:blipFill>
        <p:spPr>
          <a:xfrm>
            <a:off x="3277290" y="3194324"/>
            <a:ext cx="5617908" cy="1797502"/>
          </a:xfrm>
          <a:prstGeom prst="rect">
            <a:avLst/>
          </a:prstGeom>
        </p:spPr>
      </p:pic>
      <p:sp>
        <p:nvSpPr>
          <p:cNvPr id="18" name="Google Shape;15;p3">
            <a:extLst>
              <a:ext uri="{FF2B5EF4-FFF2-40B4-BE49-F238E27FC236}">
                <a16:creationId xmlns:a16="http://schemas.microsoft.com/office/drawing/2014/main" id="{28ADE7F6-0F50-84B9-5D1C-DDE29BF8D10B}"/>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102</a:t>
            </a:fld>
            <a:endParaRPr lang="ko" altLang="en-US">
              <a:solidFill>
                <a:srgbClr val="595959"/>
              </a:solidFill>
            </a:endParaRPr>
          </a:p>
        </p:txBody>
      </p:sp>
    </p:spTree>
    <p:extLst>
      <p:ext uri="{BB962C8B-B14F-4D97-AF65-F5344CB8AC3E}">
        <p14:creationId xmlns:p14="http://schemas.microsoft.com/office/powerpoint/2010/main" val="18515062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FF755540-A7D3-E3A2-BF76-1387A218667A}"/>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103</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3698EEEB-8581-BC54-A10E-26AA7915F231}"/>
              </a:ext>
            </a:extLst>
          </p:cNvPr>
          <p:cNvSpPr txBox="1"/>
          <p:nvPr/>
        </p:nvSpPr>
        <p:spPr>
          <a:xfrm>
            <a:off x="3834607"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No.4</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1774452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21" name="직사각형 20">
            <a:extLst>
              <a:ext uri="{FF2B5EF4-FFF2-40B4-BE49-F238E27FC236}">
                <a16:creationId xmlns:a16="http://schemas.microsoft.com/office/drawing/2014/main" id="{0E951534-18C1-5D33-95E3-FEE0B00419D5}"/>
              </a:ext>
            </a:extLst>
          </p:cNvPr>
          <p:cNvSpPr/>
          <p:nvPr/>
        </p:nvSpPr>
        <p:spPr>
          <a:xfrm>
            <a:off x="1924664" y="0"/>
            <a:ext cx="7145593" cy="512987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No.4</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1061829"/>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메타데이터</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스트림릿에</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표시</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pic>
        <p:nvPicPr>
          <p:cNvPr id="18" name="그림 17">
            <a:extLst>
              <a:ext uri="{FF2B5EF4-FFF2-40B4-BE49-F238E27FC236}">
                <a16:creationId xmlns:a16="http://schemas.microsoft.com/office/drawing/2014/main" id="{594D7376-D29C-CC6A-3E6B-C525359026FC}"/>
              </a:ext>
            </a:extLst>
          </p:cNvPr>
          <p:cNvPicPr>
            <a:picLocks noChangeAspect="1"/>
          </p:cNvPicPr>
          <p:nvPr/>
        </p:nvPicPr>
        <p:blipFill>
          <a:blip r:embed="rId4"/>
          <a:stretch>
            <a:fillRect/>
          </a:stretch>
        </p:blipFill>
        <p:spPr>
          <a:xfrm>
            <a:off x="1910487" y="0"/>
            <a:ext cx="4989628" cy="5129874"/>
          </a:xfrm>
          <a:prstGeom prst="rect">
            <a:avLst/>
          </a:prstGeom>
        </p:spPr>
      </p:pic>
      <p:sp>
        <p:nvSpPr>
          <p:cNvPr id="28" name="TextBox 27">
            <a:extLst>
              <a:ext uri="{FF2B5EF4-FFF2-40B4-BE49-F238E27FC236}">
                <a16:creationId xmlns:a16="http://schemas.microsoft.com/office/drawing/2014/main" id="{7DB3DB53-3DC3-3FDC-5969-0728CE03986E}"/>
              </a:ext>
            </a:extLst>
          </p:cNvPr>
          <p:cNvSpPr txBox="1"/>
          <p:nvPr/>
        </p:nvSpPr>
        <p:spPr>
          <a:xfrm>
            <a:off x="5794177" y="188299"/>
            <a:ext cx="1215397" cy="253916"/>
          </a:xfrm>
          <a:prstGeom prst="rect">
            <a:avLst/>
          </a:prstGeom>
          <a:noFill/>
        </p:spPr>
        <p:txBody>
          <a:bodyPr wrap="none" rtlCol="0">
            <a:spAutoFit/>
          </a:bodyPr>
          <a:lstStyle/>
          <a:p>
            <a:pPr defTabSz="685800" latinLnBrk="1">
              <a:buClrTx/>
            </a:pPr>
            <a:r>
              <a:rPr lang="en-US" altLang="ko-KR" sz="1050" b="1" kern="1200">
                <a:solidFill>
                  <a:prstClr val="white"/>
                </a:solidFill>
                <a:highlight>
                  <a:srgbClr val="FFFF00"/>
                </a:highlight>
                <a:latin typeface="맑은 고딕" panose="02110004020202020204"/>
                <a:ea typeface="맑은 고딕" panose="020B0503020000020004" pitchFamily="50" charset="-127"/>
                <a:cs typeface="+mn-cs"/>
              </a:rPr>
              <a:t>[</a:t>
            </a: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1]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문서반복처리</a:t>
            </a:r>
          </a:p>
        </p:txBody>
      </p:sp>
      <p:sp>
        <p:nvSpPr>
          <p:cNvPr id="31" name="TextBox 30">
            <a:extLst>
              <a:ext uri="{FF2B5EF4-FFF2-40B4-BE49-F238E27FC236}">
                <a16:creationId xmlns:a16="http://schemas.microsoft.com/office/drawing/2014/main" id="{4139E0E3-6E55-2071-EA48-6B147B773675}"/>
              </a:ext>
            </a:extLst>
          </p:cNvPr>
          <p:cNvSpPr txBox="1"/>
          <p:nvPr/>
        </p:nvSpPr>
        <p:spPr>
          <a:xfrm>
            <a:off x="5872070" y="400382"/>
            <a:ext cx="3020983" cy="715581"/>
          </a:xfrm>
          <a:prstGeom prst="rect">
            <a:avLst/>
          </a:prstGeom>
          <a:noFill/>
        </p:spPr>
        <p:txBody>
          <a:bodyPr wrap="square">
            <a:spAutoFit/>
          </a:bodyPr>
          <a:lstStyle/>
          <a:p>
            <a:pPr marL="136922" lvl="1" indent="-136922" defTabSz="685800" eaLnBrk="0" fontAlgn="base" hangingPunct="0">
              <a:spcBef>
                <a:spcPct val="0"/>
              </a:spcBef>
              <a:spcAft>
                <a:spcPct val="0"/>
              </a:spcAft>
              <a:buClrTx/>
              <a:buFontTx/>
              <a:buChar char="•"/>
            </a:pPr>
            <a:r>
              <a:rPr lang="ko-KR" altLang="ko-KR" sz="900" kern="1200">
                <a:solidFill>
                  <a:prstClr val="white"/>
                </a:solidFill>
                <a:latin typeface="나눔바른고딕" panose="020B0603020101020101" pitchFamily="50" charset="-127"/>
                <a:ea typeface="나눔바른고딕" panose="020B0603020101020101" pitchFamily="50" charset="-127"/>
                <a:cs typeface="+mn-cs"/>
              </a:rPr>
              <a:t>함수는 입력된 </a:t>
            </a:r>
            <a:r>
              <a:rPr lang="ko-KR" altLang="ko-KR" sz="900" b="1" kern="1200">
                <a:solidFill>
                  <a:prstClr val="white"/>
                </a:solidFill>
                <a:latin typeface="나눔바른고딕" panose="020B0603020101020101" pitchFamily="50" charset="-127"/>
                <a:ea typeface="나눔바른고딕" panose="020B0603020101020101" pitchFamily="50" charset="-127"/>
                <a:cs typeface="+mn-cs"/>
              </a:rPr>
              <a:t>documents</a:t>
            </a:r>
            <a:r>
              <a:rPr lang="ko-KR" altLang="ko-KR" sz="900" kern="1200">
                <a:solidFill>
                  <a:prstClr val="white"/>
                </a:solidFill>
                <a:latin typeface="나눔바른고딕" panose="020B0603020101020101" pitchFamily="50" charset="-127"/>
                <a:ea typeface="나눔바른고딕" panose="020B0603020101020101" pitchFamily="50" charset="-127"/>
                <a:cs typeface="+mn-cs"/>
              </a:rPr>
              <a:t> 리스트를 반복하면서 각 문서(</a:t>
            </a:r>
            <a:r>
              <a:rPr lang="ko-KR" altLang="ko-KR" sz="900" b="1" kern="1200">
                <a:solidFill>
                  <a:prstClr val="white"/>
                </a:solidFill>
                <a:latin typeface="나눔바른고딕" panose="020B0603020101020101" pitchFamily="50" charset="-127"/>
                <a:ea typeface="나눔바른고딕" panose="020B0603020101020101" pitchFamily="50" charset="-127"/>
                <a:cs typeface="+mn-cs"/>
              </a:rPr>
              <a:t>doc</a:t>
            </a:r>
            <a:r>
              <a:rPr lang="ko-KR" altLang="ko-KR" sz="900" kern="1200">
                <a:solidFill>
                  <a:prstClr val="white"/>
                </a:solidFill>
                <a:latin typeface="나눔바른고딕" panose="020B0603020101020101" pitchFamily="50" charset="-127"/>
                <a:ea typeface="나눔바른고딕" panose="020B0603020101020101" pitchFamily="50" charset="-127"/>
                <a:cs typeface="+mn-cs"/>
              </a:rPr>
              <a:t>)에 대해 처리를 수행합니다.</a:t>
            </a:r>
            <a:br>
              <a:rPr lang="en-US" altLang="ko-KR" sz="900" kern="1200">
                <a:solidFill>
                  <a:prstClr val="white"/>
                </a:solidFill>
                <a:latin typeface="나눔바른고딕" panose="020B0603020101020101" pitchFamily="50" charset="-127"/>
                <a:ea typeface="나눔바른고딕" panose="020B0603020101020101" pitchFamily="50" charset="-127"/>
                <a:cs typeface="+mn-cs"/>
              </a:rPr>
            </a:br>
            <a:endParaRPr lang="ko-KR" altLang="ko-KR" sz="450"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ko-KR" altLang="ko-KR" sz="900" b="1" kern="1200">
                <a:solidFill>
                  <a:prstClr val="white"/>
                </a:solidFill>
                <a:latin typeface="나눔바른고딕" panose="020B0603020101020101" pitchFamily="50" charset="-127"/>
                <a:ea typeface="나눔바른고딕" panose="020B0603020101020101" pitchFamily="50" charset="-127"/>
                <a:cs typeface="+mn-cs"/>
              </a:rPr>
              <a:t>doc</a:t>
            </a:r>
            <a:r>
              <a:rPr lang="ko-KR" altLang="ko-KR" sz="900" kern="1200">
                <a:solidFill>
                  <a:prstClr val="white"/>
                </a:solidFill>
                <a:latin typeface="나눔바른고딕" panose="020B0603020101020101" pitchFamily="50" charset="-127"/>
                <a:ea typeface="나눔바른고딕" panose="020B0603020101020101" pitchFamily="50" charset="-127"/>
                <a:cs typeface="+mn-cs"/>
              </a:rPr>
              <a:t>는 문자열로 변환되어 처리되며, 이는 문서 객체가 문자열로 적절히 표현될 수 있음을 가정합니다.</a:t>
            </a:r>
            <a:endParaRPr lang="ko-KR" altLang="ko-KR" sz="90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65" name="TextBox 64">
            <a:extLst>
              <a:ext uri="{FF2B5EF4-FFF2-40B4-BE49-F238E27FC236}">
                <a16:creationId xmlns:a16="http://schemas.microsoft.com/office/drawing/2014/main" id="{0382082F-3081-A79D-A0B7-6FE0CE5490A8}"/>
              </a:ext>
            </a:extLst>
          </p:cNvPr>
          <p:cNvSpPr txBox="1"/>
          <p:nvPr/>
        </p:nvSpPr>
        <p:spPr>
          <a:xfrm>
            <a:off x="5794177" y="1126246"/>
            <a:ext cx="2032929"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[2]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텍스트 및 메타데이터 추출</a:t>
            </a:r>
          </a:p>
        </p:txBody>
      </p:sp>
      <p:sp>
        <p:nvSpPr>
          <p:cNvPr id="67" name="TextBox 66">
            <a:extLst>
              <a:ext uri="{FF2B5EF4-FFF2-40B4-BE49-F238E27FC236}">
                <a16:creationId xmlns:a16="http://schemas.microsoft.com/office/drawing/2014/main" id="{EFFBEEA1-8726-15D6-1575-4E76BB87DFFE}"/>
              </a:ext>
            </a:extLst>
          </p:cNvPr>
          <p:cNvSpPr txBox="1"/>
          <p:nvPr/>
        </p:nvSpPr>
        <p:spPr>
          <a:xfrm>
            <a:off x="5872070" y="1343575"/>
            <a:ext cx="3020983" cy="830997"/>
          </a:xfrm>
          <a:prstGeom prst="rect">
            <a:avLst/>
          </a:prstGeom>
          <a:noFill/>
        </p:spPr>
        <p:txBody>
          <a:bodyPr wrap="square">
            <a:spAutoFit/>
          </a:bodyPr>
          <a:lstStyle/>
          <a:p>
            <a:pPr marL="136922" lvl="1" indent="-136922" defTabSz="685800" eaLnBrk="0" fontAlgn="base" hangingPunct="0">
              <a:spcBef>
                <a:spcPct val="0"/>
              </a:spcBef>
              <a:spcAft>
                <a:spcPct val="0"/>
              </a:spcAft>
              <a:buClrTx/>
              <a:buFontTx/>
              <a:buChar char="•"/>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doc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문자열에서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"page_content"</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와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"metadata"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구간을 파싱하여 문서의 주요 내용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(extracted_content)</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과 메타데이터</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(metadata)</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를 추출합니다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endParaRPr lang="en-US" altLang="ko-KR" sz="675"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endParaRPr lang="en-US" altLang="ko-KR" sz="300"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extracted_content</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는 페이지의 실제 내용을 포함하며</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줄바꿈</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(\n)</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은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HTML</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의 줄바꿈</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(&lt;br&gt;)</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으로 변환됩니다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endParaRPr lang="ko-KR" altLang="ko-KR" sz="90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70" name="TextBox 69">
            <a:extLst>
              <a:ext uri="{FF2B5EF4-FFF2-40B4-BE49-F238E27FC236}">
                <a16:creationId xmlns:a16="http://schemas.microsoft.com/office/drawing/2014/main" id="{E4AF7CFF-3856-BE42-D7B7-193785F76764}"/>
              </a:ext>
            </a:extLst>
          </p:cNvPr>
          <p:cNvSpPr txBox="1"/>
          <p:nvPr/>
        </p:nvSpPr>
        <p:spPr>
          <a:xfrm>
            <a:off x="5794177" y="2179609"/>
            <a:ext cx="1391728" cy="253916"/>
          </a:xfrm>
          <a:prstGeom prst="rect">
            <a:avLst/>
          </a:prstGeom>
          <a:noFill/>
        </p:spPr>
        <p:txBody>
          <a:bodyPr wrap="none" rtlCol="0">
            <a:spAutoFit/>
          </a:bodyPr>
          <a:lstStyle/>
          <a:p>
            <a:pPr defTabSz="685800" latinLnBrk="1">
              <a:buClrTx/>
            </a:pPr>
            <a:r>
              <a:rPr lang="en-US" altLang="ko-KR" sz="1050" kern="1200">
                <a:solidFill>
                  <a:srgbClr val="156082">
                    <a:lumMod val="75000"/>
                  </a:srgbClr>
                </a:solidFill>
                <a:highlight>
                  <a:srgbClr val="FFFF00"/>
                </a:highlight>
                <a:latin typeface="맑은 고딕" panose="02110004020202020204"/>
                <a:ea typeface="맑은 고딕" panose="020B0503020000020004" pitchFamily="50" charset="-127"/>
                <a:cs typeface="+mn-cs"/>
              </a:rPr>
              <a:t>[</a:t>
            </a: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3]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메타데이터 처리</a:t>
            </a:r>
          </a:p>
        </p:txBody>
      </p:sp>
      <p:sp>
        <p:nvSpPr>
          <p:cNvPr id="71" name="TextBox 70">
            <a:extLst>
              <a:ext uri="{FF2B5EF4-FFF2-40B4-BE49-F238E27FC236}">
                <a16:creationId xmlns:a16="http://schemas.microsoft.com/office/drawing/2014/main" id="{CFE425C8-5C5E-E0B6-9063-1983CD25130C}"/>
              </a:ext>
            </a:extLst>
          </p:cNvPr>
          <p:cNvSpPr txBox="1"/>
          <p:nvPr/>
        </p:nvSpPr>
        <p:spPr>
          <a:xfrm>
            <a:off x="5872070" y="2391692"/>
            <a:ext cx="3020983" cy="715581"/>
          </a:xfrm>
          <a:prstGeom prst="rect">
            <a:avLst/>
          </a:prstGeom>
          <a:noFill/>
        </p:spPr>
        <p:txBody>
          <a:bodyPr wrap="square">
            <a:spAutoFit/>
          </a:bodyPr>
          <a:lstStyle/>
          <a:p>
            <a:pPr marL="136922" lvl="1" indent="-136922" defTabSz="685800" eaLnBrk="0" fontAlgn="base" hangingPunct="0">
              <a:spcBef>
                <a:spcPct val="0"/>
              </a:spcBef>
              <a:spcAft>
                <a:spcPct val="0"/>
              </a:spcAft>
              <a:buClrTx/>
              <a:buFontTx/>
              <a:buChar char="•"/>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metadata</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는 파이썬 딕셔너리로 변환되기 위해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ast.literal_eval</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을 사용하여 파싱됩니다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marL="136922" lvl="1" indent="-136922" defTabSz="685800" eaLnBrk="0" fontAlgn="base" hangingPunct="0">
              <a:spcBef>
                <a:spcPct val="0"/>
              </a:spcBef>
              <a:spcAft>
                <a:spcPct val="0"/>
              </a:spcAft>
              <a:buClrTx/>
              <a:buFontTx/>
              <a:buChar char="•"/>
            </a:pPr>
            <a:endParaRPr lang="en-US" altLang="ko-KR" sz="450"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이 메타데이터에서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"source"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와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"page"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정보를 추출합니다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"page"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정보가 없는 경우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'None'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으로 처리합니다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endParaRPr lang="ko-KR" altLang="ko-KR" sz="90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72" name="TextBox 71">
            <a:extLst>
              <a:ext uri="{FF2B5EF4-FFF2-40B4-BE49-F238E27FC236}">
                <a16:creationId xmlns:a16="http://schemas.microsoft.com/office/drawing/2014/main" id="{0AB10A54-0A74-BA2E-8678-B8206B2812D3}"/>
              </a:ext>
            </a:extLst>
          </p:cNvPr>
          <p:cNvSpPr txBox="1"/>
          <p:nvPr/>
        </p:nvSpPr>
        <p:spPr>
          <a:xfrm>
            <a:off x="5794177" y="3254302"/>
            <a:ext cx="1837362"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[[4] Steamlit</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탭에 내용표시</a:t>
            </a:r>
          </a:p>
        </p:txBody>
      </p:sp>
      <p:sp>
        <p:nvSpPr>
          <p:cNvPr id="73" name="TextBox 72">
            <a:extLst>
              <a:ext uri="{FF2B5EF4-FFF2-40B4-BE49-F238E27FC236}">
                <a16:creationId xmlns:a16="http://schemas.microsoft.com/office/drawing/2014/main" id="{67D78BB2-B5DE-E058-AECC-762C3E3BE925}"/>
              </a:ext>
            </a:extLst>
          </p:cNvPr>
          <p:cNvSpPr txBox="1"/>
          <p:nvPr/>
        </p:nvSpPr>
        <p:spPr>
          <a:xfrm>
            <a:off x="5872070" y="3506780"/>
            <a:ext cx="3020983" cy="1604285"/>
          </a:xfrm>
          <a:prstGeom prst="rect">
            <a:avLst/>
          </a:prstGeom>
          <a:noFill/>
        </p:spPr>
        <p:txBody>
          <a:bodyPr wrap="square">
            <a:spAutoFit/>
          </a:bodyPr>
          <a:lstStyle/>
          <a:p>
            <a:pPr marL="136922" lvl="1" indent="-136922" defTabSz="685800" eaLnBrk="0" fontAlgn="base" hangingPunct="0">
              <a:spcBef>
                <a:spcPct val="0"/>
              </a:spcBef>
              <a:spcAft>
                <a:spcPct val="0"/>
              </a:spcAft>
              <a:buClrTx/>
              <a:buFontTx/>
              <a:buChar char="•"/>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각 문서의 소스가 변경될 때마다 새로운 소스명을 탭의 하위 제목으로 추가합니다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(tab.subheader('source:'+ source)).</a:t>
            </a:r>
          </a:p>
          <a:p>
            <a:pPr marL="136922" lvl="1" indent="-136922" defTabSz="685800" eaLnBrk="0" fontAlgn="base" hangingPunct="0">
              <a:spcBef>
                <a:spcPct val="0"/>
              </a:spcBef>
              <a:spcAft>
                <a:spcPct val="0"/>
              </a:spcAft>
              <a:buClrTx/>
              <a:buFontTx/>
              <a:buChar char="•"/>
            </a:pPr>
            <a:endParaRPr lang="en-US" altLang="ko-KR" sz="375"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추출된 텍스트 내용은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tab.markdown(extracted_content, unsafe_allow_html=True)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을 사용하여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HTML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형식으로 탭에 표시됩니다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marL="136922" lvl="1" indent="-136922" defTabSz="685800" eaLnBrk="0" fontAlgn="base" hangingPunct="0">
              <a:spcBef>
                <a:spcPct val="0"/>
              </a:spcBef>
              <a:spcAft>
                <a:spcPct val="0"/>
              </a:spcAft>
              <a:buClrTx/>
              <a:buFontTx/>
              <a:buChar char="•"/>
            </a:pPr>
            <a:endParaRPr lang="en-US" altLang="ko-KR" sz="450"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각 페이지 번호는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tab.caption('page No:'+ str(page))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을 사용하여 탭에 캡션으로 추가됩니다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marL="136922" lvl="1" indent="-136922" defTabSz="685800" eaLnBrk="0" fontAlgn="base" hangingPunct="0">
              <a:spcBef>
                <a:spcPct val="0"/>
              </a:spcBef>
              <a:spcAft>
                <a:spcPct val="0"/>
              </a:spcAft>
              <a:buClrTx/>
              <a:buFontTx/>
              <a:buChar char="•"/>
            </a:pPr>
            <a:endParaRPr lang="ko-KR" altLang="ko-KR" sz="90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2" name="Google Shape;15;p3">
            <a:extLst>
              <a:ext uri="{FF2B5EF4-FFF2-40B4-BE49-F238E27FC236}">
                <a16:creationId xmlns:a16="http://schemas.microsoft.com/office/drawing/2014/main" id="{0EEDDC13-ADFC-6BC9-8891-5539BC8413B2}"/>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104</a:t>
            </a:fld>
            <a:endParaRPr lang="ko" altLang="en-US">
              <a:solidFill>
                <a:srgbClr val="595959"/>
              </a:solidFill>
            </a:endParaRPr>
          </a:p>
        </p:txBody>
      </p:sp>
    </p:spTree>
    <p:extLst>
      <p:ext uri="{BB962C8B-B14F-4D97-AF65-F5344CB8AC3E}">
        <p14:creationId xmlns:p14="http://schemas.microsoft.com/office/powerpoint/2010/main" val="20568756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608625F5-ECD7-47BF-767D-D69E8DB57A80}"/>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105</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A5A5E890-0314-187D-2147-9722C9332188}"/>
              </a:ext>
            </a:extLst>
          </p:cNvPr>
          <p:cNvSpPr txBox="1"/>
          <p:nvPr/>
        </p:nvSpPr>
        <p:spPr>
          <a:xfrm>
            <a:off x="4718857"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No.5</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40650707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No.5</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1"/>
            <a:ext cx="1736030" cy="415498"/>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토큰화</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904049" cy="1470660"/>
            <a:chOff x="251512" y="0"/>
            <a:chExt cx="2538731"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6" y="619337"/>
              <a:ext cx="2455647"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2900153"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tiktoken.get_encoding("cl100k_base"): tiktoken </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4" name="TextBox 23">
            <a:extLst>
              <a:ext uri="{FF2B5EF4-FFF2-40B4-BE49-F238E27FC236}">
                <a16:creationId xmlns:a16="http://schemas.microsoft.com/office/drawing/2014/main" id="{8058222C-E4C8-62EB-0E89-B09E26F0961B}"/>
              </a:ext>
            </a:extLst>
          </p:cNvPr>
          <p:cNvSpPr txBox="1"/>
          <p:nvPr/>
        </p:nvSpPr>
        <p:spPr>
          <a:xfrm>
            <a:off x="2392556" y="365208"/>
            <a:ext cx="6500497" cy="369332"/>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tiktoken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라이브러리를 사용하여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"cl100k_base"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인코딩 방식에 대한 토크나이저 설정을 로드합니다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설정은 특정 언어 또는 데이터셋에 최적화된 토큰화 규칙을 포함할 수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18" name="TextBox 17">
            <a:extLst>
              <a:ext uri="{FF2B5EF4-FFF2-40B4-BE49-F238E27FC236}">
                <a16:creationId xmlns:a16="http://schemas.microsoft.com/office/drawing/2014/main" id="{ABA2F138-9B9F-D419-9F70-6FBC6C046742}"/>
              </a:ext>
            </a:extLst>
          </p:cNvPr>
          <p:cNvSpPr txBox="1"/>
          <p:nvPr/>
        </p:nvSpPr>
        <p:spPr>
          <a:xfrm>
            <a:off x="2212360" y="918702"/>
            <a:ext cx="1021433"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[2]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텍스트 토큰화</a:t>
            </a:r>
          </a:p>
        </p:txBody>
      </p:sp>
      <p:sp>
        <p:nvSpPr>
          <p:cNvPr id="21" name="TextBox 20">
            <a:extLst>
              <a:ext uri="{FF2B5EF4-FFF2-40B4-BE49-F238E27FC236}">
                <a16:creationId xmlns:a16="http://schemas.microsoft.com/office/drawing/2014/main" id="{BF9FEFA8-D33B-1B15-CEB0-066830F1AA09}"/>
              </a:ext>
            </a:extLst>
          </p:cNvPr>
          <p:cNvSpPr txBox="1"/>
          <p:nvPr/>
        </p:nvSpPr>
        <p:spPr>
          <a:xfrm>
            <a:off x="2392556" y="1124150"/>
            <a:ext cx="6500497" cy="369332"/>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tokenizer.encode(text):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로드된 토크나이저를 사용하여 입력된 텍스트를 토큰화합니다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encode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메소드는 텍스트를 여러 개의 토큰으로 분리하고</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토큰들을 내부적인 토큰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ID</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나 형식으로 변환합니다</a:t>
            </a:r>
            <a:endParaRPr lang="en-US" altLang="ko-KR" sz="900" kern="1200">
              <a:solidFill>
                <a:srgbClr val="0D0D0D"/>
              </a:solidFill>
              <a:latin typeface="나눔바른고딕" panose="020B0603020101020101" pitchFamily="50" charset="-127"/>
              <a:ea typeface="나눔바른고딕" panose="020B0603020101020101" pitchFamily="50" charset="-127"/>
              <a:cs typeface="+mn-cs"/>
            </a:endParaRPr>
          </a:p>
        </p:txBody>
      </p:sp>
      <p:sp>
        <p:nvSpPr>
          <p:cNvPr id="23" name="TextBox 22">
            <a:extLst>
              <a:ext uri="{FF2B5EF4-FFF2-40B4-BE49-F238E27FC236}">
                <a16:creationId xmlns:a16="http://schemas.microsoft.com/office/drawing/2014/main" id="{E2C5F902-CACD-343C-2425-4F7A009E50F2}"/>
              </a:ext>
            </a:extLst>
          </p:cNvPr>
          <p:cNvSpPr txBox="1"/>
          <p:nvPr/>
        </p:nvSpPr>
        <p:spPr>
          <a:xfrm>
            <a:off x="2212360" y="1708359"/>
            <a:ext cx="1439818"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[3]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토큰 개수 계산 및 반환</a:t>
            </a: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8" name="TextBox 27">
            <a:extLst>
              <a:ext uri="{FF2B5EF4-FFF2-40B4-BE49-F238E27FC236}">
                <a16:creationId xmlns:a16="http://schemas.microsoft.com/office/drawing/2014/main" id="{2910FCE9-7DFE-93E1-CC6F-20AE2BE5A273}"/>
              </a:ext>
            </a:extLst>
          </p:cNvPr>
          <p:cNvSpPr txBox="1"/>
          <p:nvPr/>
        </p:nvSpPr>
        <p:spPr>
          <a:xfrm>
            <a:off x="2392556" y="1913807"/>
            <a:ext cx="6500497" cy="507831"/>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len(tokens):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토큰화된 결과의 길이를 계산합니다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길이는 토큰의 총 개수를 나타내며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텍스트의 복잡성이나 내용의 길이를 토큰 기반으로 평가할 때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반환된 토큰 수는 함수의 호출자에게 텍스트가 얼마나 많은 토큰으로 구성되어 있는지 정보를 제공합니다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30" name="직사각형 29">
            <a:extLst>
              <a:ext uri="{FF2B5EF4-FFF2-40B4-BE49-F238E27FC236}">
                <a16:creationId xmlns:a16="http://schemas.microsoft.com/office/drawing/2014/main" id="{F6E2ED40-19BF-46C0-EE4D-14AEC9B44B88}"/>
              </a:ext>
            </a:extLst>
          </p:cNvPr>
          <p:cNvSpPr/>
          <p:nvPr/>
        </p:nvSpPr>
        <p:spPr>
          <a:xfrm>
            <a:off x="2291174" y="2792085"/>
            <a:ext cx="6588889" cy="2218135"/>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grpSp>
        <p:nvGrpSpPr>
          <p:cNvPr id="31" name="그룹 30">
            <a:extLst>
              <a:ext uri="{FF2B5EF4-FFF2-40B4-BE49-F238E27FC236}">
                <a16:creationId xmlns:a16="http://schemas.microsoft.com/office/drawing/2014/main" id="{74CDDF14-4331-B99C-8A66-08F0393DE611}"/>
              </a:ext>
            </a:extLst>
          </p:cNvPr>
          <p:cNvGrpSpPr/>
          <p:nvPr/>
        </p:nvGrpSpPr>
        <p:grpSpPr>
          <a:xfrm>
            <a:off x="2196546" y="4111166"/>
            <a:ext cx="888452" cy="932237"/>
            <a:chOff x="3943237" y="619337"/>
            <a:chExt cx="4621092" cy="4848832"/>
          </a:xfrm>
        </p:grpSpPr>
        <p:sp>
          <p:nvSpPr>
            <p:cNvPr id="65" name="Freeform 73">
              <a:extLst>
                <a:ext uri="{FF2B5EF4-FFF2-40B4-BE49-F238E27FC236}">
                  <a16:creationId xmlns:a16="http://schemas.microsoft.com/office/drawing/2014/main" id="{1E3FA533-2E42-4DC7-9F4A-587EBAD26B22}"/>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7" name="Freeform 74">
              <a:extLst>
                <a:ext uri="{FF2B5EF4-FFF2-40B4-BE49-F238E27FC236}">
                  <a16:creationId xmlns:a16="http://schemas.microsoft.com/office/drawing/2014/main" id="{EDB1C722-7E3F-C05C-3E5A-FCB684749B6D}"/>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9" name="Freeform 75">
              <a:extLst>
                <a:ext uri="{FF2B5EF4-FFF2-40B4-BE49-F238E27FC236}">
                  <a16:creationId xmlns:a16="http://schemas.microsoft.com/office/drawing/2014/main" id="{C743BD4B-3025-7801-C1BC-1526D3B6C6D7}"/>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0" name="Freeform 76">
              <a:extLst>
                <a:ext uri="{FF2B5EF4-FFF2-40B4-BE49-F238E27FC236}">
                  <a16:creationId xmlns:a16="http://schemas.microsoft.com/office/drawing/2014/main" id="{5D224194-4BC0-4A34-B3BE-79DAB8CA43C2}"/>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1" name="Freeform 77">
              <a:extLst>
                <a:ext uri="{FF2B5EF4-FFF2-40B4-BE49-F238E27FC236}">
                  <a16:creationId xmlns:a16="http://schemas.microsoft.com/office/drawing/2014/main" id="{F4BF25B7-A9D7-3D7A-7BA6-C609B9FDBE0B}"/>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2" name="Freeform 78">
              <a:extLst>
                <a:ext uri="{FF2B5EF4-FFF2-40B4-BE49-F238E27FC236}">
                  <a16:creationId xmlns:a16="http://schemas.microsoft.com/office/drawing/2014/main" id="{3566B9D4-D474-3ADE-436A-4BB2AB6F40CF}"/>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3" name="Freeform 79">
              <a:extLst>
                <a:ext uri="{FF2B5EF4-FFF2-40B4-BE49-F238E27FC236}">
                  <a16:creationId xmlns:a16="http://schemas.microsoft.com/office/drawing/2014/main" id="{9F6AEA19-036B-46EE-976A-1FD532C4D220}"/>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8" name="Freeform 80">
              <a:extLst>
                <a:ext uri="{FF2B5EF4-FFF2-40B4-BE49-F238E27FC236}">
                  <a16:creationId xmlns:a16="http://schemas.microsoft.com/office/drawing/2014/main" id="{A9B18D3E-BC29-7A7A-FD28-28CAE73DC74C}"/>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9" name="Freeform 81">
              <a:extLst>
                <a:ext uri="{FF2B5EF4-FFF2-40B4-BE49-F238E27FC236}">
                  <a16:creationId xmlns:a16="http://schemas.microsoft.com/office/drawing/2014/main" id="{711F35B1-F9DB-B161-2B31-05CE7D91A37B}"/>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0" name="Freeform 82">
              <a:extLst>
                <a:ext uri="{FF2B5EF4-FFF2-40B4-BE49-F238E27FC236}">
                  <a16:creationId xmlns:a16="http://schemas.microsoft.com/office/drawing/2014/main" id="{DD88CD85-3C0E-E1DF-2960-51947ED2172A}"/>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1" name="Freeform 83">
              <a:extLst>
                <a:ext uri="{FF2B5EF4-FFF2-40B4-BE49-F238E27FC236}">
                  <a16:creationId xmlns:a16="http://schemas.microsoft.com/office/drawing/2014/main" id="{34BC9D05-55AE-2485-5914-0A02583A2E4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2" name="Freeform 84">
              <a:extLst>
                <a:ext uri="{FF2B5EF4-FFF2-40B4-BE49-F238E27FC236}">
                  <a16:creationId xmlns:a16="http://schemas.microsoft.com/office/drawing/2014/main" id="{765A0601-5557-9EAD-935A-91FD52686A98}"/>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3" name="Freeform 85">
              <a:extLst>
                <a:ext uri="{FF2B5EF4-FFF2-40B4-BE49-F238E27FC236}">
                  <a16:creationId xmlns:a16="http://schemas.microsoft.com/office/drawing/2014/main" id="{CB323A0C-07DF-DE0B-9EF1-E911C8D1A14F}"/>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4" name="Freeform 86">
              <a:extLst>
                <a:ext uri="{FF2B5EF4-FFF2-40B4-BE49-F238E27FC236}">
                  <a16:creationId xmlns:a16="http://schemas.microsoft.com/office/drawing/2014/main" id="{533CE8FA-B219-61D8-7E24-0E5359892EBE}"/>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5" name="Freeform 87">
              <a:extLst>
                <a:ext uri="{FF2B5EF4-FFF2-40B4-BE49-F238E27FC236}">
                  <a16:creationId xmlns:a16="http://schemas.microsoft.com/office/drawing/2014/main" id="{7B4599D7-929A-293F-B0CA-9B450C0B5713}"/>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6" name="Freeform 88">
              <a:extLst>
                <a:ext uri="{FF2B5EF4-FFF2-40B4-BE49-F238E27FC236}">
                  <a16:creationId xmlns:a16="http://schemas.microsoft.com/office/drawing/2014/main" id="{05F390B3-6E0E-CF3E-D5AC-D4BA2E413130}"/>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89">
              <a:extLst>
                <a:ext uri="{FF2B5EF4-FFF2-40B4-BE49-F238E27FC236}">
                  <a16:creationId xmlns:a16="http://schemas.microsoft.com/office/drawing/2014/main" id="{44C6D121-D33E-549B-1283-4C67E6CF5E96}"/>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90">
              <a:extLst>
                <a:ext uri="{FF2B5EF4-FFF2-40B4-BE49-F238E27FC236}">
                  <a16:creationId xmlns:a16="http://schemas.microsoft.com/office/drawing/2014/main" id="{239DB8CB-367A-65CD-343C-532F225ECC6D}"/>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91">
              <a:extLst>
                <a:ext uri="{FF2B5EF4-FFF2-40B4-BE49-F238E27FC236}">
                  <a16:creationId xmlns:a16="http://schemas.microsoft.com/office/drawing/2014/main" id="{2A17419C-7DFC-C3C3-A9EC-3179B93A0D49}"/>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92">
              <a:extLst>
                <a:ext uri="{FF2B5EF4-FFF2-40B4-BE49-F238E27FC236}">
                  <a16:creationId xmlns:a16="http://schemas.microsoft.com/office/drawing/2014/main" id="{8C651884-4018-993C-85A1-3B45B2090267}"/>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5" name="Freeform 93">
              <a:extLst>
                <a:ext uri="{FF2B5EF4-FFF2-40B4-BE49-F238E27FC236}">
                  <a16:creationId xmlns:a16="http://schemas.microsoft.com/office/drawing/2014/main" id="{6166E28B-F3FD-26BF-27DD-4844CCD352C4}"/>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6" name="Freeform 94">
              <a:extLst>
                <a:ext uri="{FF2B5EF4-FFF2-40B4-BE49-F238E27FC236}">
                  <a16:creationId xmlns:a16="http://schemas.microsoft.com/office/drawing/2014/main" id="{1D2035A1-6024-C3D5-A972-A224C80664E2}"/>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7" name="Oval 95">
              <a:extLst>
                <a:ext uri="{FF2B5EF4-FFF2-40B4-BE49-F238E27FC236}">
                  <a16:creationId xmlns:a16="http://schemas.microsoft.com/office/drawing/2014/main" id="{DB7C90A4-7188-D6AD-43E3-20D19A466815}"/>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8" name="Freeform 96">
              <a:extLst>
                <a:ext uri="{FF2B5EF4-FFF2-40B4-BE49-F238E27FC236}">
                  <a16:creationId xmlns:a16="http://schemas.microsoft.com/office/drawing/2014/main" id="{C58954FD-528D-71BA-BE83-7CC39FA884F2}"/>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3" name="Freeform 97">
              <a:extLst>
                <a:ext uri="{FF2B5EF4-FFF2-40B4-BE49-F238E27FC236}">
                  <a16:creationId xmlns:a16="http://schemas.microsoft.com/office/drawing/2014/main" id="{54D70855-B7B6-2E1A-3AB2-83DAF78BAE01}"/>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4" name="Freeform 98">
              <a:extLst>
                <a:ext uri="{FF2B5EF4-FFF2-40B4-BE49-F238E27FC236}">
                  <a16:creationId xmlns:a16="http://schemas.microsoft.com/office/drawing/2014/main" id="{8C35F309-7C88-BE4E-9210-F98C27C86A4C}"/>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5" name="Freeform 99">
              <a:extLst>
                <a:ext uri="{FF2B5EF4-FFF2-40B4-BE49-F238E27FC236}">
                  <a16:creationId xmlns:a16="http://schemas.microsoft.com/office/drawing/2014/main" id="{6E316ABA-D1F1-F6CF-23C2-6DC08F42C423}"/>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6" name="Freeform 102">
              <a:extLst>
                <a:ext uri="{FF2B5EF4-FFF2-40B4-BE49-F238E27FC236}">
                  <a16:creationId xmlns:a16="http://schemas.microsoft.com/office/drawing/2014/main" id="{863A51E5-DCE3-4C97-C892-77E088F37556}"/>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7" name="Freeform 103">
              <a:extLst>
                <a:ext uri="{FF2B5EF4-FFF2-40B4-BE49-F238E27FC236}">
                  <a16:creationId xmlns:a16="http://schemas.microsoft.com/office/drawing/2014/main" id="{08310B3D-F808-6416-973F-3C8F9FD01EFF}"/>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8" name="Freeform 104">
              <a:extLst>
                <a:ext uri="{FF2B5EF4-FFF2-40B4-BE49-F238E27FC236}">
                  <a16:creationId xmlns:a16="http://schemas.microsoft.com/office/drawing/2014/main" id="{B5E61AC9-CBDA-5DA8-DCB3-FCBE103FE1F2}"/>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9" name="Freeform 105">
              <a:extLst>
                <a:ext uri="{FF2B5EF4-FFF2-40B4-BE49-F238E27FC236}">
                  <a16:creationId xmlns:a16="http://schemas.microsoft.com/office/drawing/2014/main" id="{3398D86A-2331-6817-FD1D-DA5E8D71F961}"/>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0" name="Freeform 106">
              <a:extLst>
                <a:ext uri="{FF2B5EF4-FFF2-40B4-BE49-F238E27FC236}">
                  <a16:creationId xmlns:a16="http://schemas.microsoft.com/office/drawing/2014/main" id="{CF102ECE-0EA1-F130-2D64-F2D78C3A4478}"/>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1" name="Freeform 107">
              <a:extLst>
                <a:ext uri="{FF2B5EF4-FFF2-40B4-BE49-F238E27FC236}">
                  <a16:creationId xmlns:a16="http://schemas.microsoft.com/office/drawing/2014/main" id="{974E8588-F274-0B46-D5BD-EFE2937FC556}"/>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2" name="Freeform 108">
              <a:extLst>
                <a:ext uri="{FF2B5EF4-FFF2-40B4-BE49-F238E27FC236}">
                  <a16:creationId xmlns:a16="http://schemas.microsoft.com/office/drawing/2014/main" id="{76DFFCB5-F4B2-B060-DB5E-2109D89B0966}"/>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3" name="Freeform 109">
              <a:extLst>
                <a:ext uri="{FF2B5EF4-FFF2-40B4-BE49-F238E27FC236}">
                  <a16:creationId xmlns:a16="http://schemas.microsoft.com/office/drawing/2014/main" id="{592E2F09-BF7B-EEF5-5193-81EBD9639F7D}"/>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4" name="Freeform 110">
              <a:extLst>
                <a:ext uri="{FF2B5EF4-FFF2-40B4-BE49-F238E27FC236}">
                  <a16:creationId xmlns:a16="http://schemas.microsoft.com/office/drawing/2014/main" id="{BFE8DE19-9BB8-CBB1-4540-0F206367DA88}"/>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5" name="Oval 133">
              <a:extLst>
                <a:ext uri="{FF2B5EF4-FFF2-40B4-BE49-F238E27FC236}">
                  <a16:creationId xmlns:a16="http://schemas.microsoft.com/office/drawing/2014/main" id="{B3EB8EF3-E9B1-8872-DD4D-620E613B10A1}"/>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6" name="Oval 134">
              <a:extLst>
                <a:ext uri="{FF2B5EF4-FFF2-40B4-BE49-F238E27FC236}">
                  <a16:creationId xmlns:a16="http://schemas.microsoft.com/office/drawing/2014/main" id="{D3DB54E1-0FE1-EB58-C3D0-AD6898B5155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7" name="Freeform 136">
              <a:extLst>
                <a:ext uri="{FF2B5EF4-FFF2-40B4-BE49-F238E27FC236}">
                  <a16:creationId xmlns:a16="http://schemas.microsoft.com/office/drawing/2014/main" id="{7C723847-4FBE-B655-0632-E3270CA0502F}"/>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8" name="Freeform 138">
              <a:extLst>
                <a:ext uri="{FF2B5EF4-FFF2-40B4-BE49-F238E27FC236}">
                  <a16:creationId xmlns:a16="http://schemas.microsoft.com/office/drawing/2014/main" id="{2A22B408-B403-C875-1F91-529728966F03}"/>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9" name="Freeform 139">
              <a:extLst>
                <a:ext uri="{FF2B5EF4-FFF2-40B4-BE49-F238E27FC236}">
                  <a16:creationId xmlns:a16="http://schemas.microsoft.com/office/drawing/2014/main" id="{8C7D8730-D1B3-7A96-43C7-7D73E7B6174A}"/>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0" name="Freeform 140">
              <a:extLst>
                <a:ext uri="{FF2B5EF4-FFF2-40B4-BE49-F238E27FC236}">
                  <a16:creationId xmlns:a16="http://schemas.microsoft.com/office/drawing/2014/main" id="{9E7D7E25-D3BD-E0C0-1AAC-9EA175F0188B}"/>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1" name="Freeform 141">
              <a:extLst>
                <a:ext uri="{FF2B5EF4-FFF2-40B4-BE49-F238E27FC236}">
                  <a16:creationId xmlns:a16="http://schemas.microsoft.com/office/drawing/2014/main" id="{784C1476-0AC6-FD37-2632-41D06FF5902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pic>
        <p:nvPicPr>
          <p:cNvPr id="222" name="그림 221">
            <a:extLst>
              <a:ext uri="{FF2B5EF4-FFF2-40B4-BE49-F238E27FC236}">
                <a16:creationId xmlns:a16="http://schemas.microsoft.com/office/drawing/2014/main" id="{9260E9D9-3C57-3B6A-7B4D-4B72C57E6338}"/>
              </a:ext>
            </a:extLst>
          </p:cNvPr>
          <p:cNvPicPr>
            <a:picLocks noChangeAspect="1"/>
          </p:cNvPicPr>
          <p:nvPr/>
        </p:nvPicPr>
        <p:blipFill>
          <a:blip r:embed="rId4"/>
          <a:stretch>
            <a:fillRect/>
          </a:stretch>
        </p:blipFill>
        <p:spPr>
          <a:xfrm>
            <a:off x="3619237" y="3425120"/>
            <a:ext cx="4732284" cy="971648"/>
          </a:xfrm>
          <a:prstGeom prst="rect">
            <a:avLst/>
          </a:prstGeom>
        </p:spPr>
      </p:pic>
      <p:cxnSp>
        <p:nvCxnSpPr>
          <p:cNvPr id="223" name="직선 연결선 222">
            <a:extLst>
              <a:ext uri="{FF2B5EF4-FFF2-40B4-BE49-F238E27FC236}">
                <a16:creationId xmlns:a16="http://schemas.microsoft.com/office/drawing/2014/main" id="{AC69DA90-9573-D3E9-0D47-27310997823C}"/>
              </a:ext>
            </a:extLst>
          </p:cNvPr>
          <p:cNvCxnSpPr/>
          <p:nvPr/>
        </p:nvCxnSpPr>
        <p:spPr>
          <a:xfrm>
            <a:off x="2291786" y="827055"/>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24" name="직선 연결선 223">
            <a:extLst>
              <a:ext uri="{FF2B5EF4-FFF2-40B4-BE49-F238E27FC236}">
                <a16:creationId xmlns:a16="http://schemas.microsoft.com/office/drawing/2014/main" id="{DEF9AB6D-B550-9DE5-8931-21D0F9B34378}"/>
              </a:ext>
            </a:extLst>
          </p:cNvPr>
          <p:cNvCxnSpPr/>
          <p:nvPr/>
        </p:nvCxnSpPr>
        <p:spPr>
          <a:xfrm>
            <a:off x="2291786" y="1671038"/>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 name="Google Shape;15;p3">
            <a:extLst>
              <a:ext uri="{FF2B5EF4-FFF2-40B4-BE49-F238E27FC236}">
                <a16:creationId xmlns:a16="http://schemas.microsoft.com/office/drawing/2014/main" id="{14E2FB05-090A-A09A-65DF-6B5DAE3BDB84}"/>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106</a:t>
            </a:fld>
            <a:endParaRPr lang="ko" altLang="en-US">
              <a:solidFill>
                <a:srgbClr val="595959"/>
              </a:solidFill>
            </a:endParaRPr>
          </a:p>
        </p:txBody>
      </p:sp>
    </p:spTree>
    <p:extLst>
      <p:ext uri="{BB962C8B-B14F-4D97-AF65-F5344CB8AC3E}">
        <p14:creationId xmlns:p14="http://schemas.microsoft.com/office/powerpoint/2010/main" val="34936173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95C80D5C-4B8A-F902-C103-C59D5C6E8CA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107</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5F1BD5B5-2EC2-2B1F-572E-083B26D0B2CD}"/>
              </a:ext>
            </a:extLst>
          </p:cNvPr>
          <p:cNvSpPr txBox="1"/>
          <p:nvPr/>
        </p:nvSpPr>
        <p:spPr>
          <a:xfrm>
            <a:off x="5513835" y="20689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No.6</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14357903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22" name="직사각형 21">
            <a:extLst>
              <a:ext uri="{FF2B5EF4-FFF2-40B4-BE49-F238E27FC236}">
                <a16:creationId xmlns:a16="http://schemas.microsoft.com/office/drawing/2014/main" id="{5BDF8A6B-2CBA-95E9-FC08-AFCD63C6382F}"/>
              </a:ext>
            </a:extLst>
          </p:cNvPr>
          <p:cNvSpPr/>
          <p:nvPr/>
        </p:nvSpPr>
        <p:spPr>
          <a:xfrm>
            <a:off x="1924664" y="0"/>
            <a:ext cx="7145593" cy="512987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No.6</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1"/>
            <a:ext cx="1736030" cy="415498"/>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텍스트 추출</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5305516" y="159761"/>
            <a:ext cx="1580882"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[1]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문서 리스트 초기화</a:t>
            </a:r>
          </a:p>
        </p:txBody>
      </p:sp>
      <p:sp>
        <p:nvSpPr>
          <p:cNvPr id="24" name="TextBox 23">
            <a:extLst>
              <a:ext uri="{FF2B5EF4-FFF2-40B4-BE49-F238E27FC236}">
                <a16:creationId xmlns:a16="http://schemas.microsoft.com/office/drawing/2014/main" id="{8058222C-E4C8-62EB-0E89-B09E26F0961B}"/>
              </a:ext>
            </a:extLst>
          </p:cNvPr>
          <p:cNvSpPr txBox="1"/>
          <p:nvPr/>
        </p:nvSpPr>
        <p:spPr>
          <a:xfrm>
            <a:off x="5485712" y="343981"/>
            <a:ext cx="3407341" cy="230832"/>
          </a:xfrm>
          <a:prstGeom prst="rect">
            <a:avLst/>
          </a:prstGeom>
          <a:noFill/>
        </p:spPr>
        <p:txBody>
          <a:bodyPr wrap="square">
            <a:spAutoFit/>
          </a:bodyPr>
          <a:lstStyle/>
          <a:p>
            <a:pP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doc_list: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추출된 문서의 텍스트를 저장할 리스트를 초기화합니다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2" name="TextBox 1">
            <a:extLst>
              <a:ext uri="{FF2B5EF4-FFF2-40B4-BE49-F238E27FC236}">
                <a16:creationId xmlns:a16="http://schemas.microsoft.com/office/drawing/2014/main" id="{746D0C69-94CE-E2A5-6409-E1BD82DBE943}"/>
              </a:ext>
            </a:extLst>
          </p:cNvPr>
          <p:cNvSpPr txBox="1"/>
          <p:nvPr/>
        </p:nvSpPr>
        <p:spPr>
          <a:xfrm>
            <a:off x="5305516" y="597151"/>
            <a:ext cx="1933543"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[2]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업로드된 문서 반복 처리</a:t>
            </a: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a:t>
            </a:r>
            <a:endPar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B2525FB9-40EC-051B-6437-95067056BAB5}"/>
              </a:ext>
            </a:extLst>
          </p:cNvPr>
          <p:cNvSpPr txBox="1"/>
          <p:nvPr/>
        </p:nvSpPr>
        <p:spPr>
          <a:xfrm>
            <a:off x="5485712" y="746138"/>
            <a:ext cx="3407341" cy="369332"/>
          </a:xfrm>
          <a:prstGeom prst="rect">
            <a:avLst/>
          </a:prstGeom>
          <a:noFill/>
        </p:spPr>
        <p:txBody>
          <a:bodyPr wrap="square">
            <a:spAutoFit/>
          </a:bodyPr>
          <a:lstStyle/>
          <a:p>
            <a:pP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함수는 입력된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docs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리스트를 반복하면서 각 문서</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(doc)</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에 대해 텍스트 추출 작업을 수행합니다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10" name="TextBox 9">
            <a:extLst>
              <a:ext uri="{FF2B5EF4-FFF2-40B4-BE49-F238E27FC236}">
                <a16:creationId xmlns:a16="http://schemas.microsoft.com/office/drawing/2014/main" id="{B14877B9-6DCD-18B9-9AA7-01AF66A5659E}"/>
              </a:ext>
            </a:extLst>
          </p:cNvPr>
          <p:cNvSpPr txBox="1"/>
          <p:nvPr/>
        </p:nvSpPr>
        <p:spPr>
          <a:xfrm>
            <a:off x="5305516" y="1209158"/>
            <a:ext cx="1446230"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[3]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파일저장 및 로깅</a:t>
            </a:r>
          </a:p>
        </p:txBody>
      </p:sp>
      <p:sp>
        <p:nvSpPr>
          <p:cNvPr id="13" name="TextBox 12">
            <a:extLst>
              <a:ext uri="{FF2B5EF4-FFF2-40B4-BE49-F238E27FC236}">
                <a16:creationId xmlns:a16="http://schemas.microsoft.com/office/drawing/2014/main" id="{89BFA9DC-82D2-4ADD-9848-BE2C99380E1C}"/>
              </a:ext>
            </a:extLst>
          </p:cNvPr>
          <p:cNvSpPr txBox="1"/>
          <p:nvPr/>
        </p:nvSpPr>
        <p:spPr>
          <a:xfrm>
            <a:off x="5485712" y="1360493"/>
            <a:ext cx="3407341" cy="784830"/>
          </a:xfrm>
          <a:prstGeom prst="rect">
            <a:avLst/>
          </a:prstGeom>
          <a:noFill/>
        </p:spPr>
        <p:txBody>
          <a:bodyPr wrap="square">
            <a:spAutoFit/>
          </a:bodyPr>
          <a:lstStyle/>
          <a:p>
            <a:pP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각 문서의 데이터를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open(file_name, "wb")</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를 사용하여 로컬 시스템에 저장합니다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여기서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"wb"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모드는 이진 쓰기 모드를 의미하며</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파일을 쓰기 위해 열고 기존 내용을 덮어씁니다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파일이 성공적으로 저장되면</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logger.info(f"Uploaded {file_name}")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를 통해 로깅합니다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14" name="TextBox 13">
            <a:extLst>
              <a:ext uri="{FF2B5EF4-FFF2-40B4-BE49-F238E27FC236}">
                <a16:creationId xmlns:a16="http://schemas.microsoft.com/office/drawing/2014/main" id="{A2A840FC-F927-72D2-0BE1-32C8A1D377E0}"/>
              </a:ext>
            </a:extLst>
          </p:cNvPr>
          <p:cNvSpPr txBox="1"/>
          <p:nvPr/>
        </p:nvSpPr>
        <p:spPr>
          <a:xfrm>
            <a:off x="5305516" y="2182250"/>
            <a:ext cx="2167581"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[4]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문서유형에 따른 텍스트 추출</a:t>
            </a:r>
          </a:p>
        </p:txBody>
      </p:sp>
      <p:sp>
        <p:nvSpPr>
          <p:cNvPr id="15" name="TextBox 14">
            <a:extLst>
              <a:ext uri="{FF2B5EF4-FFF2-40B4-BE49-F238E27FC236}">
                <a16:creationId xmlns:a16="http://schemas.microsoft.com/office/drawing/2014/main" id="{202053A5-E6DE-5852-E4B6-05DDAACE27F6}"/>
              </a:ext>
            </a:extLst>
          </p:cNvPr>
          <p:cNvSpPr txBox="1"/>
          <p:nvPr/>
        </p:nvSpPr>
        <p:spPr>
          <a:xfrm>
            <a:off x="5485712" y="2387698"/>
            <a:ext cx="3500225" cy="1246495"/>
          </a:xfrm>
          <a:prstGeom prst="rect">
            <a:avLst/>
          </a:prstGeom>
          <a:noFill/>
        </p:spPr>
        <p:txBody>
          <a:bodyPr wrap="square">
            <a:spAutoFit/>
          </a:bodyPr>
          <a:lstStyle/>
          <a:p>
            <a:pP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파일 이름에 따라 적절한 문서 로더를 선택합니다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각 로더는 특정 파일 형식에 최적화된 텍스트 추출 메소드를 제공합니다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en-US" altLang="ko-KR" sz="825" kern="1200">
                <a:solidFill>
                  <a:prstClr val="white">
                    <a:lumMod val="95000"/>
                  </a:prstClr>
                </a:solidFill>
                <a:latin typeface="나눔바른고딕" panose="020B0603020101020101" pitchFamily="50" charset="-127"/>
                <a:ea typeface="나눔바른고딕" panose="020B0603020101020101" pitchFamily="50" charset="-127"/>
                <a:cs typeface="+mn-cs"/>
              </a:rPr>
              <a:t>-  </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PDF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PyPDFLoader</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를 사용하여 </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PDF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파일로부터 텍스트를 추출합니다</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  DOCX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Docx2txtLoader</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를 사용하여 </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DOCX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파일로부터 텍스트를 추출합니다</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 PPTX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UnstructuredPowerPointLoader</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를 사용하여 </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PPTX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파일로부터 </a:t>
            </a:r>
            <a:b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b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텍스트를 추출합니다</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loader.load_and_split():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선택된 로더의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load_and_split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메소드를 호출하여 파일로부터 텍스트를 추출하고</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필요한 경우 세그먼트로 나눕니다</a:t>
            </a:r>
            <a:endParaRPr lang="en-US" altLang="ko-KR" sz="900" kern="1200">
              <a:solidFill>
                <a:prstClr val="white"/>
              </a:solidFill>
              <a:latin typeface="나눔바른고딕" panose="020B0603020101020101" pitchFamily="50" charset="-127"/>
              <a:ea typeface="나눔바른고딕" panose="020B0603020101020101" pitchFamily="50" charset="-127"/>
              <a:cs typeface="+mn-cs"/>
            </a:endParaRPr>
          </a:p>
        </p:txBody>
      </p:sp>
      <p:sp>
        <p:nvSpPr>
          <p:cNvPr id="16" name="TextBox 15">
            <a:extLst>
              <a:ext uri="{FF2B5EF4-FFF2-40B4-BE49-F238E27FC236}">
                <a16:creationId xmlns:a16="http://schemas.microsoft.com/office/drawing/2014/main" id="{EA84D81F-CBD4-4BB9-576A-C08154CED819}"/>
              </a:ext>
            </a:extLst>
          </p:cNvPr>
          <p:cNvSpPr txBox="1"/>
          <p:nvPr/>
        </p:nvSpPr>
        <p:spPr>
          <a:xfrm>
            <a:off x="5305516" y="3626245"/>
            <a:ext cx="1580882"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[5]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추출된 텍스트 저장</a:t>
            </a:r>
          </a:p>
        </p:txBody>
      </p:sp>
      <p:sp>
        <p:nvSpPr>
          <p:cNvPr id="17" name="TextBox 16">
            <a:extLst>
              <a:ext uri="{FF2B5EF4-FFF2-40B4-BE49-F238E27FC236}">
                <a16:creationId xmlns:a16="http://schemas.microsoft.com/office/drawing/2014/main" id="{EFDBBD98-36DB-565F-A055-34456D0CD488}"/>
              </a:ext>
            </a:extLst>
          </p:cNvPr>
          <p:cNvSpPr txBox="1"/>
          <p:nvPr/>
        </p:nvSpPr>
        <p:spPr>
          <a:xfrm>
            <a:off x="5485712" y="3831692"/>
            <a:ext cx="3500225" cy="230832"/>
          </a:xfrm>
          <a:prstGeom prst="rect">
            <a:avLst/>
          </a:prstGeom>
          <a:noFill/>
        </p:spPr>
        <p:txBody>
          <a:bodyPr wrap="square">
            <a:spAutoFit/>
          </a:bodyPr>
          <a:lstStyle/>
          <a:p>
            <a:pPr defTabSz="685800" latinLnBrk="1">
              <a:buClrTx/>
            </a:pP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각 로더로부터 반환된 문서</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또는 문서들</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를 </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doc_list</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에 추가합니다</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a:t>
            </a:r>
          </a:p>
        </p:txBody>
      </p:sp>
      <p:sp>
        <p:nvSpPr>
          <p:cNvPr id="19" name="TextBox 18">
            <a:extLst>
              <a:ext uri="{FF2B5EF4-FFF2-40B4-BE49-F238E27FC236}">
                <a16:creationId xmlns:a16="http://schemas.microsoft.com/office/drawing/2014/main" id="{D0A39851-00D4-12BB-C4F4-603E60C7694B}"/>
              </a:ext>
            </a:extLst>
          </p:cNvPr>
          <p:cNvSpPr txBox="1"/>
          <p:nvPr/>
        </p:nvSpPr>
        <p:spPr>
          <a:xfrm>
            <a:off x="5305516" y="4244592"/>
            <a:ext cx="2032929"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[6]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추출된 텍스트 리스트 반환</a:t>
            </a:r>
          </a:p>
        </p:txBody>
      </p:sp>
      <p:sp>
        <p:nvSpPr>
          <p:cNvPr id="20" name="TextBox 19">
            <a:extLst>
              <a:ext uri="{FF2B5EF4-FFF2-40B4-BE49-F238E27FC236}">
                <a16:creationId xmlns:a16="http://schemas.microsoft.com/office/drawing/2014/main" id="{FD0714E3-1930-90E4-23F5-DA9EE543B106}"/>
              </a:ext>
            </a:extLst>
          </p:cNvPr>
          <p:cNvSpPr txBox="1"/>
          <p:nvPr/>
        </p:nvSpPr>
        <p:spPr>
          <a:xfrm>
            <a:off x="5485712" y="4450040"/>
            <a:ext cx="3500225" cy="369332"/>
          </a:xfrm>
          <a:prstGeom prst="rect">
            <a:avLst/>
          </a:prstGeom>
          <a:noFill/>
        </p:spPr>
        <p:txBody>
          <a:bodyPr wrap="square">
            <a:spAutoFit/>
          </a:bodyPr>
          <a:lstStyle/>
          <a:p>
            <a:pPr defTabSz="685800" latinLnBrk="1">
              <a:buClrTx/>
            </a:pP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모든 문서 처리가 완료되면</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추출된 텍스트를 포함하는 </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doc_list</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를 반환합니다</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a:t>
            </a:r>
          </a:p>
        </p:txBody>
      </p:sp>
      <p:pic>
        <p:nvPicPr>
          <p:cNvPr id="25" name="그림 24">
            <a:extLst>
              <a:ext uri="{FF2B5EF4-FFF2-40B4-BE49-F238E27FC236}">
                <a16:creationId xmlns:a16="http://schemas.microsoft.com/office/drawing/2014/main" id="{BB8AB914-739D-BD8D-F202-9BE420AD096B}"/>
              </a:ext>
            </a:extLst>
          </p:cNvPr>
          <p:cNvPicPr>
            <a:picLocks noChangeAspect="1"/>
          </p:cNvPicPr>
          <p:nvPr/>
        </p:nvPicPr>
        <p:blipFill rotWithShape="1">
          <a:blip r:embed="rId4"/>
          <a:srcRect r="13601"/>
          <a:stretch/>
        </p:blipFill>
        <p:spPr>
          <a:xfrm>
            <a:off x="2065937" y="79992"/>
            <a:ext cx="3092154" cy="2671202"/>
          </a:xfrm>
          <a:prstGeom prst="rect">
            <a:avLst/>
          </a:prstGeom>
        </p:spPr>
      </p:pic>
      <p:sp>
        <p:nvSpPr>
          <p:cNvPr id="18" name="Google Shape;15;p3">
            <a:extLst>
              <a:ext uri="{FF2B5EF4-FFF2-40B4-BE49-F238E27FC236}">
                <a16:creationId xmlns:a16="http://schemas.microsoft.com/office/drawing/2014/main" id="{74A458C9-F204-8AB4-4B77-BC63B93100A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108</a:t>
            </a:fld>
            <a:endParaRPr lang="ko" altLang="en-US">
              <a:solidFill>
                <a:srgbClr val="595959"/>
              </a:solidFill>
            </a:endParaRPr>
          </a:p>
        </p:txBody>
      </p:sp>
    </p:spTree>
    <p:extLst>
      <p:ext uri="{BB962C8B-B14F-4D97-AF65-F5344CB8AC3E}">
        <p14:creationId xmlns:p14="http://schemas.microsoft.com/office/powerpoint/2010/main" val="41139273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7AE94A99-D308-B245-3443-42F8CAE0565A}"/>
              </a:ext>
            </a:extLst>
          </p:cNvPr>
          <p:cNvSpPr/>
          <p:nvPr/>
        </p:nvSpPr>
        <p:spPr>
          <a:xfrm>
            <a:off x="477456" y="1396777"/>
            <a:ext cx="8385858" cy="3277949"/>
          </a:xfrm>
          <a:prstGeom prst="rect">
            <a:avLst/>
          </a:prstGeom>
          <a:solidFill>
            <a:srgbClr val="2125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pic>
        <p:nvPicPr>
          <p:cNvPr id="4" name="그림 3">
            <a:extLst>
              <a:ext uri="{FF2B5EF4-FFF2-40B4-BE49-F238E27FC236}">
                <a16:creationId xmlns:a16="http://schemas.microsoft.com/office/drawing/2014/main" id="{77984051-D346-1F6D-E79C-32E9BBD89A1B}"/>
              </a:ext>
            </a:extLst>
          </p:cNvPr>
          <p:cNvPicPr>
            <a:picLocks noChangeAspect="1"/>
          </p:cNvPicPr>
          <p:nvPr/>
        </p:nvPicPr>
        <p:blipFill>
          <a:blip r:embed="rId2"/>
          <a:stretch>
            <a:fillRect/>
          </a:stretch>
        </p:blipFill>
        <p:spPr>
          <a:xfrm>
            <a:off x="477457" y="1396776"/>
            <a:ext cx="6904067" cy="3272708"/>
          </a:xfrm>
          <a:prstGeom prst="rect">
            <a:avLst/>
          </a:prstGeom>
        </p:spPr>
      </p:pic>
      <p:sp>
        <p:nvSpPr>
          <p:cNvPr id="3" name="Google Shape;15;p3">
            <a:extLst>
              <a:ext uri="{FF2B5EF4-FFF2-40B4-BE49-F238E27FC236}">
                <a16:creationId xmlns:a16="http://schemas.microsoft.com/office/drawing/2014/main" id="{CA4C212A-9161-562E-71D5-60E0BD43B1C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109</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E7BCAEEB-E39C-F422-430C-7195F40F366A}"/>
              </a:ext>
            </a:extLst>
          </p:cNvPr>
          <p:cNvSpPr txBox="1"/>
          <p:nvPr/>
        </p:nvSpPr>
        <p:spPr>
          <a:xfrm>
            <a:off x="6369744" y="195323"/>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No.7</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342584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3) </a:t>
            </a:r>
            <a:r>
              <a:rPr lang="ko-KR" altLang="en-US" b="1" dirty="0">
                <a:solidFill>
                  <a:srgbClr val="FFFF6D"/>
                </a:solidFill>
                <a:latin typeface="나눔바른고딕" panose="020B0603020101020101" pitchFamily="50" charset="-127"/>
                <a:ea typeface="나눔바른고딕" panose="020B0603020101020101" pitchFamily="50" charset="-127"/>
              </a:rPr>
              <a:t>활용 장비 및 재료</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7C2FF002-5DBC-77A6-4B66-8189B14EAE3B}"/>
              </a:ext>
            </a:extLst>
          </p:cNvPr>
          <p:cNvSpPr txBox="1"/>
          <p:nvPr/>
        </p:nvSpPr>
        <p:spPr>
          <a:xfrm>
            <a:off x="247776" y="788714"/>
            <a:ext cx="4572000" cy="307777"/>
          </a:xfrm>
          <a:prstGeom prst="rect">
            <a:avLst/>
          </a:prstGeom>
          <a:noFill/>
        </p:spPr>
        <p:txBody>
          <a:bodyPr wrap="square">
            <a:spAutoFit/>
          </a:bodyPr>
          <a:lstStyle/>
          <a:p>
            <a:r>
              <a:rPr lang="ko-KR" altLang="en-US" b="1" i="0" dirty="0">
                <a:solidFill>
                  <a:schemeClr val="tx1"/>
                </a:solidFill>
                <a:effectLst/>
                <a:latin typeface="나눔바른고딕" panose="020B0603020101020101" pitchFamily="50" charset="-127"/>
                <a:ea typeface="나눔바른고딕" panose="020B0603020101020101" pitchFamily="50" charset="-127"/>
              </a:rPr>
              <a:t>기대효과</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11" name="Google Shape;75;p16">
            <a:extLst>
              <a:ext uri="{FF2B5EF4-FFF2-40B4-BE49-F238E27FC236}">
                <a16:creationId xmlns:a16="http://schemas.microsoft.com/office/drawing/2014/main" id="{D68B7170-5076-FB30-6CCB-BD0351C7DD94}"/>
              </a:ext>
            </a:extLst>
          </p:cNvPr>
          <p:cNvSpPr txBox="1"/>
          <p:nvPr/>
        </p:nvSpPr>
        <p:spPr>
          <a:xfrm>
            <a:off x="1285432" y="3505851"/>
            <a:ext cx="137225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디자인 수정 시간 단축</a:t>
            </a:r>
            <a:endParaRPr sz="1600" dirty="0">
              <a:solidFill>
                <a:schemeClr val="tx1"/>
              </a:solidFill>
              <a:latin typeface="나눔바른고딕" panose="020B0603020101020101" pitchFamily="50" charset="-127"/>
              <a:ea typeface="나눔바른고딕" panose="020B0603020101020101" pitchFamily="50" charset="-127"/>
            </a:endParaRPr>
          </a:p>
        </p:txBody>
      </p:sp>
      <p:sp>
        <p:nvSpPr>
          <p:cNvPr id="12" name="Google Shape;75;p16">
            <a:extLst>
              <a:ext uri="{FF2B5EF4-FFF2-40B4-BE49-F238E27FC236}">
                <a16:creationId xmlns:a16="http://schemas.microsoft.com/office/drawing/2014/main" id="{ADD8C803-E8E4-B009-EA10-826C40CD693D}"/>
              </a:ext>
            </a:extLst>
          </p:cNvPr>
          <p:cNvSpPr txBox="1"/>
          <p:nvPr/>
        </p:nvSpPr>
        <p:spPr>
          <a:xfrm>
            <a:off x="3885871" y="3505848"/>
            <a:ext cx="1372258"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검수 비용 감소</a:t>
            </a:r>
            <a:endParaRPr sz="1600" dirty="0">
              <a:solidFill>
                <a:schemeClr val="tx1"/>
              </a:solidFill>
              <a:latin typeface="나눔바른고딕" panose="020B0603020101020101" pitchFamily="50" charset="-127"/>
              <a:ea typeface="나눔바른고딕" panose="020B0603020101020101" pitchFamily="50" charset="-127"/>
            </a:endParaRPr>
          </a:p>
        </p:txBody>
      </p:sp>
      <p:sp>
        <p:nvSpPr>
          <p:cNvPr id="13" name="Google Shape;75;p16">
            <a:extLst>
              <a:ext uri="{FF2B5EF4-FFF2-40B4-BE49-F238E27FC236}">
                <a16:creationId xmlns:a16="http://schemas.microsoft.com/office/drawing/2014/main" id="{52A7DDDA-3FED-96A2-31C0-0C806A5B9B94}"/>
              </a:ext>
            </a:extLst>
          </p:cNvPr>
          <p:cNvSpPr txBox="1"/>
          <p:nvPr/>
        </p:nvSpPr>
        <p:spPr>
          <a:xfrm>
            <a:off x="6603356" y="3503599"/>
            <a:ext cx="137225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전체 프로세스</a:t>
            </a:r>
            <a:br>
              <a:rPr lang="en-US" altLang="ko-KR" sz="1600" dirty="0">
                <a:solidFill>
                  <a:schemeClr val="tx1"/>
                </a:solidFill>
                <a:latin typeface="나눔바른고딕" panose="020B0603020101020101" pitchFamily="50" charset="-127"/>
                <a:ea typeface="나눔바른고딕" panose="020B0603020101020101" pitchFamily="50" charset="-127"/>
              </a:rPr>
            </a:br>
            <a:r>
              <a:rPr lang="ko-KR" altLang="en-US" sz="1600" dirty="0">
                <a:solidFill>
                  <a:schemeClr val="tx1"/>
                </a:solidFill>
                <a:latin typeface="나눔바른고딕" panose="020B0603020101020101" pitchFamily="50" charset="-127"/>
                <a:ea typeface="나눔바른고딕" panose="020B0603020101020101" pitchFamily="50" charset="-127"/>
              </a:rPr>
              <a:t>업무 효율 상승</a:t>
            </a:r>
            <a:endParaRPr sz="1600" dirty="0">
              <a:solidFill>
                <a:schemeClr val="tx1"/>
              </a:solidFill>
              <a:latin typeface="나눔바른고딕" panose="020B0603020101020101" pitchFamily="50" charset="-127"/>
              <a:ea typeface="나눔바른고딕" panose="020B0603020101020101" pitchFamily="50" charset="-127"/>
            </a:endParaRPr>
          </a:p>
        </p:txBody>
      </p:sp>
      <p:pic>
        <p:nvPicPr>
          <p:cNvPr id="14" name="그림 13" descr="블랙, 어둠이(가) 표시된 사진&#10;&#10;자동 생성된 설명">
            <a:extLst>
              <a:ext uri="{FF2B5EF4-FFF2-40B4-BE49-F238E27FC236}">
                <a16:creationId xmlns:a16="http://schemas.microsoft.com/office/drawing/2014/main" id="{7D846E48-48CD-0D71-CC3D-DB4D8BAEFAE6}"/>
              </a:ext>
            </a:extLst>
          </p:cNvPr>
          <p:cNvPicPr>
            <a:picLocks noChangeAspect="1"/>
          </p:cNvPicPr>
          <p:nvPr/>
        </p:nvPicPr>
        <p:blipFill>
          <a:blip r:embed="rId4"/>
          <a:stretch>
            <a:fillRect/>
          </a:stretch>
        </p:blipFill>
        <p:spPr>
          <a:xfrm>
            <a:off x="1285432" y="1637649"/>
            <a:ext cx="1634244" cy="1634244"/>
          </a:xfrm>
          <a:prstGeom prst="rect">
            <a:avLst/>
          </a:prstGeom>
        </p:spPr>
      </p:pic>
      <p:pic>
        <p:nvPicPr>
          <p:cNvPr id="18" name="그림 17" descr="블랙, 어둠이(가) 표시된 사진&#10;&#10;자동 생성된 설명">
            <a:extLst>
              <a:ext uri="{FF2B5EF4-FFF2-40B4-BE49-F238E27FC236}">
                <a16:creationId xmlns:a16="http://schemas.microsoft.com/office/drawing/2014/main" id="{63BDF0DC-9495-7299-A74F-688BE367F861}"/>
              </a:ext>
            </a:extLst>
          </p:cNvPr>
          <p:cNvPicPr>
            <a:picLocks noChangeAspect="1"/>
          </p:cNvPicPr>
          <p:nvPr/>
        </p:nvPicPr>
        <p:blipFill>
          <a:blip r:embed="rId5"/>
          <a:stretch>
            <a:fillRect/>
          </a:stretch>
        </p:blipFill>
        <p:spPr>
          <a:xfrm>
            <a:off x="3592976" y="1444034"/>
            <a:ext cx="1817491" cy="1817491"/>
          </a:xfrm>
          <a:prstGeom prst="rect">
            <a:avLst/>
          </a:prstGeom>
        </p:spPr>
      </p:pic>
      <p:pic>
        <p:nvPicPr>
          <p:cNvPr id="20" name="그림 19" descr="블랙, 어둠이(가) 표시된 사진&#10;&#10;자동 생성된 설명">
            <a:extLst>
              <a:ext uri="{FF2B5EF4-FFF2-40B4-BE49-F238E27FC236}">
                <a16:creationId xmlns:a16="http://schemas.microsoft.com/office/drawing/2014/main" id="{2F230E9E-EBA8-A503-2AAD-0FDDA38514C1}"/>
              </a:ext>
            </a:extLst>
          </p:cNvPr>
          <p:cNvPicPr>
            <a:picLocks noChangeAspect="1"/>
          </p:cNvPicPr>
          <p:nvPr/>
        </p:nvPicPr>
        <p:blipFill>
          <a:blip r:embed="rId6"/>
          <a:stretch>
            <a:fillRect/>
          </a:stretch>
        </p:blipFill>
        <p:spPr>
          <a:xfrm>
            <a:off x="6253885" y="1444034"/>
            <a:ext cx="1881975" cy="1881975"/>
          </a:xfrm>
          <a:prstGeom prst="rect">
            <a:avLst/>
          </a:prstGeom>
        </p:spPr>
      </p:pic>
    </p:spTree>
    <p:extLst>
      <p:ext uri="{BB962C8B-B14F-4D97-AF65-F5344CB8AC3E}">
        <p14:creationId xmlns:p14="http://schemas.microsoft.com/office/powerpoint/2010/main" val="21874379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pic>
        <p:nvPicPr>
          <p:cNvPr id="3" name="그림 2">
            <a:extLst>
              <a:ext uri="{FF2B5EF4-FFF2-40B4-BE49-F238E27FC236}">
                <a16:creationId xmlns:a16="http://schemas.microsoft.com/office/drawing/2014/main" id="{F2F5AFE8-FD26-02FE-6B4D-2BC8801A5238}"/>
              </a:ext>
            </a:extLst>
          </p:cNvPr>
          <p:cNvPicPr>
            <a:picLocks noChangeAspect="1"/>
          </p:cNvPicPr>
          <p:nvPr/>
        </p:nvPicPr>
        <p:blipFill>
          <a:blip r:embed="rId2"/>
          <a:stretch>
            <a:fillRect/>
          </a:stretch>
        </p:blipFill>
        <p:spPr>
          <a:xfrm>
            <a:off x="498328" y="2138269"/>
            <a:ext cx="3243017" cy="2155126"/>
          </a:xfrm>
          <a:prstGeom prst="rect">
            <a:avLst/>
          </a:prstGeom>
        </p:spPr>
      </p:pic>
      <p:pic>
        <p:nvPicPr>
          <p:cNvPr id="6" name="그림 5">
            <a:extLst>
              <a:ext uri="{FF2B5EF4-FFF2-40B4-BE49-F238E27FC236}">
                <a16:creationId xmlns:a16="http://schemas.microsoft.com/office/drawing/2014/main" id="{580FFAD1-1459-9158-3E78-C4A3840DE974}"/>
              </a:ext>
            </a:extLst>
          </p:cNvPr>
          <p:cNvPicPr>
            <a:picLocks noChangeAspect="1"/>
          </p:cNvPicPr>
          <p:nvPr/>
        </p:nvPicPr>
        <p:blipFill>
          <a:blip r:embed="rId3"/>
          <a:stretch>
            <a:fillRect/>
          </a:stretch>
        </p:blipFill>
        <p:spPr>
          <a:xfrm>
            <a:off x="3809290" y="2148476"/>
            <a:ext cx="5078939" cy="2467244"/>
          </a:xfrm>
          <a:prstGeom prst="rect">
            <a:avLst/>
          </a:prstGeom>
        </p:spPr>
      </p:pic>
      <p:sp>
        <p:nvSpPr>
          <p:cNvPr id="4" name="Google Shape;15;p3">
            <a:extLst>
              <a:ext uri="{FF2B5EF4-FFF2-40B4-BE49-F238E27FC236}">
                <a16:creationId xmlns:a16="http://schemas.microsoft.com/office/drawing/2014/main" id="{0F2E39A0-8001-EBC9-2E99-BFFC6923DC5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110</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5" name="TextBox 4">
            <a:extLst>
              <a:ext uri="{FF2B5EF4-FFF2-40B4-BE49-F238E27FC236}">
                <a16:creationId xmlns:a16="http://schemas.microsoft.com/office/drawing/2014/main" id="{99A9A035-0D35-E28C-3007-82B9F16D4D90}"/>
              </a:ext>
            </a:extLst>
          </p:cNvPr>
          <p:cNvSpPr txBox="1"/>
          <p:nvPr/>
        </p:nvSpPr>
        <p:spPr>
          <a:xfrm>
            <a:off x="6374204"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No.7</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12786401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No.7</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738664"/>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텍스트 </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청크화</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1285929" cy="3693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텍스트 분할기 설정</a:t>
            </a: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4" name="TextBox 23">
            <a:extLst>
              <a:ext uri="{FF2B5EF4-FFF2-40B4-BE49-F238E27FC236}">
                <a16:creationId xmlns:a16="http://schemas.microsoft.com/office/drawing/2014/main" id="{8058222C-E4C8-62EB-0E89-B09E26F0961B}"/>
              </a:ext>
            </a:extLst>
          </p:cNvPr>
          <p:cNvSpPr txBox="1"/>
          <p:nvPr/>
        </p:nvSpPr>
        <p:spPr>
          <a:xfrm>
            <a:off x="2392556" y="365209"/>
            <a:ext cx="6588889" cy="784830"/>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RecursiveCharacterTextSplitter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객체를 생성합니다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객체는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chunk_size, chunk_overlap,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그리고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length_function</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을 인자로 받아 텍스트를 적절히 나눕니다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length_function: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이는 각 텍스트 청크의 길이를 계산하는 함수로</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여기서는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tiktoken_len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함수가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함수는 텍스트를 토큰으로 변환하고 토큰의 개수를 길이로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토큰 기반 길이 측정은 문자 기반 길이 측정보다 텍스트의 실제 내용을 더 정확하게 반영할 수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23" name="TextBox 22">
            <a:extLst>
              <a:ext uri="{FF2B5EF4-FFF2-40B4-BE49-F238E27FC236}">
                <a16:creationId xmlns:a16="http://schemas.microsoft.com/office/drawing/2014/main" id="{E2C5F902-CACD-343C-2425-4F7A009E50F2}"/>
              </a:ext>
            </a:extLst>
          </p:cNvPr>
          <p:cNvSpPr txBox="1"/>
          <p:nvPr/>
        </p:nvSpPr>
        <p:spPr>
          <a:xfrm>
            <a:off x="2212360" y="1152198"/>
            <a:ext cx="1183337" cy="3693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[2]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텍스트 청크 생성</a:t>
            </a: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8" name="TextBox 27">
            <a:extLst>
              <a:ext uri="{FF2B5EF4-FFF2-40B4-BE49-F238E27FC236}">
                <a16:creationId xmlns:a16="http://schemas.microsoft.com/office/drawing/2014/main" id="{2910FCE9-7DFE-93E1-CC6F-20AE2BE5A273}"/>
              </a:ext>
            </a:extLst>
          </p:cNvPr>
          <p:cNvSpPr txBox="1"/>
          <p:nvPr/>
        </p:nvSpPr>
        <p:spPr>
          <a:xfrm>
            <a:off x="2392556" y="1357646"/>
            <a:ext cx="6500497" cy="369332"/>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split_documents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메소드를 호출하여 주어진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text</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나눕니다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메소드는 설정된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chunk_size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chunk_overlap</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을 기반으로 텍스트를 청크로 나누며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각 청크는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chunk_size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가깝게 유지되면서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chunk_overlap</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만큼의 문자가 이웃 청크와 겹치게 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30" name="직사각형 29">
            <a:extLst>
              <a:ext uri="{FF2B5EF4-FFF2-40B4-BE49-F238E27FC236}">
                <a16:creationId xmlns:a16="http://schemas.microsoft.com/office/drawing/2014/main" id="{F6E2ED40-19BF-46C0-EE4D-14AEC9B44B88}"/>
              </a:ext>
            </a:extLst>
          </p:cNvPr>
          <p:cNvSpPr/>
          <p:nvPr/>
        </p:nvSpPr>
        <p:spPr>
          <a:xfrm>
            <a:off x="2291174" y="2594654"/>
            <a:ext cx="6588889" cy="2415567"/>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grpSp>
        <p:nvGrpSpPr>
          <p:cNvPr id="31" name="그룹 30">
            <a:extLst>
              <a:ext uri="{FF2B5EF4-FFF2-40B4-BE49-F238E27FC236}">
                <a16:creationId xmlns:a16="http://schemas.microsoft.com/office/drawing/2014/main" id="{74CDDF14-4331-B99C-8A66-08F0393DE611}"/>
              </a:ext>
            </a:extLst>
          </p:cNvPr>
          <p:cNvGrpSpPr/>
          <p:nvPr/>
        </p:nvGrpSpPr>
        <p:grpSpPr>
          <a:xfrm>
            <a:off x="2196546" y="4111166"/>
            <a:ext cx="888452" cy="932237"/>
            <a:chOff x="3943237" y="619337"/>
            <a:chExt cx="4621092" cy="4848832"/>
          </a:xfrm>
        </p:grpSpPr>
        <p:sp>
          <p:nvSpPr>
            <p:cNvPr id="65" name="Freeform 73">
              <a:extLst>
                <a:ext uri="{FF2B5EF4-FFF2-40B4-BE49-F238E27FC236}">
                  <a16:creationId xmlns:a16="http://schemas.microsoft.com/office/drawing/2014/main" id="{1E3FA533-2E42-4DC7-9F4A-587EBAD26B22}"/>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7" name="Freeform 74">
              <a:extLst>
                <a:ext uri="{FF2B5EF4-FFF2-40B4-BE49-F238E27FC236}">
                  <a16:creationId xmlns:a16="http://schemas.microsoft.com/office/drawing/2014/main" id="{EDB1C722-7E3F-C05C-3E5A-FCB684749B6D}"/>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9" name="Freeform 75">
              <a:extLst>
                <a:ext uri="{FF2B5EF4-FFF2-40B4-BE49-F238E27FC236}">
                  <a16:creationId xmlns:a16="http://schemas.microsoft.com/office/drawing/2014/main" id="{C743BD4B-3025-7801-C1BC-1526D3B6C6D7}"/>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0" name="Freeform 76">
              <a:extLst>
                <a:ext uri="{FF2B5EF4-FFF2-40B4-BE49-F238E27FC236}">
                  <a16:creationId xmlns:a16="http://schemas.microsoft.com/office/drawing/2014/main" id="{5D224194-4BC0-4A34-B3BE-79DAB8CA43C2}"/>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1" name="Freeform 77">
              <a:extLst>
                <a:ext uri="{FF2B5EF4-FFF2-40B4-BE49-F238E27FC236}">
                  <a16:creationId xmlns:a16="http://schemas.microsoft.com/office/drawing/2014/main" id="{F4BF25B7-A9D7-3D7A-7BA6-C609B9FDBE0B}"/>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2" name="Freeform 78">
              <a:extLst>
                <a:ext uri="{FF2B5EF4-FFF2-40B4-BE49-F238E27FC236}">
                  <a16:creationId xmlns:a16="http://schemas.microsoft.com/office/drawing/2014/main" id="{3566B9D4-D474-3ADE-436A-4BB2AB6F40CF}"/>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3" name="Freeform 79">
              <a:extLst>
                <a:ext uri="{FF2B5EF4-FFF2-40B4-BE49-F238E27FC236}">
                  <a16:creationId xmlns:a16="http://schemas.microsoft.com/office/drawing/2014/main" id="{9F6AEA19-036B-46EE-976A-1FD532C4D220}"/>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8" name="Freeform 80">
              <a:extLst>
                <a:ext uri="{FF2B5EF4-FFF2-40B4-BE49-F238E27FC236}">
                  <a16:creationId xmlns:a16="http://schemas.microsoft.com/office/drawing/2014/main" id="{A9B18D3E-BC29-7A7A-FD28-28CAE73DC74C}"/>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9" name="Freeform 81">
              <a:extLst>
                <a:ext uri="{FF2B5EF4-FFF2-40B4-BE49-F238E27FC236}">
                  <a16:creationId xmlns:a16="http://schemas.microsoft.com/office/drawing/2014/main" id="{711F35B1-F9DB-B161-2B31-05CE7D91A37B}"/>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0" name="Freeform 82">
              <a:extLst>
                <a:ext uri="{FF2B5EF4-FFF2-40B4-BE49-F238E27FC236}">
                  <a16:creationId xmlns:a16="http://schemas.microsoft.com/office/drawing/2014/main" id="{DD88CD85-3C0E-E1DF-2960-51947ED2172A}"/>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1" name="Freeform 83">
              <a:extLst>
                <a:ext uri="{FF2B5EF4-FFF2-40B4-BE49-F238E27FC236}">
                  <a16:creationId xmlns:a16="http://schemas.microsoft.com/office/drawing/2014/main" id="{34BC9D05-55AE-2485-5914-0A02583A2E4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2" name="Freeform 84">
              <a:extLst>
                <a:ext uri="{FF2B5EF4-FFF2-40B4-BE49-F238E27FC236}">
                  <a16:creationId xmlns:a16="http://schemas.microsoft.com/office/drawing/2014/main" id="{765A0601-5557-9EAD-935A-91FD52686A98}"/>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3" name="Freeform 85">
              <a:extLst>
                <a:ext uri="{FF2B5EF4-FFF2-40B4-BE49-F238E27FC236}">
                  <a16:creationId xmlns:a16="http://schemas.microsoft.com/office/drawing/2014/main" id="{CB323A0C-07DF-DE0B-9EF1-E911C8D1A14F}"/>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4" name="Freeform 86">
              <a:extLst>
                <a:ext uri="{FF2B5EF4-FFF2-40B4-BE49-F238E27FC236}">
                  <a16:creationId xmlns:a16="http://schemas.microsoft.com/office/drawing/2014/main" id="{533CE8FA-B219-61D8-7E24-0E5359892EBE}"/>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5" name="Freeform 87">
              <a:extLst>
                <a:ext uri="{FF2B5EF4-FFF2-40B4-BE49-F238E27FC236}">
                  <a16:creationId xmlns:a16="http://schemas.microsoft.com/office/drawing/2014/main" id="{7B4599D7-929A-293F-B0CA-9B450C0B5713}"/>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6" name="Freeform 88">
              <a:extLst>
                <a:ext uri="{FF2B5EF4-FFF2-40B4-BE49-F238E27FC236}">
                  <a16:creationId xmlns:a16="http://schemas.microsoft.com/office/drawing/2014/main" id="{05F390B3-6E0E-CF3E-D5AC-D4BA2E413130}"/>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89">
              <a:extLst>
                <a:ext uri="{FF2B5EF4-FFF2-40B4-BE49-F238E27FC236}">
                  <a16:creationId xmlns:a16="http://schemas.microsoft.com/office/drawing/2014/main" id="{44C6D121-D33E-549B-1283-4C67E6CF5E96}"/>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90">
              <a:extLst>
                <a:ext uri="{FF2B5EF4-FFF2-40B4-BE49-F238E27FC236}">
                  <a16:creationId xmlns:a16="http://schemas.microsoft.com/office/drawing/2014/main" id="{239DB8CB-367A-65CD-343C-532F225ECC6D}"/>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91">
              <a:extLst>
                <a:ext uri="{FF2B5EF4-FFF2-40B4-BE49-F238E27FC236}">
                  <a16:creationId xmlns:a16="http://schemas.microsoft.com/office/drawing/2014/main" id="{2A17419C-7DFC-C3C3-A9EC-3179B93A0D49}"/>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92">
              <a:extLst>
                <a:ext uri="{FF2B5EF4-FFF2-40B4-BE49-F238E27FC236}">
                  <a16:creationId xmlns:a16="http://schemas.microsoft.com/office/drawing/2014/main" id="{8C651884-4018-993C-85A1-3B45B2090267}"/>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5" name="Freeform 93">
              <a:extLst>
                <a:ext uri="{FF2B5EF4-FFF2-40B4-BE49-F238E27FC236}">
                  <a16:creationId xmlns:a16="http://schemas.microsoft.com/office/drawing/2014/main" id="{6166E28B-F3FD-26BF-27DD-4844CCD352C4}"/>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6" name="Freeform 94">
              <a:extLst>
                <a:ext uri="{FF2B5EF4-FFF2-40B4-BE49-F238E27FC236}">
                  <a16:creationId xmlns:a16="http://schemas.microsoft.com/office/drawing/2014/main" id="{1D2035A1-6024-C3D5-A972-A224C80664E2}"/>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7" name="Oval 95">
              <a:extLst>
                <a:ext uri="{FF2B5EF4-FFF2-40B4-BE49-F238E27FC236}">
                  <a16:creationId xmlns:a16="http://schemas.microsoft.com/office/drawing/2014/main" id="{DB7C90A4-7188-D6AD-43E3-20D19A466815}"/>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8" name="Freeform 96">
              <a:extLst>
                <a:ext uri="{FF2B5EF4-FFF2-40B4-BE49-F238E27FC236}">
                  <a16:creationId xmlns:a16="http://schemas.microsoft.com/office/drawing/2014/main" id="{C58954FD-528D-71BA-BE83-7CC39FA884F2}"/>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3" name="Freeform 97">
              <a:extLst>
                <a:ext uri="{FF2B5EF4-FFF2-40B4-BE49-F238E27FC236}">
                  <a16:creationId xmlns:a16="http://schemas.microsoft.com/office/drawing/2014/main" id="{54D70855-B7B6-2E1A-3AB2-83DAF78BAE01}"/>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4" name="Freeform 98">
              <a:extLst>
                <a:ext uri="{FF2B5EF4-FFF2-40B4-BE49-F238E27FC236}">
                  <a16:creationId xmlns:a16="http://schemas.microsoft.com/office/drawing/2014/main" id="{8C35F309-7C88-BE4E-9210-F98C27C86A4C}"/>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5" name="Freeform 99">
              <a:extLst>
                <a:ext uri="{FF2B5EF4-FFF2-40B4-BE49-F238E27FC236}">
                  <a16:creationId xmlns:a16="http://schemas.microsoft.com/office/drawing/2014/main" id="{6E316ABA-D1F1-F6CF-23C2-6DC08F42C423}"/>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6" name="Freeform 102">
              <a:extLst>
                <a:ext uri="{FF2B5EF4-FFF2-40B4-BE49-F238E27FC236}">
                  <a16:creationId xmlns:a16="http://schemas.microsoft.com/office/drawing/2014/main" id="{863A51E5-DCE3-4C97-C892-77E088F37556}"/>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7" name="Freeform 103">
              <a:extLst>
                <a:ext uri="{FF2B5EF4-FFF2-40B4-BE49-F238E27FC236}">
                  <a16:creationId xmlns:a16="http://schemas.microsoft.com/office/drawing/2014/main" id="{08310B3D-F808-6416-973F-3C8F9FD01EFF}"/>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8" name="Freeform 104">
              <a:extLst>
                <a:ext uri="{FF2B5EF4-FFF2-40B4-BE49-F238E27FC236}">
                  <a16:creationId xmlns:a16="http://schemas.microsoft.com/office/drawing/2014/main" id="{B5E61AC9-CBDA-5DA8-DCB3-FCBE103FE1F2}"/>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9" name="Freeform 105">
              <a:extLst>
                <a:ext uri="{FF2B5EF4-FFF2-40B4-BE49-F238E27FC236}">
                  <a16:creationId xmlns:a16="http://schemas.microsoft.com/office/drawing/2014/main" id="{3398D86A-2331-6817-FD1D-DA5E8D71F961}"/>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0" name="Freeform 106">
              <a:extLst>
                <a:ext uri="{FF2B5EF4-FFF2-40B4-BE49-F238E27FC236}">
                  <a16:creationId xmlns:a16="http://schemas.microsoft.com/office/drawing/2014/main" id="{CF102ECE-0EA1-F130-2D64-F2D78C3A4478}"/>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1" name="Freeform 107">
              <a:extLst>
                <a:ext uri="{FF2B5EF4-FFF2-40B4-BE49-F238E27FC236}">
                  <a16:creationId xmlns:a16="http://schemas.microsoft.com/office/drawing/2014/main" id="{974E8588-F274-0B46-D5BD-EFE2937FC556}"/>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2" name="Freeform 108">
              <a:extLst>
                <a:ext uri="{FF2B5EF4-FFF2-40B4-BE49-F238E27FC236}">
                  <a16:creationId xmlns:a16="http://schemas.microsoft.com/office/drawing/2014/main" id="{76DFFCB5-F4B2-B060-DB5E-2109D89B0966}"/>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3" name="Freeform 109">
              <a:extLst>
                <a:ext uri="{FF2B5EF4-FFF2-40B4-BE49-F238E27FC236}">
                  <a16:creationId xmlns:a16="http://schemas.microsoft.com/office/drawing/2014/main" id="{592E2F09-BF7B-EEF5-5193-81EBD9639F7D}"/>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4" name="Freeform 110">
              <a:extLst>
                <a:ext uri="{FF2B5EF4-FFF2-40B4-BE49-F238E27FC236}">
                  <a16:creationId xmlns:a16="http://schemas.microsoft.com/office/drawing/2014/main" id="{BFE8DE19-9BB8-CBB1-4540-0F206367DA88}"/>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5" name="Oval 133">
              <a:extLst>
                <a:ext uri="{FF2B5EF4-FFF2-40B4-BE49-F238E27FC236}">
                  <a16:creationId xmlns:a16="http://schemas.microsoft.com/office/drawing/2014/main" id="{B3EB8EF3-E9B1-8872-DD4D-620E613B10A1}"/>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6" name="Oval 134">
              <a:extLst>
                <a:ext uri="{FF2B5EF4-FFF2-40B4-BE49-F238E27FC236}">
                  <a16:creationId xmlns:a16="http://schemas.microsoft.com/office/drawing/2014/main" id="{D3DB54E1-0FE1-EB58-C3D0-AD6898B5155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7" name="Freeform 136">
              <a:extLst>
                <a:ext uri="{FF2B5EF4-FFF2-40B4-BE49-F238E27FC236}">
                  <a16:creationId xmlns:a16="http://schemas.microsoft.com/office/drawing/2014/main" id="{7C723847-4FBE-B655-0632-E3270CA0502F}"/>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8" name="Freeform 138">
              <a:extLst>
                <a:ext uri="{FF2B5EF4-FFF2-40B4-BE49-F238E27FC236}">
                  <a16:creationId xmlns:a16="http://schemas.microsoft.com/office/drawing/2014/main" id="{2A22B408-B403-C875-1F91-529728966F03}"/>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9" name="Freeform 139">
              <a:extLst>
                <a:ext uri="{FF2B5EF4-FFF2-40B4-BE49-F238E27FC236}">
                  <a16:creationId xmlns:a16="http://schemas.microsoft.com/office/drawing/2014/main" id="{8C7D8730-D1B3-7A96-43C7-7D73E7B6174A}"/>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0" name="Freeform 140">
              <a:extLst>
                <a:ext uri="{FF2B5EF4-FFF2-40B4-BE49-F238E27FC236}">
                  <a16:creationId xmlns:a16="http://schemas.microsoft.com/office/drawing/2014/main" id="{9E7D7E25-D3BD-E0C0-1AAC-9EA175F0188B}"/>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1" name="Freeform 141">
              <a:extLst>
                <a:ext uri="{FF2B5EF4-FFF2-40B4-BE49-F238E27FC236}">
                  <a16:creationId xmlns:a16="http://schemas.microsoft.com/office/drawing/2014/main" id="{784C1476-0AC6-FD37-2632-41D06FF5902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cxnSp>
        <p:nvCxnSpPr>
          <p:cNvPr id="224" name="직선 연결선 223">
            <a:extLst>
              <a:ext uri="{FF2B5EF4-FFF2-40B4-BE49-F238E27FC236}">
                <a16:creationId xmlns:a16="http://schemas.microsoft.com/office/drawing/2014/main" id="{DEF9AB6D-B550-9DE5-8931-21D0F9B34378}"/>
              </a:ext>
            </a:extLst>
          </p:cNvPr>
          <p:cNvCxnSpPr/>
          <p:nvPr/>
        </p:nvCxnSpPr>
        <p:spPr>
          <a:xfrm>
            <a:off x="2291786" y="108809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F1C08EB6-705E-EE9E-2074-781ADCDE1F0B}"/>
              </a:ext>
            </a:extLst>
          </p:cNvPr>
          <p:cNvSpPr txBox="1"/>
          <p:nvPr/>
        </p:nvSpPr>
        <p:spPr>
          <a:xfrm>
            <a:off x="2212360" y="1754493"/>
            <a:ext cx="790601"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[3]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청크반환</a:t>
            </a:r>
          </a:p>
        </p:txBody>
      </p:sp>
      <p:cxnSp>
        <p:nvCxnSpPr>
          <p:cNvPr id="3" name="직선 연결선 2">
            <a:extLst>
              <a:ext uri="{FF2B5EF4-FFF2-40B4-BE49-F238E27FC236}">
                <a16:creationId xmlns:a16="http://schemas.microsoft.com/office/drawing/2014/main" id="{2D82915E-E0B3-1C20-9A58-2708B96C21C3}"/>
              </a:ext>
            </a:extLst>
          </p:cNvPr>
          <p:cNvCxnSpPr/>
          <p:nvPr/>
        </p:nvCxnSpPr>
        <p:spPr>
          <a:xfrm>
            <a:off x="2291786" y="1703894"/>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65689F6-B1CE-B2FF-2DAF-FE7449A8F555}"/>
              </a:ext>
            </a:extLst>
          </p:cNvPr>
          <p:cNvSpPr txBox="1"/>
          <p:nvPr/>
        </p:nvSpPr>
        <p:spPr>
          <a:xfrm>
            <a:off x="2392556" y="1990681"/>
            <a:ext cx="6500497"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나누어진 텍스트 청크들이 리스트로 반환됩니다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각 요소는 원본 텍스트의 일부분을 담고 있으며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청크들은 다음 처리 단계에서 독립적으로 사용될 수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pic>
        <p:nvPicPr>
          <p:cNvPr id="13" name="그림 12">
            <a:extLst>
              <a:ext uri="{FF2B5EF4-FFF2-40B4-BE49-F238E27FC236}">
                <a16:creationId xmlns:a16="http://schemas.microsoft.com/office/drawing/2014/main" id="{17CC83E5-C01A-4975-AC4C-DE01AEB45896}"/>
              </a:ext>
            </a:extLst>
          </p:cNvPr>
          <p:cNvPicPr>
            <a:picLocks noChangeAspect="1"/>
          </p:cNvPicPr>
          <p:nvPr/>
        </p:nvPicPr>
        <p:blipFill>
          <a:blip r:embed="rId4"/>
          <a:stretch>
            <a:fillRect/>
          </a:stretch>
        </p:blipFill>
        <p:spPr>
          <a:xfrm>
            <a:off x="3529484" y="2939489"/>
            <a:ext cx="5136397" cy="1737560"/>
          </a:xfrm>
          <a:prstGeom prst="rect">
            <a:avLst/>
          </a:prstGeom>
        </p:spPr>
      </p:pic>
      <p:sp>
        <p:nvSpPr>
          <p:cNvPr id="14" name="Google Shape;15;p3">
            <a:extLst>
              <a:ext uri="{FF2B5EF4-FFF2-40B4-BE49-F238E27FC236}">
                <a16:creationId xmlns:a16="http://schemas.microsoft.com/office/drawing/2014/main" id="{25C0F4B8-430A-4437-F37C-09EFCBC08723}"/>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111</a:t>
            </a:fld>
            <a:endParaRPr lang="ko" altLang="en-US">
              <a:solidFill>
                <a:srgbClr val="595959"/>
              </a:solidFill>
            </a:endParaRPr>
          </a:p>
        </p:txBody>
      </p:sp>
    </p:spTree>
    <p:extLst>
      <p:ext uri="{BB962C8B-B14F-4D97-AF65-F5344CB8AC3E}">
        <p14:creationId xmlns:p14="http://schemas.microsoft.com/office/powerpoint/2010/main" val="37323503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800F9B84-662E-48E5-9396-D2D882F4D27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112</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8908772F-B96D-6DF8-8804-C4C5217C71B9}"/>
              </a:ext>
            </a:extLst>
          </p:cNvPr>
          <p:cNvSpPr txBox="1"/>
          <p:nvPr/>
        </p:nvSpPr>
        <p:spPr>
          <a:xfrm>
            <a:off x="7166753" y="220421"/>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No.8</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27262568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F6E2ED40-19BF-46C0-EE4D-14AEC9B44B88}"/>
              </a:ext>
            </a:extLst>
          </p:cNvPr>
          <p:cNvSpPr/>
          <p:nvPr/>
        </p:nvSpPr>
        <p:spPr>
          <a:xfrm>
            <a:off x="2291174" y="2594654"/>
            <a:ext cx="6588889" cy="2415567"/>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pic>
        <p:nvPicPr>
          <p:cNvPr id="14" name="그림 13">
            <a:extLst>
              <a:ext uri="{FF2B5EF4-FFF2-40B4-BE49-F238E27FC236}">
                <a16:creationId xmlns:a16="http://schemas.microsoft.com/office/drawing/2014/main" id="{C027F2BA-4250-69C8-CFB1-4A4D1276C805}"/>
              </a:ext>
            </a:extLst>
          </p:cNvPr>
          <p:cNvPicPr>
            <a:picLocks noChangeAspect="1"/>
          </p:cNvPicPr>
          <p:nvPr/>
        </p:nvPicPr>
        <p:blipFill>
          <a:blip r:embed="rId2"/>
          <a:stretch>
            <a:fillRect/>
          </a:stretch>
        </p:blipFill>
        <p:spPr>
          <a:xfrm>
            <a:off x="2355438" y="2727063"/>
            <a:ext cx="6331558" cy="1630740"/>
          </a:xfrm>
          <a:prstGeom prst="rect">
            <a:avLst/>
          </a:prstGeom>
        </p:spPr>
      </p:pic>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No.8</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1061829"/>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텍스트 </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청크</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벡터화</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4">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1149674"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임베딩 모델 설정</a:t>
            </a:r>
          </a:p>
        </p:txBody>
      </p:sp>
      <p:sp>
        <p:nvSpPr>
          <p:cNvPr id="24" name="TextBox 23">
            <a:extLst>
              <a:ext uri="{FF2B5EF4-FFF2-40B4-BE49-F238E27FC236}">
                <a16:creationId xmlns:a16="http://schemas.microsoft.com/office/drawing/2014/main" id="{8058222C-E4C8-62EB-0E89-B09E26F0961B}"/>
              </a:ext>
            </a:extLst>
          </p:cNvPr>
          <p:cNvSpPr txBox="1"/>
          <p:nvPr/>
        </p:nvSpPr>
        <p:spPr>
          <a:xfrm>
            <a:off x="2392556" y="365209"/>
            <a:ext cx="6588889" cy="784830"/>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HuggingFaceEmbeddings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객체를 생성하여 지정된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model_name ("jhgan/ko-sroberta-multitask")</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따라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Hugging Face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에서 제공하는 사전 훈련된 모델을 로드합니다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모델은 한국어에 대한 로버타</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(RoBERTa)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모델을 사용하여 다양한 자연어 처리 작업에 최적화되어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model_kwargs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는 임베딩 계산을 수행할 디바이스를 지정하며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(device: device_option), encode_kwargs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에서는 임베딩을 정규화</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(normalize_embeddings: True)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하여 반환하도록 설정합니다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정규화된 벡터는 벡터 간 비교를 더 정확하게 할 수 있도록 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23" name="TextBox 22">
            <a:extLst>
              <a:ext uri="{FF2B5EF4-FFF2-40B4-BE49-F238E27FC236}">
                <a16:creationId xmlns:a16="http://schemas.microsoft.com/office/drawing/2014/main" id="{E2C5F902-CACD-343C-2425-4F7A009E50F2}"/>
              </a:ext>
            </a:extLst>
          </p:cNvPr>
          <p:cNvSpPr txBox="1"/>
          <p:nvPr/>
        </p:nvSpPr>
        <p:spPr>
          <a:xfrm>
            <a:off x="2212360" y="1167827"/>
            <a:ext cx="1479892" cy="3693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[2] FAISS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벡터 저장소 생성</a:t>
            </a:r>
            <a:endPar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a:p>
            <a:pPr defTabSz="685800" latinLnBrk="1">
              <a:buClrTx/>
            </a:pP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8" name="TextBox 27">
            <a:extLst>
              <a:ext uri="{FF2B5EF4-FFF2-40B4-BE49-F238E27FC236}">
                <a16:creationId xmlns:a16="http://schemas.microsoft.com/office/drawing/2014/main" id="{2910FCE9-7DFE-93E1-CC6F-20AE2BE5A273}"/>
              </a:ext>
            </a:extLst>
          </p:cNvPr>
          <p:cNvSpPr txBox="1"/>
          <p:nvPr/>
        </p:nvSpPr>
        <p:spPr>
          <a:xfrm>
            <a:off x="2392556" y="1342500"/>
            <a:ext cx="6500497" cy="507831"/>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FAISS.from_documents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함수를 사용하여 입력된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text_chunks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대해 임베딩을 계산하고</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이를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FAISS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라이브러리를 사용해 벡터 저장소로 구성합니다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과정에서 각 텍스트 청크는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HuggingFaceEmbeddings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통해 벡터로 변환되며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변환된 벡터들은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FAISS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의해 효율적으로 관리될 수 있는 데이터 구조로 저장됩니다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grpSp>
        <p:nvGrpSpPr>
          <p:cNvPr id="31" name="그룹 30">
            <a:extLst>
              <a:ext uri="{FF2B5EF4-FFF2-40B4-BE49-F238E27FC236}">
                <a16:creationId xmlns:a16="http://schemas.microsoft.com/office/drawing/2014/main" id="{74CDDF14-4331-B99C-8A66-08F0393DE611}"/>
              </a:ext>
            </a:extLst>
          </p:cNvPr>
          <p:cNvGrpSpPr/>
          <p:nvPr/>
        </p:nvGrpSpPr>
        <p:grpSpPr>
          <a:xfrm>
            <a:off x="2196546" y="4111166"/>
            <a:ext cx="888452" cy="932237"/>
            <a:chOff x="3943237" y="619337"/>
            <a:chExt cx="4621092" cy="4848832"/>
          </a:xfrm>
        </p:grpSpPr>
        <p:sp>
          <p:nvSpPr>
            <p:cNvPr id="65" name="Freeform 73">
              <a:extLst>
                <a:ext uri="{FF2B5EF4-FFF2-40B4-BE49-F238E27FC236}">
                  <a16:creationId xmlns:a16="http://schemas.microsoft.com/office/drawing/2014/main" id="{1E3FA533-2E42-4DC7-9F4A-587EBAD26B22}"/>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7" name="Freeform 74">
              <a:extLst>
                <a:ext uri="{FF2B5EF4-FFF2-40B4-BE49-F238E27FC236}">
                  <a16:creationId xmlns:a16="http://schemas.microsoft.com/office/drawing/2014/main" id="{EDB1C722-7E3F-C05C-3E5A-FCB684749B6D}"/>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9" name="Freeform 75">
              <a:extLst>
                <a:ext uri="{FF2B5EF4-FFF2-40B4-BE49-F238E27FC236}">
                  <a16:creationId xmlns:a16="http://schemas.microsoft.com/office/drawing/2014/main" id="{C743BD4B-3025-7801-C1BC-1526D3B6C6D7}"/>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0" name="Freeform 76">
              <a:extLst>
                <a:ext uri="{FF2B5EF4-FFF2-40B4-BE49-F238E27FC236}">
                  <a16:creationId xmlns:a16="http://schemas.microsoft.com/office/drawing/2014/main" id="{5D224194-4BC0-4A34-B3BE-79DAB8CA43C2}"/>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1" name="Freeform 77">
              <a:extLst>
                <a:ext uri="{FF2B5EF4-FFF2-40B4-BE49-F238E27FC236}">
                  <a16:creationId xmlns:a16="http://schemas.microsoft.com/office/drawing/2014/main" id="{F4BF25B7-A9D7-3D7A-7BA6-C609B9FDBE0B}"/>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2" name="Freeform 78">
              <a:extLst>
                <a:ext uri="{FF2B5EF4-FFF2-40B4-BE49-F238E27FC236}">
                  <a16:creationId xmlns:a16="http://schemas.microsoft.com/office/drawing/2014/main" id="{3566B9D4-D474-3ADE-436A-4BB2AB6F40CF}"/>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3" name="Freeform 79">
              <a:extLst>
                <a:ext uri="{FF2B5EF4-FFF2-40B4-BE49-F238E27FC236}">
                  <a16:creationId xmlns:a16="http://schemas.microsoft.com/office/drawing/2014/main" id="{9F6AEA19-036B-46EE-976A-1FD532C4D220}"/>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8" name="Freeform 80">
              <a:extLst>
                <a:ext uri="{FF2B5EF4-FFF2-40B4-BE49-F238E27FC236}">
                  <a16:creationId xmlns:a16="http://schemas.microsoft.com/office/drawing/2014/main" id="{A9B18D3E-BC29-7A7A-FD28-28CAE73DC74C}"/>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9" name="Freeform 81">
              <a:extLst>
                <a:ext uri="{FF2B5EF4-FFF2-40B4-BE49-F238E27FC236}">
                  <a16:creationId xmlns:a16="http://schemas.microsoft.com/office/drawing/2014/main" id="{711F35B1-F9DB-B161-2B31-05CE7D91A37B}"/>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0" name="Freeform 82">
              <a:extLst>
                <a:ext uri="{FF2B5EF4-FFF2-40B4-BE49-F238E27FC236}">
                  <a16:creationId xmlns:a16="http://schemas.microsoft.com/office/drawing/2014/main" id="{DD88CD85-3C0E-E1DF-2960-51947ED2172A}"/>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1" name="Freeform 83">
              <a:extLst>
                <a:ext uri="{FF2B5EF4-FFF2-40B4-BE49-F238E27FC236}">
                  <a16:creationId xmlns:a16="http://schemas.microsoft.com/office/drawing/2014/main" id="{34BC9D05-55AE-2485-5914-0A02583A2E4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2" name="Freeform 84">
              <a:extLst>
                <a:ext uri="{FF2B5EF4-FFF2-40B4-BE49-F238E27FC236}">
                  <a16:creationId xmlns:a16="http://schemas.microsoft.com/office/drawing/2014/main" id="{765A0601-5557-9EAD-935A-91FD52686A98}"/>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3" name="Freeform 85">
              <a:extLst>
                <a:ext uri="{FF2B5EF4-FFF2-40B4-BE49-F238E27FC236}">
                  <a16:creationId xmlns:a16="http://schemas.microsoft.com/office/drawing/2014/main" id="{CB323A0C-07DF-DE0B-9EF1-E911C8D1A14F}"/>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4" name="Freeform 86">
              <a:extLst>
                <a:ext uri="{FF2B5EF4-FFF2-40B4-BE49-F238E27FC236}">
                  <a16:creationId xmlns:a16="http://schemas.microsoft.com/office/drawing/2014/main" id="{533CE8FA-B219-61D8-7E24-0E5359892EBE}"/>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5" name="Freeform 87">
              <a:extLst>
                <a:ext uri="{FF2B5EF4-FFF2-40B4-BE49-F238E27FC236}">
                  <a16:creationId xmlns:a16="http://schemas.microsoft.com/office/drawing/2014/main" id="{7B4599D7-929A-293F-B0CA-9B450C0B5713}"/>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6" name="Freeform 88">
              <a:extLst>
                <a:ext uri="{FF2B5EF4-FFF2-40B4-BE49-F238E27FC236}">
                  <a16:creationId xmlns:a16="http://schemas.microsoft.com/office/drawing/2014/main" id="{05F390B3-6E0E-CF3E-D5AC-D4BA2E413130}"/>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89">
              <a:extLst>
                <a:ext uri="{FF2B5EF4-FFF2-40B4-BE49-F238E27FC236}">
                  <a16:creationId xmlns:a16="http://schemas.microsoft.com/office/drawing/2014/main" id="{44C6D121-D33E-549B-1283-4C67E6CF5E96}"/>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90">
              <a:extLst>
                <a:ext uri="{FF2B5EF4-FFF2-40B4-BE49-F238E27FC236}">
                  <a16:creationId xmlns:a16="http://schemas.microsoft.com/office/drawing/2014/main" id="{239DB8CB-367A-65CD-343C-532F225ECC6D}"/>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91">
              <a:extLst>
                <a:ext uri="{FF2B5EF4-FFF2-40B4-BE49-F238E27FC236}">
                  <a16:creationId xmlns:a16="http://schemas.microsoft.com/office/drawing/2014/main" id="{2A17419C-7DFC-C3C3-A9EC-3179B93A0D49}"/>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92">
              <a:extLst>
                <a:ext uri="{FF2B5EF4-FFF2-40B4-BE49-F238E27FC236}">
                  <a16:creationId xmlns:a16="http://schemas.microsoft.com/office/drawing/2014/main" id="{8C651884-4018-993C-85A1-3B45B2090267}"/>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5" name="Freeform 93">
              <a:extLst>
                <a:ext uri="{FF2B5EF4-FFF2-40B4-BE49-F238E27FC236}">
                  <a16:creationId xmlns:a16="http://schemas.microsoft.com/office/drawing/2014/main" id="{6166E28B-F3FD-26BF-27DD-4844CCD352C4}"/>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6" name="Freeform 94">
              <a:extLst>
                <a:ext uri="{FF2B5EF4-FFF2-40B4-BE49-F238E27FC236}">
                  <a16:creationId xmlns:a16="http://schemas.microsoft.com/office/drawing/2014/main" id="{1D2035A1-6024-C3D5-A972-A224C80664E2}"/>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7" name="Oval 95">
              <a:extLst>
                <a:ext uri="{FF2B5EF4-FFF2-40B4-BE49-F238E27FC236}">
                  <a16:creationId xmlns:a16="http://schemas.microsoft.com/office/drawing/2014/main" id="{DB7C90A4-7188-D6AD-43E3-20D19A466815}"/>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8" name="Freeform 96">
              <a:extLst>
                <a:ext uri="{FF2B5EF4-FFF2-40B4-BE49-F238E27FC236}">
                  <a16:creationId xmlns:a16="http://schemas.microsoft.com/office/drawing/2014/main" id="{C58954FD-528D-71BA-BE83-7CC39FA884F2}"/>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3" name="Freeform 97">
              <a:extLst>
                <a:ext uri="{FF2B5EF4-FFF2-40B4-BE49-F238E27FC236}">
                  <a16:creationId xmlns:a16="http://schemas.microsoft.com/office/drawing/2014/main" id="{54D70855-B7B6-2E1A-3AB2-83DAF78BAE01}"/>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4" name="Freeform 98">
              <a:extLst>
                <a:ext uri="{FF2B5EF4-FFF2-40B4-BE49-F238E27FC236}">
                  <a16:creationId xmlns:a16="http://schemas.microsoft.com/office/drawing/2014/main" id="{8C35F309-7C88-BE4E-9210-F98C27C86A4C}"/>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5" name="Freeform 99">
              <a:extLst>
                <a:ext uri="{FF2B5EF4-FFF2-40B4-BE49-F238E27FC236}">
                  <a16:creationId xmlns:a16="http://schemas.microsoft.com/office/drawing/2014/main" id="{6E316ABA-D1F1-F6CF-23C2-6DC08F42C423}"/>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6" name="Freeform 102">
              <a:extLst>
                <a:ext uri="{FF2B5EF4-FFF2-40B4-BE49-F238E27FC236}">
                  <a16:creationId xmlns:a16="http://schemas.microsoft.com/office/drawing/2014/main" id="{863A51E5-DCE3-4C97-C892-77E088F37556}"/>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7" name="Freeform 103">
              <a:extLst>
                <a:ext uri="{FF2B5EF4-FFF2-40B4-BE49-F238E27FC236}">
                  <a16:creationId xmlns:a16="http://schemas.microsoft.com/office/drawing/2014/main" id="{08310B3D-F808-6416-973F-3C8F9FD01EFF}"/>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8" name="Freeform 104">
              <a:extLst>
                <a:ext uri="{FF2B5EF4-FFF2-40B4-BE49-F238E27FC236}">
                  <a16:creationId xmlns:a16="http://schemas.microsoft.com/office/drawing/2014/main" id="{B5E61AC9-CBDA-5DA8-DCB3-FCBE103FE1F2}"/>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9" name="Freeform 105">
              <a:extLst>
                <a:ext uri="{FF2B5EF4-FFF2-40B4-BE49-F238E27FC236}">
                  <a16:creationId xmlns:a16="http://schemas.microsoft.com/office/drawing/2014/main" id="{3398D86A-2331-6817-FD1D-DA5E8D71F961}"/>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0" name="Freeform 106">
              <a:extLst>
                <a:ext uri="{FF2B5EF4-FFF2-40B4-BE49-F238E27FC236}">
                  <a16:creationId xmlns:a16="http://schemas.microsoft.com/office/drawing/2014/main" id="{CF102ECE-0EA1-F130-2D64-F2D78C3A4478}"/>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1" name="Freeform 107">
              <a:extLst>
                <a:ext uri="{FF2B5EF4-FFF2-40B4-BE49-F238E27FC236}">
                  <a16:creationId xmlns:a16="http://schemas.microsoft.com/office/drawing/2014/main" id="{974E8588-F274-0B46-D5BD-EFE2937FC556}"/>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2" name="Freeform 108">
              <a:extLst>
                <a:ext uri="{FF2B5EF4-FFF2-40B4-BE49-F238E27FC236}">
                  <a16:creationId xmlns:a16="http://schemas.microsoft.com/office/drawing/2014/main" id="{76DFFCB5-F4B2-B060-DB5E-2109D89B0966}"/>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3" name="Freeform 109">
              <a:extLst>
                <a:ext uri="{FF2B5EF4-FFF2-40B4-BE49-F238E27FC236}">
                  <a16:creationId xmlns:a16="http://schemas.microsoft.com/office/drawing/2014/main" id="{592E2F09-BF7B-EEF5-5193-81EBD9639F7D}"/>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4" name="Freeform 110">
              <a:extLst>
                <a:ext uri="{FF2B5EF4-FFF2-40B4-BE49-F238E27FC236}">
                  <a16:creationId xmlns:a16="http://schemas.microsoft.com/office/drawing/2014/main" id="{BFE8DE19-9BB8-CBB1-4540-0F206367DA88}"/>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5" name="Oval 133">
              <a:extLst>
                <a:ext uri="{FF2B5EF4-FFF2-40B4-BE49-F238E27FC236}">
                  <a16:creationId xmlns:a16="http://schemas.microsoft.com/office/drawing/2014/main" id="{B3EB8EF3-E9B1-8872-DD4D-620E613B10A1}"/>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6" name="Oval 134">
              <a:extLst>
                <a:ext uri="{FF2B5EF4-FFF2-40B4-BE49-F238E27FC236}">
                  <a16:creationId xmlns:a16="http://schemas.microsoft.com/office/drawing/2014/main" id="{D3DB54E1-0FE1-EB58-C3D0-AD6898B5155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7" name="Freeform 136">
              <a:extLst>
                <a:ext uri="{FF2B5EF4-FFF2-40B4-BE49-F238E27FC236}">
                  <a16:creationId xmlns:a16="http://schemas.microsoft.com/office/drawing/2014/main" id="{7C723847-4FBE-B655-0632-E3270CA0502F}"/>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8" name="Freeform 138">
              <a:extLst>
                <a:ext uri="{FF2B5EF4-FFF2-40B4-BE49-F238E27FC236}">
                  <a16:creationId xmlns:a16="http://schemas.microsoft.com/office/drawing/2014/main" id="{2A22B408-B403-C875-1F91-529728966F03}"/>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9" name="Freeform 139">
              <a:extLst>
                <a:ext uri="{FF2B5EF4-FFF2-40B4-BE49-F238E27FC236}">
                  <a16:creationId xmlns:a16="http://schemas.microsoft.com/office/drawing/2014/main" id="{8C7D8730-D1B3-7A96-43C7-7D73E7B6174A}"/>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0" name="Freeform 140">
              <a:extLst>
                <a:ext uri="{FF2B5EF4-FFF2-40B4-BE49-F238E27FC236}">
                  <a16:creationId xmlns:a16="http://schemas.microsoft.com/office/drawing/2014/main" id="{9E7D7E25-D3BD-E0C0-1AAC-9EA175F0188B}"/>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1" name="Freeform 141">
              <a:extLst>
                <a:ext uri="{FF2B5EF4-FFF2-40B4-BE49-F238E27FC236}">
                  <a16:creationId xmlns:a16="http://schemas.microsoft.com/office/drawing/2014/main" id="{784C1476-0AC6-FD37-2632-41D06FF5902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cxnSp>
        <p:nvCxnSpPr>
          <p:cNvPr id="224" name="직선 연결선 223">
            <a:extLst>
              <a:ext uri="{FF2B5EF4-FFF2-40B4-BE49-F238E27FC236}">
                <a16:creationId xmlns:a16="http://schemas.microsoft.com/office/drawing/2014/main" id="{DEF9AB6D-B550-9DE5-8931-21D0F9B34378}"/>
              </a:ext>
            </a:extLst>
          </p:cNvPr>
          <p:cNvCxnSpPr/>
          <p:nvPr/>
        </p:nvCxnSpPr>
        <p:spPr>
          <a:xfrm>
            <a:off x="2291786" y="112619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F1C08EB6-705E-EE9E-2074-781ADCDE1F0B}"/>
              </a:ext>
            </a:extLst>
          </p:cNvPr>
          <p:cNvSpPr txBox="1"/>
          <p:nvPr/>
        </p:nvSpPr>
        <p:spPr>
          <a:xfrm>
            <a:off x="2212360" y="1884359"/>
            <a:ext cx="1149674"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[3]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벡터 저장소 반환</a:t>
            </a:r>
          </a:p>
        </p:txBody>
      </p:sp>
      <p:cxnSp>
        <p:nvCxnSpPr>
          <p:cNvPr id="3" name="직선 연결선 2">
            <a:extLst>
              <a:ext uri="{FF2B5EF4-FFF2-40B4-BE49-F238E27FC236}">
                <a16:creationId xmlns:a16="http://schemas.microsoft.com/office/drawing/2014/main" id="{2D82915E-E0B3-1C20-9A58-2708B96C21C3}"/>
              </a:ext>
            </a:extLst>
          </p:cNvPr>
          <p:cNvCxnSpPr/>
          <p:nvPr/>
        </p:nvCxnSpPr>
        <p:spPr>
          <a:xfrm>
            <a:off x="2291786" y="1896029"/>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65689F6-B1CE-B2FF-2DAF-FE7449A8F555}"/>
              </a:ext>
            </a:extLst>
          </p:cNvPr>
          <p:cNvSpPr txBox="1"/>
          <p:nvPr/>
        </p:nvSpPr>
        <p:spPr>
          <a:xfrm>
            <a:off x="2392556" y="2059760"/>
            <a:ext cx="6500497"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생성된 벡터 저장소</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(vectordb)</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저장소는 텍스트 청크의 벡터화된 표현을 포함하고 있으며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검색</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유사성 비교</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분류 등의 작업에 사용될 수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13" name="Google Shape;15;p3">
            <a:extLst>
              <a:ext uri="{FF2B5EF4-FFF2-40B4-BE49-F238E27FC236}">
                <a16:creationId xmlns:a16="http://schemas.microsoft.com/office/drawing/2014/main" id="{B71CB606-3C5E-5BDF-0B16-3E1963BED36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113</a:t>
            </a:fld>
            <a:endParaRPr lang="ko" altLang="en-US">
              <a:solidFill>
                <a:srgbClr val="595959"/>
              </a:solidFill>
            </a:endParaRPr>
          </a:p>
        </p:txBody>
      </p:sp>
    </p:spTree>
    <p:extLst>
      <p:ext uri="{BB962C8B-B14F-4D97-AF65-F5344CB8AC3E}">
        <p14:creationId xmlns:p14="http://schemas.microsoft.com/office/powerpoint/2010/main" val="1241112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dirty="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E4E3AA0D-A664-BAA3-C4E1-129DDC545D95}"/>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114</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93DF27F1-6950-0CC1-F482-91FF7C12637C}"/>
              </a:ext>
            </a:extLst>
          </p:cNvPr>
          <p:cNvSpPr txBox="1"/>
          <p:nvPr/>
        </p:nvSpPr>
        <p:spPr>
          <a:xfrm>
            <a:off x="8065089" y="195323"/>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No.9</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563642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F6E2ED40-19BF-46C0-EE4D-14AEC9B44B88}"/>
              </a:ext>
            </a:extLst>
          </p:cNvPr>
          <p:cNvSpPr/>
          <p:nvPr/>
        </p:nvSpPr>
        <p:spPr>
          <a:xfrm>
            <a:off x="2291174" y="2791683"/>
            <a:ext cx="6588889" cy="2218537"/>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No.9</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1061829"/>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대화형</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체인</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설정</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1080745" cy="3693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언어 모델 설정</a:t>
            </a: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4" name="TextBox 23">
            <a:extLst>
              <a:ext uri="{FF2B5EF4-FFF2-40B4-BE49-F238E27FC236}">
                <a16:creationId xmlns:a16="http://schemas.microsoft.com/office/drawing/2014/main" id="{8058222C-E4C8-62EB-0E89-B09E26F0961B}"/>
              </a:ext>
            </a:extLst>
          </p:cNvPr>
          <p:cNvSpPr txBox="1"/>
          <p:nvPr/>
        </p:nvSpPr>
        <p:spPr>
          <a:xfrm>
            <a:off x="2392556" y="365208"/>
            <a:ext cx="6588889" cy="369332"/>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ChatOpenAI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인스턴스를 생성합니다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인스턴스는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OpenAI</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의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API</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활용하여 주어진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model_name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과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temperature=0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설정</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결정적인 결과를 위해</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으로 구성됩니다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13" name="TextBox 12">
            <a:extLst>
              <a:ext uri="{FF2B5EF4-FFF2-40B4-BE49-F238E27FC236}">
                <a16:creationId xmlns:a16="http://schemas.microsoft.com/office/drawing/2014/main" id="{294FB86E-C34A-5985-AA20-87C72A947026}"/>
              </a:ext>
            </a:extLst>
          </p:cNvPr>
          <p:cNvSpPr txBox="1"/>
          <p:nvPr/>
        </p:nvSpPr>
        <p:spPr>
          <a:xfrm>
            <a:off x="2212360" y="709155"/>
            <a:ext cx="1021433"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[2]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대화체인 생성</a:t>
            </a:r>
          </a:p>
        </p:txBody>
      </p:sp>
      <p:sp>
        <p:nvSpPr>
          <p:cNvPr id="15" name="TextBox 14">
            <a:extLst>
              <a:ext uri="{FF2B5EF4-FFF2-40B4-BE49-F238E27FC236}">
                <a16:creationId xmlns:a16="http://schemas.microsoft.com/office/drawing/2014/main" id="{14187658-D856-780F-01E1-3707BCE89A2F}"/>
              </a:ext>
            </a:extLst>
          </p:cNvPr>
          <p:cNvSpPr txBox="1"/>
          <p:nvPr/>
        </p:nvSpPr>
        <p:spPr>
          <a:xfrm>
            <a:off x="2392556" y="914602"/>
            <a:ext cx="6588889" cy="1154162"/>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ConversationalRetrievalChain.from_llm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메서드를 사용하여 대화 체인을 구성합니다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다음 구성 요소를 포함합니다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LLM (Large Language Model): OpenAI</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에서 제공하는 언어 모델입니다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Retriever: vetorestore.as_retriever(search_type='mmr', verbose=True)</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를 통해 설정된 검색 엔진입니다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여기서 </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mmr</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는 최대 마진 관련성</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(Maximal Marginal Relevance)</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을 의미하며</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검색 결과의 다양성과 관련성을 균형 있게 유지합니다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Memory: ConversationBufferMemory</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를 사용하여 대화의 이력을 관리합니다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이 메모리 버퍼는 대화 중 생성된 메시지를 저장하고</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output_key='answer'</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를 통해 결과를 추출합니다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Chat History Function: get_chat_history=lambda h: h</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는 대화 이력을 처리하는 함수입니다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여기서는 단순히 입력된 대화 이력을 그대로 반환합니다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Source Documents Return: return_source_documents=True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옵션은 대화의 응답과 함께 원본 문서 정보도 반환하도록 설정합니다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Verbose: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로깅 및 디버깅을 위한 상세 정보를 출력합니다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16" name="TextBox 15">
            <a:extLst>
              <a:ext uri="{FF2B5EF4-FFF2-40B4-BE49-F238E27FC236}">
                <a16:creationId xmlns:a16="http://schemas.microsoft.com/office/drawing/2014/main" id="{7B3F89E6-3B3F-8A6D-1DC9-C0B515C7E502}"/>
              </a:ext>
            </a:extLst>
          </p:cNvPr>
          <p:cNvSpPr txBox="1"/>
          <p:nvPr/>
        </p:nvSpPr>
        <p:spPr>
          <a:xfrm>
            <a:off x="2212360" y="2085908"/>
            <a:ext cx="1021433"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[3]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대화체인 반환</a:t>
            </a:r>
          </a:p>
        </p:txBody>
      </p:sp>
      <p:sp>
        <p:nvSpPr>
          <p:cNvPr id="17" name="TextBox 16">
            <a:extLst>
              <a:ext uri="{FF2B5EF4-FFF2-40B4-BE49-F238E27FC236}">
                <a16:creationId xmlns:a16="http://schemas.microsoft.com/office/drawing/2014/main" id="{A8C978A8-B65C-775F-B775-4754C298CCE9}"/>
              </a:ext>
            </a:extLst>
          </p:cNvPr>
          <p:cNvSpPr txBox="1"/>
          <p:nvPr/>
        </p:nvSpPr>
        <p:spPr>
          <a:xfrm>
            <a:off x="2392556" y="2291355"/>
            <a:ext cx="6588889" cy="369332"/>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구성된 대화 체인</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(conversation_chain)</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을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사용자의 질문에 자동으로 응답을 생성하며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관련 문서를 검색하여 응답 생성에 활용합니다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cxnSp>
        <p:nvCxnSpPr>
          <p:cNvPr id="18" name="직선 연결선 17">
            <a:extLst>
              <a:ext uri="{FF2B5EF4-FFF2-40B4-BE49-F238E27FC236}">
                <a16:creationId xmlns:a16="http://schemas.microsoft.com/office/drawing/2014/main" id="{633222C7-3B19-F526-8CDF-4910E92FC527}"/>
              </a:ext>
            </a:extLst>
          </p:cNvPr>
          <p:cNvCxnSpPr/>
          <p:nvPr/>
        </p:nvCxnSpPr>
        <p:spPr>
          <a:xfrm>
            <a:off x="2291786" y="699968"/>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 name="직선 연결선 18">
            <a:extLst>
              <a:ext uri="{FF2B5EF4-FFF2-40B4-BE49-F238E27FC236}">
                <a16:creationId xmlns:a16="http://schemas.microsoft.com/office/drawing/2014/main" id="{80D3BA40-5896-2052-1D04-DF24BC8AE827}"/>
              </a:ext>
            </a:extLst>
          </p:cNvPr>
          <p:cNvCxnSpPr/>
          <p:nvPr/>
        </p:nvCxnSpPr>
        <p:spPr>
          <a:xfrm>
            <a:off x="2291786" y="2041297"/>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pic>
        <p:nvPicPr>
          <p:cNvPr id="20" name="그림 19">
            <a:extLst>
              <a:ext uri="{FF2B5EF4-FFF2-40B4-BE49-F238E27FC236}">
                <a16:creationId xmlns:a16="http://schemas.microsoft.com/office/drawing/2014/main" id="{7FBDF098-6B35-F927-F05D-14D7C83134AB}"/>
              </a:ext>
            </a:extLst>
          </p:cNvPr>
          <p:cNvPicPr>
            <a:picLocks noChangeAspect="1"/>
          </p:cNvPicPr>
          <p:nvPr/>
        </p:nvPicPr>
        <p:blipFill>
          <a:blip r:embed="rId4"/>
          <a:stretch>
            <a:fillRect/>
          </a:stretch>
        </p:blipFill>
        <p:spPr>
          <a:xfrm>
            <a:off x="2428219" y="2964478"/>
            <a:ext cx="6418502" cy="1800381"/>
          </a:xfrm>
          <a:prstGeom prst="rect">
            <a:avLst/>
          </a:prstGeom>
        </p:spPr>
      </p:pic>
      <p:grpSp>
        <p:nvGrpSpPr>
          <p:cNvPr id="31" name="그룹 30">
            <a:extLst>
              <a:ext uri="{FF2B5EF4-FFF2-40B4-BE49-F238E27FC236}">
                <a16:creationId xmlns:a16="http://schemas.microsoft.com/office/drawing/2014/main" id="{74CDDF14-4331-B99C-8A66-08F0393DE611}"/>
              </a:ext>
            </a:extLst>
          </p:cNvPr>
          <p:cNvGrpSpPr/>
          <p:nvPr/>
        </p:nvGrpSpPr>
        <p:grpSpPr>
          <a:xfrm>
            <a:off x="2196546" y="4111166"/>
            <a:ext cx="888452" cy="932237"/>
            <a:chOff x="3943237" y="619337"/>
            <a:chExt cx="4621092" cy="4848832"/>
          </a:xfrm>
        </p:grpSpPr>
        <p:sp>
          <p:nvSpPr>
            <p:cNvPr id="65" name="Freeform 73">
              <a:extLst>
                <a:ext uri="{FF2B5EF4-FFF2-40B4-BE49-F238E27FC236}">
                  <a16:creationId xmlns:a16="http://schemas.microsoft.com/office/drawing/2014/main" id="{1E3FA533-2E42-4DC7-9F4A-587EBAD26B22}"/>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7" name="Freeform 74">
              <a:extLst>
                <a:ext uri="{FF2B5EF4-FFF2-40B4-BE49-F238E27FC236}">
                  <a16:creationId xmlns:a16="http://schemas.microsoft.com/office/drawing/2014/main" id="{EDB1C722-7E3F-C05C-3E5A-FCB684749B6D}"/>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9" name="Freeform 75">
              <a:extLst>
                <a:ext uri="{FF2B5EF4-FFF2-40B4-BE49-F238E27FC236}">
                  <a16:creationId xmlns:a16="http://schemas.microsoft.com/office/drawing/2014/main" id="{C743BD4B-3025-7801-C1BC-1526D3B6C6D7}"/>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0" name="Freeform 76">
              <a:extLst>
                <a:ext uri="{FF2B5EF4-FFF2-40B4-BE49-F238E27FC236}">
                  <a16:creationId xmlns:a16="http://schemas.microsoft.com/office/drawing/2014/main" id="{5D224194-4BC0-4A34-B3BE-79DAB8CA43C2}"/>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1" name="Freeform 77">
              <a:extLst>
                <a:ext uri="{FF2B5EF4-FFF2-40B4-BE49-F238E27FC236}">
                  <a16:creationId xmlns:a16="http://schemas.microsoft.com/office/drawing/2014/main" id="{F4BF25B7-A9D7-3D7A-7BA6-C609B9FDBE0B}"/>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2" name="Freeform 78">
              <a:extLst>
                <a:ext uri="{FF2B5EF4-FFF2-40B4-BE49-F238E27FC236}">
                  <a16:creationId xmlns:a16="http://schemas.microsoft.com/office/drawing/2014/main" id="{3566B9D4-D474-3ADE-436A-4BB2AB6F40CF}"/>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3" name="Freeform 79">
              <a:extLst>
                <a:ext uri="{FF2B5EF4-FFF2-40B4-BE49-F238E27FC236}">
                  <a16:creationId xmlns:a16="http://schemas.microsoft.com/office/drawing/2014/main" id="{9F6AEA19-036B-46EE-976A-1FD532C4D220}"/>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8" name="Freeform 80">
              <a:extLst>
                <a:ext uri="{FF2B5EF4-FFF2-40B4-BE49-F238E27FC236}">
                  <a16:creationId xmlns:a16="http://schemas.microsoft.com/office/drawing/2014/main" id="{A9B18D3E-BC29-7A7A-FD28-28CAE73DC74C}"/>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9" name="Freeform 81">
              <a:extLst>
                <a:ext uri="{FF2B5EF4-FFF2-40B4-BE49-F238E27FC236}">
                  <a16:creationId xmlns:a16="http://schemas.microsoft.com/office/drawing/2014/main" id="{711F35B1-F9DB-B161-2B31-05CE7D91A37B}"/>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0" name="Freeform 82">
              <a:extLst>
                <a:ext uri="{FF2B5EF4-FFF2-40B4-BE49-F238E27FC236}">
                  <a16:creationId xmlns:a16="http://schemas.microsoft.com/office/drawing/2014/main" id="{DD88CD85-3C0E-E1DF-2960-51947ED2172A}"/>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1" name="Freeform 83">
              <a:extLst>
                <a:ext uri="{FF2B5EF4-FFF2-40B4-BE49-F238E27FC236}">
                  <a16:creationId xmlns:a16="http://schemas.microsoft.com/office/drawing/2014/main" id="{34BC9D05-55AE-2485-5914-0A02583A2E4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2" name="Freeform 84">
              <a:extLst>
                <a:ext uri="{FF2B5EF4-FFF2-40B4-BE49-F238E27FC236}">
                  <a16:creationId xmlns:a16="http://schemas.microsoft.com/office/drawing/2014/main" id="{765A0601-5557-9EAD-935A-91FD52686A98}"/>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3" name="Freeform 85">
              <a:extLst>
                <a:ext uri="{FF2B5EF4-FFF2-40B4-BE49-F238E27FC236}">
                  <a16:creationId xmlns:a16="http://schemas.microsoft.com/office/drawing/2014/main" id="{CB323A0C-07DF-DE0B-9EF1-E911C8D1A14F}"/>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4" name="Freeform 86">
              <a:extLst>
                <a:ext uri="{FF2B5EF4-FFF2-40B4-BE49-F238E27FC236}">
                  <a16:creationId xmlns:a16="http://schemas.microsoft.com/office/drawing/2014/main" id="{533CE8FA-B219-61D8-7E24-0E5359892EBE}"/>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5" name="Freeform 87">
              <a:extLst>
                <a:ext uri="{FF2B5EF4-FFF2-40B4-BE49-F238E27FC236}">
                  <a16:creationId xmlns:a16="http://schemas.microsoft.com/office/drawing/2014/main" id="{7B4599D7-929A-293F-B0CA-9B450C0B5713}"/>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6" name="Freeform 88">
              <a:extLst>
                <a:ext uri="{FF2B5EF4-FFF2-40B4-BE49-F238E27FC236}">
                  <a16:creationId xmlns:a16="http://schemas.microsoft.com/office/drawing/2014/main" id="{05F390B3-6E0E-CF3E-D5AC-D4BA2E413130}"/>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89">
              <a:extLst>
                <a:ext uri="{FF2B5EF4-FFF2-40B4-BE49-F238E27FC236}">
                  <a16:creationId xmlns:a16="http://schemas.microsoft.com/office/drawing/2014/main" id="{44C6D121-D33E-549B-1283-4C67E6CF5E96}"/>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90">
              <a:extLst>
                <a:ext uri="{FF2B5EF4-FFF2-40B4-BE49-F238E27FC236}">
                  <a16:creationId xmlns:a16="http://schemas.microsoft.com/office/drawing/2014/main" id="{239DB8CB-367A-65CD-343C-532F225ECC6D}"/>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91">
              <a:extLst>
                <a:ext uri="{FF2B5EF4-FFF2-40B4-BE49-F238E27FC236}">
                  <a16:creationId xmlns:a16="http://schemas.microsoft.com/office/drawing/2014/main" id="{2A17419C-7DFC-C3C3-A9EC-3179B93A0D49}"/>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92">
              <a:extLst>
                <a:ext uri="{FF2B5EF4-FFF2-40B4-BE49-F238E27FC236}">
                  <a16:creationId xmlns:a16="http://schemas.microsoft.com/office/drawing/2014/main" id="{8C651884-4018-993C-85A1-3B45B2090267}"/>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5" name="Freeform 93">
              <a:extLst>
                <a:ext uri="{FF2B5EF4-FFF2-40B4-BE49-F238E27FC236}">
                  <a16:creationId xmlns:a16="http://schemas.microsoft.com/office/drawing/2014/main" id="{6166E28B-F3FD-26BF-27DD-4844CCD352C4}"/>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6" name="Freeform 94">
              <a:extLst>
                <a:ext uri="{FF2B5EF4-FFF2-40B4-BE49-F238E27FC236}">
                  <a16:creationId xmlns:a16="http://schemas.microsoft.com/office/drawing/2014/main" id="{1D2035A1-6024-C3D5-A972-A224C80664E2}"/>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7" name="Oval 95">
              <a:extLst>
                <a:ext uri="{FF2B5EF4-FFF2-40B4-BE49-F238E27FC236}">
                  <a16:creationId xmlns:a16="http://schemas.microsoft.com/office/drawing/2014/main" id="{DB7C90A4-7188-D6AD-43E3-20D19A466815}"/>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8" name="Freeform 96">
              <a:extLst>
                <a:ext uri="{FF2B5EF4-FFF2-40B4-BE49-F238E27FC236}">
                  <a16:creationId xmlns:a16="http://schemas.microsoft.com/office/drawing/2014/main" id="{C58954FD-528D-71BA-BE83-7CC39FA884F2}"/>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3" name="Freeform 97">
              <a:extLst>
                <a:ext uri="{FF2B5EF4-FFF2-40B4-BE49-F238E27FC236}">
                  <a16:creationId xmlns:a16="http://schemas.microsoft.com/office/drawing/2014/main" id="{54D70855-B7B6-2E1A-3AB2-83DAF78BAE01}"/>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4" name="Freeform 98">
              <a:extLst>
                <a:ext uri="{FF2B5EF4-FFF2-40B4-BE49-F238E27FC236}">
                  <a16:creationId xmlns:a16="http://schemas.microsoft.com/office/drawing/2014/main" id="{8C35F309-7C88-BE4E-9210-F98C27C86A4C}"/>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5" name="Freeform 99">
              <a:extLst>
                <a:ext uri="{FF2B5EF4-FFF2-40B4-BE49-F238E27FC236}">
                  <a16:creationId xmlns:a16="http://schemas.microsoft.com/office/drawing/2014/main" id="{6E316ABA-D1F1-F6CF-23C2-6DC08F42C423}"/>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6" name="Freeform 102">
              <a:extLst>
                <a:ext uri="{FF2B5EF4-FFF2-40B4-BE49-F238E27FC236}">
                  <a16:creationId xmlns:a16="http://schemas.microsoft.com/office/drawing/2014/main" id="{863A51E5-DCE3-4C97-C892-77E088F37556}"/>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7" name="Freeform 103">
              <a:extLst>
                <a:ext uri="{FF2B5EF4-FFF2-40B4-BE49-F238E27FC236}">
                  <a16:creationId xmlns:a16="http://schemas.microsoft.com/office/drawing/2014/main" id="{08310B3D-F808-6416-973F-3C8F9FD01EFF}"/>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8" name="Freeform 104">
              <a:extLst>
                <a:ext uri="{FF2B5EF4-FFF2-40B4-BE49-F238E27FC236}">
                  <a16:creationId xmlns:a16="http://schemas.microsoft.com/office/drawing/2014/main" id="{B5E61AC9-CBDA-5DA8-DCB3-FCBE103FE1F2}"/>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9" name="Freeform 105">
              <a:extLst>
                <a:ext uri="{FF2B5EF4-FFF2-40B4-BE49-F238E27FC236}">
                  <a16:creationId xmlns:a16="http://schemas.microsoft.com/office/drawing/2014/main" id="{3398D86A-2331-6817-FD1D-DA5E8D71F961}"/>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0" name="Freeform 106">
              <a:extLst>
                <a:ext uri="{FF2B5EF4-FFF2-40B4-BE49-F238E27FC236}">
                  <a16:creationId xmlns:a16="http://schemas.microsoft.com/office/drawing/2014/main" id="{CF102ECE-0EA1-F130-2D64-F2D78C3A4478}"/>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1" name="Freeform 107">
              <a:extLst>
                <a:ext uri="{FF2B5EF4-FFF2-40B4-BE49-F238E27FC236}">
                  <a16:creationId xmlns:a16="http://schemas.microsoft.com/office/drawing/2014/main" id="{974E8588-F274-0B46-D5BD-EFE2937FC556}"/>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2" name="Freeform 108">
              <a:extLst>
                <a:ext uri="{FF2B5EF4-FFF2-40B4-BE49-F238E27FC236}">
                  <a16:creationId xmlns:a16="http://schemas.microsoft.com/office/drawing/2014/main" id="{76DFFCB5-F4B2-B060-DB5E-2109D89B0966}"/>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3" name="Freeform 109">
              <a:extLst>
                <a:ext uri="{FF2B5EF4-FFF2-40B4-BE49-F238E27FC236}">
                  <a16:creationId xmlns:a16="http://schemas.microsoft.com/office/drawing/2014/main" id="{592E2F09-BF7B-EEF5-5193-81EBD9639F7D}"/>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4" name="Freeform 110">
              <a:extLst>
                <a:ext uri="{FF2B5EF4-FFF2-40B4-BE49-F238E27FC236}">
                  <a16:creationId xmlns:a16="http://schemas.microsoft.com/office/drawing/2014/main" id="{BFE8DE19-9BB8-CBB1-4540-0F206367DA88}"/>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5" name="Oval 133">
              <a:extLst>
                <a:ext uri="{FF2B5EF4-FFF2-40B4-BE49-F238E27FC236}">
                  <a16:creationId xmlns:a16="http://schemas.microsoft.com/office/drawing/2014/main" id="{B3EB8EF3-E9B1-8872-DD4D-620E613B10A1}"/>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6" name="Oval 134">
              <a:extLst>
                <a:ext uri="{FF2B5EF4-FFF2-40B4-BE49-F238E27FC236}">
                  <a16:creationId xmlns:a16="http://schemas.microsoft.com/office/drawing/2014/main" id="{D3DB54E1-0FE1-EB58-C3D0-AD6898B5155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7" name="Freeform 136">
              <a:extLst>
                <a:ext uri="{FF2B5EF4-FFF2-40B4-BE49-F238E27FC236}">
                  <a16:creationId xmlns:a16="http://schemas.microsoft.com/office/drawing/2014/main" id="{7C723847-4FBE-B655-0632-E3270CA0502F}"/>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8" name="Freeform 138">
              <a:extLst>
                <a:ext uri="{FF2B5EF4-FFF2-40B4-BE49-F238E27FC236}">
                  <a16:creationId xmlns:a16="http://schemas.microsoft.com/office/drawing/2014/main" id="{2A22B408-B403-C875-1F91-529728966F03}"/>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9" name="Freeform 139">
              <a:extLst>
                <a:ext uri="{FF2B5EF4-FFF2-40B4-BE49-F238E27FC236}">
                  <a16:creationId xmlns:a16="http://schemas.microsoft.com/office/drawing/2014/main" id="{8C7D8730-D1B3-7A96-43C7-7D73E7B6174A}"/>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0" name="Freeform 140">
              <a:extLst>
                <a:ext uri="{FF2B5EF4-FFF2-40B4-BE49-F238E27FC236}">
                  <a16:creationId xmlns:a16="http://schemas.microsoft.com/office/drawing/2014/main" id="{9E7D7E25-D3BD-E0C0-1AAC-9EA175F0188B}"/>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1" name="Freeform 141">
              <a:extLst>
                <a:ext uri="{FF2B5EF4-FFF2-40B4-BE49-F238E27FC236}">
                  <a16:creationId xmlns:a16="http://schemas.microsoft.com/office/drawing/2014/main" id="{784C1476-0AC6-FD37-2632-41D06FF5902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sp>
        <p:nvSpPr>
          <p:cNvPr id="2" name="Google Shape;15;p3">
            <a:extLst>
              <a:ext uri="{FF2B5EF4-FFF2-40B4-BE49-F238E27FC236}">
                <a16:creationId xmlns:a16="http://schemas.microsoft.com/office/drawing/2014/main" id="{5ED76062-761C-E317-17EB-3307EAEFF3EB}"/>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115</a:t>
            </a:fld>
            <a:endParaRPr lang="ko" altLang="en-US">
              <a:solidFill>
                <a:srgbClr val="595959"/>
              </a:solidFill>
            </a:endParaRPr>
          </a:p>
        </p:txBody>
      </p:sp>
    </p:spTree>
    <p:extLst>
      <p:ext uri="{BB962C8B-B14F-4D97-AF65-F5344CB8AC3E}">
        <p14:creationId xmlns:p14="http://schemas.microsoft.com/office/powerpoint/2010/main" val="16921826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916610"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err="1">
                <a:solidFill>
                  <a:prstClr val="black"/>
                </a:solidFill>
                <a:latin typeface="나눔바른고딕" panose="020B0603020101020101" pitchFamily="50" charset="-127"/>
                <a:ea typeface="나눔바른고딕" panose="020B0603020101020101" pitchFamily="50" charset="-127"/>
              </a:rPr>
              <a:t>랭체인</a:t>
            </a:r>
            <a:r>
              <a:rPr lang="ko-KR" altLang="en-US" sz="2100" dirty="0">
                <a:solidFill>
                  <a:prstClr val="black"/>
                </a:solidFill>
                <a:latin typeface="나눔바른고딕" panose="020B0603020101020101" pitchFamily="50" charset="-127"/>
                <a:ea typeface="나눔바른고딕" panose="020B0603020101020101" pitchFamily="50" charset="-127"/>
              </a:rPr>
              <a:t> 저장</a:t>
            </a:r>
          </a:p>
        </p:txBody>
      </p:sp>
      <p:sp>
        <p:nvSpPr>
          <p:cNvPr id="2" name="자유형 18">
            <a:extLst>
              <a:ext uri="{FF2B5EF4-FFF2-40B4-BE49-F238E27FC236}">
                <a16:creationId xmlns:a16="http://schemas.microsoft.com/office/drawing/2014/main" id="{75252D2A-6053-5394-0231-D807868389B8}"/>
              </a:ext>
            </a:extLst>
          </p:cNvPr>
          <p:cNvSpPr/>
          <p:nvPr/>
        </p:nvSpPr>
        <p:spPr>
          <a:xfrm>
            <a:off x="286516" y="2820301"/>
            <a:ext cx="2736953" cy="2106953"/>
          </a:xfrm>
          <a:prstGeom prst="roundRect">
            <a:avLst>
              <a:gd name="adj" fmla="val 9296"/>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4" name="자유형 18">
            <a:extLst>
              <a:ext uri="{FF2B5EF4-FFF2-40B4-BE49-F238E27FC236}">
                <a16:creationId xmlns:a16="http://schemas.microsoft.com/office/drawing/2014/main" id="{1A3F5092-2919-2F63-CC66-6C9B83B8EEC8}"/>
              </a:ext>
            </a:extLst>
          </p:cNvPr>
          <p:cNvSpPr/>
          <p:nvPr/>
        </p:nvSpPr>
        <p:spPr>
          <a:xfrm>
            <a:off x="3231523" y="2820301"/>
            <a:ext cx="2736953" cy="2106953"/>
          </a:xfrm>
          <a:prstGeom prst="roundRect">
            <a:avLst>
              <a:gd name="adj" fmla="val 7918"/>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13" name="자유형 18">
            <a:extLst>
              <a:ext uri="{FF2B5EF4-FFF2-40B4-BE49-F238E27FC236}">
                <a16:creationId xmlns:a16="http://schemas.microsoft.com/office/drawing/2014/main" id="{514580C4-8B71-0345-8EFF-13859F957D4B}"/>
              </a:ext>
            </a:extLst>
          </p:cNvPr>
          <p:cNvSpPr/>
          <p:nvPr/>
        </p:nvSpPr>
        <p:spPr>
          <a:xfrm>
            <a:off x="6172915" y="2820301"/>
            <a:ext cx="2736953" cy="2106953"/>
          </a:xfrm>
          <a:prstGeom prst="roundRect">
            <a:avLst>
              <a:gd name="adj" fmla="val 8607"/>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22" name="TextBox 21">
            <a:extLst>
              <a:ext uri="{FF2B5EF4-FFF2-40B4-BE49-F238E27FC236}">
                <a16:creationId xmlns:a16="http://schemas.microsoft.com/office/drawing/2014/main" id="{D8C68C6A-C2DA-BBC3-9705-458F3D7AC685}"/>
              </a:ext>
            </a:extLst>
          </p:cNvPr>
          <p:cNvSpPr txBox="1"/>
          <p:nvPr/>
        </p:nvSpPr>
        <p:spPr>
          <a:xfrm>
            <a:off x="399419" y="3121047"/>
            <a:ext cx="2511146" cy="1529265"/>
          </a:xfrm>
          <a:prstGeom prst="rect">
            <a:avLst/>
          </a:prstGeom>
          <a:noFill/>
        </p:spPr>
        <p:txBody>
          <a:bodyPr wrap="square">
            <a:spAutoFit/>
          </a:bodyPr>
          <a:lstStyle/>
          <a:p>
            <a:pPr defTabSz="685800" latinLnBrk="1">
              <a:lnSpc>
                <a:spcPct val="150000"/>
              </a:lnSpc>
              <a:buClrTx/>
            </a:pP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사용자와 시스템 간의 상호작용을 기록합니다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a:p>
            <a:pPr defTabSz="685800" latinLnBrk="1">
              <a:lnSpc>
                <a:spcPct val="150000"/>
              </a:lnSpc>
              <a:buClrTx/>
            </a:pP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이는 사용자의 질문과 시스템의 응답을 저장하여</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highlight>
                  <a:srgbClr val="FFFF00"/>
                </a:highlight>
                <a:latin typeface="나눔바른고딕" panose="020B0603020101020101" pitchFamily="50" charset="-127"/>
                <a:ea typeface="나눔바른고딕" panose="020B0603020101020101" pitchFamily="50" charset="-127"/>
                <a:cs typeface="+mn-cs"/>
              </a:rPr>
              <a:t>사용자 경험을 분석하거나 미래의 대화를 개선하는 데 활용될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대화 기록은 사용자의 선호도</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질문 패턴 등을 파악하는 데 유용하지만</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새로운 쿼리에 대해 빠르게 응답을 생성하거나 지식 베이스를 확장하는 데는 직접적으로 기여하지 않습니다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p:txBody>
      </p:sp>
      <p:sp>
        <p:nvSpPr>
          <p:cNvPr id="23" name="TextBox 22">
            <a:extLst>
              <a:ext uri="{FF2B5EF4-FFF2-40B4-BE49-F238E27FC236}">
                <a16:creationId xmlns:a16="http://schemas.microsoft.com/office/drawing/2014/main" id="{F8F99390-637B-949E-8319-0BE21925285B}"/>
              </a:ext>
            </a:extLst>
          </p:cNvPr>
          <p:cNvSpPr txBox="1"/>
          <p:nvPr/>
        </p:nvSpPr>
        <p:spPr>
          <a:xfrm>
            <a:off x="3344426" y="3121047"/>
            <a:ext cx="2511146" cy="1737014"/>
          </a:xfrm>
          <a:prstGeom prst="rect">
            <a:avLst/>
          </a:prstGeom>
          <a:noFill/>
        </p:spPr>
        <p:txBody>
          <a:bodyPr wrap="square">
            <a:spAutoFit/>
          </a:bodyPr>
          <a:lstStyle/>
          <a:p>
            <a:pPr defTabSz="685800" latinLnBrk="1">
              <a:lnSpc>
                <a:spcPct val="150000"/>
              </a:lnSpc>
              <a:buClrTx/>
            </a:pP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문서를 분석하고 처리할 때 생성된 텍스트 </a:t>
            </a:r>
            <a:r>
              <a:rPr lang="ko-KR" altLang="en-US" sz="900" kern="1200" dirty="0" err="1">
                <a:solidFill>
                  <a:prstClr val="black"/>
                </a:solidFill>
                <a:latin typeface="나눔바른고딕" panose="020B0603020101020101" pitchFamily="50" charset="-127"/>
                <a:ea typeface="나눔바른고딕" panose="020B0603020101020101" pitchFamily="50" charset="-127"/>
                <a:cs typeface="+mn-cs"/>
              </a:rPr>
              <a:t>청크를</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 저장합니다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이는 특히 </a:t>
            </a:r>
            <a:r>
              <a:rPr lang="ko-KR" altLang="en-US" sz="900" kern="1200" dirty="0">
                <a:solidFill>
                  <a:prstClr val="black"/>
                </a:solidFill>
                <a:highlight>
                  <a:srgbClr val="FFFF00"/>
                </a:highlight>
                <a:latin typeface="나눔바른고딕" panose="020B0603020101020101" pitchFamily="50" charset="-127"/>
                <a:ea typeface="나눔바른고딕" panose="020B0603020101020101" pitchFamily="50" charset="-127"/>
                <a:cs typeface="+mn-cs"/>
              </a:rPr>
              <a:t>대규모 문서 또는 복잡한 데이터 세트를 다룰 때 유용</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할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err="1">
                <a:solidFill>
                  <a:prstClr val="black"/>
                </a:solidFill>
                <a:latin typeface="나눔바른고딕" panose="020B0603020101020101" pitchFamily="50" charset="-127"/>
                <a:ea typeface="나눔바른고딕" panose="020B0603020101020101" pitchFamily="50" charset="-127"/>
                <a:cs typeface="+mn-cs"/>
              </a:rPr>
              <a:t>청크를</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 저장하면 나중에 동일한 데이터에 대한 처리를 재실행할 필요 없이 바로 해당 </a:t>
            </a:r>
            <a:r>
              <a:rPr lang="ko-KR" altLang="en-US" sz="900" kern="1200" dirty="0" err="1">
                <a:solidFill>
                  <a:prstClr val="black"/>
                </a:solidFill>
                <a:latin typeface="나눔바른고딕" panose="020B0603020101020101" pitchFamily="50" charset="-127"/>
                <a:ea typeface="나눔바른고딕" panose="020B0603020101020101" pitchFamily="50" charset="-127"/>
                <a:cs typeface="+mn-cs"/>
              </a:rPr>
              <a:t>청크를</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 활용할 수 있어 처리 시간을 단축시킬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하지만 </a:t>
            </a:r>
            <a:r>
              <a:rPr lang="ko-KR" altLang="en-US" sz="900" kern="1200" dirty="0" err="1">
                <a:solidFill>
                  <a:prstClr val="black"/>
                </a:solidFill>
                <a:latin typeface="나눔바른고딕" panose="020B0603020101020101" pitchFamily="50" charset="-127"/>
                <a:ea typeface="나눔바른고딕" panose="020B0603020101020101" pitchFamily="50" charset="-127"/>
                <a:cs typeface="+mn-cs"/>
              </a:rPr>
              <a:t>청크</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 자체가 변하지 않는 한 새로운 지식을 추출하거나 업데이트하는 데는 제한적일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p:txBody>
      </p:sp>
      <p:sp>
        <p:nvSpPr>
          <p:cNvPr id="26" name="TextBox 25">
            <a:extLst>
              <a:ext uri="{FF2B5EF4-FFF2-40B4-BE49-F238E27FC236}">
                <a16:creationId xmlns:a16="http://schemas.microsoft.com/office/drawing/2014/main" id="{4B2B5D25-3E26-3D42-FF50-EAD58E285109}"/>
              </a:ext>
            </a:extLst>
          </p:cNvPr>
          <p:cNvSpPr txBox="1"/>
          <p:nvPr/>
        </p:nvSpPr>
        <p:spPr>
          <a:xfrm>
            <a:off x="6254256" y="3121047"/>
            <a:ext cx="2511146" cy="1529265"/>
          </a:xfrm>
          <a:prstGeom prst="rect">
            <a:avLst/>
          </a:prstGeom>
          <a:noFill/>
        </p:spPr>
        <p:txBody>
          <a:bodyPr wrap="square">
            <a:spAutoFit/>
          </a:bodyPr>
          <a:lstStyle/>
          <a:p>
            <a:pPr defTabSz="685800" latinLnBrk="1">
              <a:lnSpc>
                <a:spcPct val="150000"/>
              </a:lnSpc>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문서나 텍스트 청크의 의미를 나타내는 벡터를 저장합니다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이는 검색</a:t>
            </a:r>
            <a:r>
              <a:rPr lang="en-US" altLang="ko-KR"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유사도 비교</a:t>
            </a:r>
            <a:r>
              <a:rPr lang="en-US" altLang="ko-KR"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정보 검색 등의 작업에 직접적으로 활용될 수 있으며</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대규모 정보 세트에서 효율적으로 작업할 수 있게 해줍니다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벡터 데이터베이스는 새로운 문서나 데이터가 추가될 때 업데이트를 통해 지식 베이스를 확장할 수 있는 유연성을 제공합니다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9" name="TextBox 28">
            <a:extLst>
              <a:ext uri="{FF2B5EF4-FFF2-40B4-BE49-F238E27FC236}">
                <a16:creationId xmlns:a16="http://schemas.microsoft.com/office/drawing/2014/main" id="{ABD1025A-2D04-DBC6-3440-052FA2C35753}"/>
              </a:ext>
            </a:extLst>
          </p:cNvPr>
          <p:cNvSpPr txBox="1"/>
          <p:nvPr/>
        </p:nvSpPr>
        <p:spPr>
          <a:xfrm>
            <a:off x="250947" y="842852"/>
            <a:ext cx="2103633" cy="461665"/>
          </a:xfrm>
          <a:prstGeom prst="rect">
            <a:avLst/>
          </a:prstGeom>
          <a:noFill/>
        </p:spPr>
        <p:txBody>
          <a:bodyPr wrap="square">
            <a:spAutoFit/>
          </a:bodyPr>
          <a:lstStyle/>
          <a:p>
            <a:pPr defTabSz="685800" latinLnBrk="1">
              <a:buClrTx/>
            </a:pPr>
            <a:r>
              <a:rPr lang="ko-KR" altLang="en-US" sz="1200" b="1" kern="1200" dirty="0">
                <a:solidFill>
                  <a:prstClr val="black"/>
                </a:solidFill>
                <a:latin typeface="나눔바른고딕" panose="020B0603020101020101" pitchFamily="50" charset="-127"/>
                <a:ea typeface="나눔바른고딕" panose="020B0603020101020101" pitchFamily="50" charset="-127"/>
                <a:cs typeface="+mn-cs"/>
              </a:rPr>
              <a:t>빠른 응답 생성과 재사용이 중요하다면</a:t>
            </a:r>
            <a:endParaRPr lang="ko-KR" altLang="en-US" sz="12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1" name="TextBox 30">
            <a:extLst>
              <a:ext uri="{FF2B5EF4-FFF2-40B4-BE49-F238E27FC236}">
                <a16:creationId xmlns:a16="http://schemas.microsoft.com/office/drawing/2014/main" id="{B7DB963E-7304-C885-D085-39BDD4C4C804}"/>
              </a:ext>
            </a:extLst>
          </p:cNvPr>
          <p:cNvSpPr txBox="1"/>
          <p:nvPr/>
        </p:nvSpPr>
        <p:spPr>
          <a:xfrm>
            <a:off x="2597472" y="838762"/>
            <a:ext cx="6577160" cy="415498"/>
          </a:xfrm>
          <a:prstGeom prst="rect">
            <a:avLst/>
          </a:prstGeom>
          <a:noFill/>
        </p:spPr>
        <p:txBody>
          <a:bodyPr wrap="square">
            <a:spAutoFit/>
          </a:bodyPr>
          <a:lstStyle/>
          <a:p>
            <a:pPr defTabSz="685800" latinLnBrk="1">
              <a:buClrTx/>
            </a:pPr>
            <a:r>
              <a:rPr lang="ko-KR" altLang="en-US" sz="1050" kern="1200" dirty="0">
                <a:solidFill>
                  <a:prstClr val="black"/>
                </a:solidFill>
                <a:latin typeface="나눔바른고딕" panose="020B0603020101020101" pitchFamily="50" charset="-127"/>
                <a:ea typeface="나눔바른고딕" panose="020B0603020101020101" pitchFamily="50" charset="-127"/>
                <a:cs typeface="+mn-cs"/>
              </a:rPr>
              <a:t>텍스트 </a:t>
            </a:r>
            <a:r>
              <a:rPr lang="ko-KR" altLang="en-US" sz="1050" kern="1200" dirty="0" err="1">
                <a:solidFill>
                  <a:prstClr val="black"/>
                </a:solidFill>
                <a:latin typeface="나눔바른고딕" panose="020B0603020101020101" pitchFamily="50" charset="-127"/>
                <a:ea typeface="나눔바른고딕" panose="020B0603020101020101" pitchFamily="50" charset="-127"/>
                <a:cs typeface="+mn-cs"/>
              </a:rPr>
              <a:t>청크와</a:t>
            </a:r>
            <a:r>
              <a:rPr lang="ko-KR" altLang="en-US" sz="1050" kern="1200" dirty="0">
                <a:solidFill>
                  <a:prstClr val="black"/>
                </a:solidFill>
                <a:latin typeface="나눔바른고딕" panose="020B0603020101020101" pitchFamily="50" charset="-127"/>
                <a:ea typeface="나눔바른고딕" panose="020B0603020101020101" pitchFamily="50" charset="-127"/>
                <a:cs typeface="+mn-cs"/>
              </a:rPr>
              <a:t> 벡터 데이터베이스를 저장하는 것이 가장 효과적일 수 있습니다</a:t>
            </a:r>
            <a:r>
              <a:rPr lang="en-US" altLang="ko-KR" sz="1050" kern="1200" dirty="0">
                <a:solidFill>
                  <a:prstClr val="black"/>
                </a:solidFill>
                <a:latin typeface="나눔바른고딕" panose="020B0603020101020101" pitchFamily="50" charset="-127"/>
                <a:ea typeface="나눔바른고딕" panose="020B0603020101020101" pitchFamily="50" charset="-127"/>
                <a:cs typeface="+mn-cs"/>
              </a:rPr>
              <a:t>. </a:t>
            </a:r>
          </a:p>
          <a:p>
            <a:pPr defTabSz="685800" latinLnBrk="1">
              <a:buClrTx/>
            </a:pPr>
            <a:r>
              <a:rPr lang="ko-KR" altLang="en-US" sz="1050" kern="1200" dirty="0">
                <a:solidFill>
                  <a:prstClr val="black"/>
                </a:solidFill>
                <a:latin typeface="나눔바른고딕" panose="020B0603020101020101" pitchFamily="50" charset="-127"/>
                <a:ea typeface="나눔바른고딕" panose="020B0603020101020101" pitchFamily="50" charset="-127"/>
                <a:cs typeface="+mn-cs"/>
              </a:rPr>
              <a:t>이는 시스템이 미리 처리된 정보를 활용하여 새로운 질문에 신속하게 대응할 수 있게 해줍니다</a:t>
            </a:r>
            <a:r>
              <a:rPr lang="en-US" altLang="ko-KR" sz="1050"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0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64" name="TextBox 63">
            <a:extLst>
              <a:ext uri="{FF2B5EF4-FFF2-40B4-BE49-F238E27FC236}">
                <a16:creationId xmlns:a16="http://schemas.microsoft.com/office/drawing/2014/main" id="{3FA8D529-1FEF-17D2-F28D-30FEF5DB6921}"/>
              </a:ext>
            </a:extLst>
          </p:cNvPr>
          <p:cNvSpPr txBox="1"/>
          <p:nvPr/>
        </p:nvSpPr>
        <p:spPr>
          <a:xfrm>
            <a:off x="250947" y="1443702"/>
            <a:ext cx="2103633" cy="461665"/>
          </a:xfrm>
          <a:prstGeom prst="rect">
            <a:avLst/>
          </a:prstGeom>
          <a:noFill/>
        </p:spPr>
        <p:txBody>
          <a:bodyPr wrap="square">
            <a:spAutoFit/>
          </a:bodyPr>
          <a:lstStyle/>
          <a:p>
            <a:pPr defTabSz="685800" latinLnBrk="1">
              <a:buClrTx/>
            </a:pPr>
            <a:r>
              <a:rPr lang="ko-KR" altLang="en-US" sz="1200" b="1" kern="1200">
                <a:solidFill>
                  <a:prstClr val="black"/>
                </a:solidFill>
                <a:latin typeface="나눔바른고딕" panose="020B0603020101020101" pitchFamily="50" charset="-127"/>
                <a:ea typeface="나눔바른고딕" panose="020B0603020101020101" pitchFamily="50" charset="-127"/>
                <a:cs typeface="+mn-cs"/>
              </a:rPr>
              <a:t>대화의 흐름과 사용자 경험 분석이 중요하다면</a:t>
            </a:r>
            <a:endParaRPr lang="ko-KR" altLang="en-US" sz="120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65" name="TextBox 64">
            <a:extLst>
              <a:ext uri="{FF2B5EF4-FFF2-40B4-BE49-F238E27FC236}">
                <a16:creationId xmlns:a16="http://schemas.microsoft.com/office/drawing/2014/main" id="{368B477A-6F56-21E2-C7DE-B307D6AFB3C4}"/>
              </a:ext>
            </a:extLst>
          </p:cNvPr>
          <p:cNvSpPr txBox="1"/>
          <p:nvPr/>
        </p:nvSpPr>
        <p:spPr>
          <a:xfrm>
            <a:off x="2597472" y="1452342"/>
            <a:ext cx="6577160" cy="415498"/>
          </a:xfrm>
          <a:prstGeom prst="rect">
            <a:avLst/>
          </a:prstGeom>
          <a:noFill/>
        </p:spPr>
        <p:txBody>
          <a:bodyPr wrap="square">
            <a:spAutoFit/>
          </a:bodyPr>
          <a:lstStyle/>
          <a:p>
            <a:pPr defTabSz="685800" latinLnBrk="1">
              <a:buClrTx/>
            </a:pP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대화 저장이 가장 유용할 수 있습니다</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이는 사용자와의 상호작용을 기반으로 시스템을 개선하는 데 필요한 통찰력을 제공할 수 있습니다</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10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66" name="TextBox 65">
            <a:extLst>
              <a:ext uri="{FF2B5EF4-FFF2-40B4-BE49-F238E27FC236}">
                <a16:creationId xmlns:a16="http://schemas.microsoft.com/office/drawing/2014/main" id="{E28A90F5-C726-A310-9660-D2F6ADC31851}"/>
              </a:ext>
            </a:extLst>
          </p:cNvPr>
          <p:cNvSpPr txBox="1"/>
          <p:nvPr/>
        </p:nvSpPr>
        <p:spPr>
          <a:xfrm>
            <a:off x="250947" y="2012056"/>
            <a:ext cx="2103633" cy="461665"/>
          </a:xfrm>
          <a:prstGeom prst="rect">
            <a:avLst/>
          </a:prstGeom>
          <a:noFill/>
        </p:spPr>
        <p:txBody>
          <a:bodyPr wrap="square">
            <a:spAutoFit/>
          </a:bodyPr>
          <a:lstStyle/>
          <a:p>
            <a:pPr defTabSz="685800" latinLnBrk="1">
              <a:buClrTx/>
            </a:pPr>
            <a:r>
              <a:rPr lang="ko-KR" altLang="en-US" sz="1200" b="1" kern="1200">
                <a:solidFill>
                  <a:prstClr val="black"/>
                </a:solidFill>
                <a:latin typeface="나눔바른고딕" panose="020B0603020101020101" pitchFamily="50" charset="-127"/>
                <a:ea typeface="나눔바른고딕" panose="020B0603020101020101" pitchFamily="50" charset="-127"/>
                <a:cs typeface="+mn-cs"/>
              </a:rPr>
              <a:t>지식 베이스의 지속적인 확장과 업데이트가 중요하다면</a:t>
            </a:r>
            <a:endParaRPr lang="ko-KR" altLang="en-US" sz="120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68" name="TextBox 67">
            <a:extLst>
              <a:ext uri="{FF2B5EF4-FFF2-40B4-BE49-F238E27FC236}">
                <a16:creationId xmlns:a16="http://schemas.microsoft.com/office/drawing/2014/main" id="{F967CDD3-1BF0-1209-97A8-CC3595B8BF50}"/>
              </a:ext>
            </a:extLst>
          </p:cNvPr>
          <p:cNvSpPr txBox="1"/>
          <p:nvPr/>
        </p:nvSpPr>
        <p:spPr>
          <a:xfrm>
            <a:off x="2597472" y="2035580"/>
            <a:ext cx="6577160" cy="415498"/>
          </a:xfrm>
          <a:prstGeom prst="rect">
            <a:avLst/>
          </a:prstGeom>
          <a:noFill/>
        </p:spPr>
        <p:txBody>
          <a:bodyPr wrap="square">
            <a:spAutoFit/>
          </a:bodyPr>
          <a:lstStyle/>
          <a:p>
            <a:pPr defTabSz="685800" latinLnBrk="1">
              <a:buClrTx/>
            </a:pP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벡터 저장이 중요할 수 있습니다</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p>
          <a:p>
            <a:pPr defTabSz="685800" latinLnBrk="1">
              <a:buClrTx/>
            </a:pP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이는 새로운 정보를 시스템에 통합하고</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보다 관련성 높은 응답을 생성하는 데 도움이 됩니다</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10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 name="TextBox 2">
            <a:extLst>
              <a:ext uri="{FF2B5EF4-FFF2-40B4-BE49-F238E27FC236}">
                <a16:creationId xmlns:a16="http://schemas.microsoft.com/office/drawing/2014/main" id="{36420818-2852-D00F-5611-A9E8DD8F8C39}"/>
              </a:ext>
            </a:extLst>
          </p:cNvPr>
          <p:cNvSpPr txBox="1"/>
          <p:nvPr/>
        </p:nvSpPr>
        <p:spPr>
          <a:xfrm>
            <a:off x="459760"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대화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0" name="TextBox 9">
            <a:extLst>
              <a:ext uri="{FF2B5EF4-FFF2-40B4-BE49-F238E27FC236}">
                <a16:creationId xmlns:a16="http://schemas.microsoft.com/office/drawing/2014/main" id="{81E7EEC7-9077-F1E1-AF9C-B2BD7600D63A}"/>
              </a:ext>
            </a:extLst>
          </p:cNvPr>
          <p:cNvSpPr txBox="1"/>
          <p:nvPr/>
        </p:nvSpPr>
        <p:spPr>
          <a:xfrm>
            <a:off x="3344426" y="2895355"/>
            <a:ext cx="838691" cy="300082"/>
          </a:xfrm>
          <a:prstGeom prst="rect">
            <a:avLst/>
          </a:prstGeom>
          <a:noFill/>
        </p:spPr>
        <p:txBody>
          <a:bodyPr wrap="none" rtlCol="0">
            <a:spAutoFit/>
          </a:bodyPr>
          <a:lstStyle/>
          <a:p>
            <a:pPr defTabSz="685800" latinLnBrk="1">
              <a:buClrTx/>
            </a:pPr>
            <a:r>
              <a:rPr lang="ko-KR" altLang="en-US" sz="1350" kern="1200" dirty="0" err="1">
                <a:solidFill>
                  <a:prstClr val="white"/>
                </a:solidFill>
                <a:highlight>
                  <a:srgbClr val="008080"/>
                </a:highlight>
                <a:latin typeface="나눔바른고딕" panose="020B0603020101020101" pitchFamily="50" charset="-127"/>
                <a:ea typeface="나눔바른고딕" panose="020B0603020101020101" pitchFamily="50" charset="-127"/>
                <a:cs typeface="+mn-cs"/>
              </a:rPr>
              <a:t>정크</a:t>
            </a:r>
            <a:r>
              <a:rPr lang="ko-KR" altLang="en-US" sz="1350" kern="1200" dirty="0">
                <a:solidFill>
                  <a:prstClr val="white"/>
                </a:solidFill>
                <a:highlight>
                  <a:srgbClr val="008080"/>
                </a:highlight>
                <a:latin typeface="나눔바른고딕" panose="020B0603020101020101" pitchFamily="50" charset="-127"/>
                <a:ea typeface="나눔바른고딕" panose="020B0603020101020101" pitchFamily="50" charset="-127"/>
                <a:cs typeface="+mn-cs"/>
              </a:rPr>
              <a:t> 저장</a:t>
            </a:r>
            <a:endParaRPr lang="ko-KR" altLang="en-US" sz="900" kern="1200" dirty="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2" name="TextBox 11">
            <a:extLst>
              <a:ext uri="{FF2B5EF4-FFF2-40B4-BE49-F238E27FC236}">
                <a16:creationId xmlns:a16="http://schemas.microsoft.com/office/drawing/2014/main" id="{B410DF8E-B6AF-FC8E-149A-A1131A776E47}"/>
              </a:ext>
            </a:extLst>
          </p:cNvPr>
          <p:cNvSpPr txBox="1"/>
          <p:nvPr/>
        </p:nvSpPr>
        <p:spPr>
          <a:xfrm>
            <a:off x="6254256"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벡터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4" name="화살표: 갈매기형 수장 23">
            <a:extLst>
              <a:ext uri="{FF2B5EF4-FFF2-40B4-BE49-F238E27FC236}">
                <a16:creationId xmlns:a16="http://schemas.microsoft.com/office/drawing/2014/main" id="{F01C8B3A-D455-277A-A037-08C8A3E0270E}"/>
              </a:ext>
            </a:extLst>
          </p:cNvPr>
          <p:cNvSpPr/>
          <p:nvPr/>
        </p:nvSpPr>
        <p:spPr>
          <a:xfrm>
            <a:off x="2256105" y="1489300"/>
            <a:ext cx="275679" cy="296618"/>
          </a:xfrm>
          <a:prstGeom prst="chevron">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black"/>
              </a:solidFill>
              <a:latin typeface="맑은 고딕" panose="02110004020202020204"/>
              <a:ea typeface="맑은 고딕" panose="020B0503020000020004" pitchFamily="50" charset="-127"/>
            </a:endParaRPr>
          </a:p>
        </p:txBody>
      </p:sp>
      <p:sp>
        <p:nvSpPr>
          <p:cNvPr id="25" name="화살표: 갈매기형 수장 24">
            <a:extLst>
              <a:ext uri="{FF2B5EF4-FFF2-40B4-BE49-F238E27FC236}">
                <a16:creationId xmlns:a16="http://schemas.microsoft.com/office/drawing/2014/main" id="{D429938D-8A06-D86D-EBB5-27FF16C07A12}"/>
              </a:ext>
            </a:extLst>
          </p:cNvPr>
          <p:cNvSpPr/>
          <p:nvPr/>
        </p:nvSpPr>
        <p:spPr>
          <a:xfrm>
            <a:off x="2256105" y="2081629"/>
            <a:ext cx="275679" cy="296618"/>
          </a:xfrm>
          <a:prstGeom prst="chevron">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black"/>
              </a:solidFill>
              <a:latin typeface="맑은 고딕" panose="02110004020202020204"/>
              <a:ea typeface="맑은 고딕" panose="020B0503020000020004" pitchFamily="50" charset="-127"/>
            </a:endParaRPr>
          </a:p>
        </p:txBody>
      </p:sp>
      <p:sp>
        <p:nvSpPr>
          <p:cNvPr id="14" name="Google Shape;15;p3">
            <a:extLst>
              <a:ext uri="{FF2B5EF4-FFF2-40B4-BE49-F238E27FC236}">
                <a16:creationId xmlns:a16="http://schemas.microsoft.com/office/drawing/2014/main" id="{30FCCA90-6EDD-7AFC-CD02-B365B8A9695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116</a:t>
            </a:fld>
            <a:endParaRPr lang="ko" altLang="en-US">
              <a:solidFill>
                <a:srgbClr val="595959"/>
              </a:solidFill>
            </a:endParaRPr>
          </a:p>
        </p:txBody>
      </p:sp>
    </p:spTree>
    <p:extLst>
      <p:ext uri="{BB962C8B-B14F-4D97-AF65-F5344CB8AC3E}">
        <p14:creationId xmlns:p14="http://schemas.microsoft.com/office/powerpoint/2010/main" val="12151710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a:solidFill>
                  <a:prstClr val="black"/>
                </a:solidFill>
                <a:latin typeface="나눔바른고딕" panose="020B0603020101020101" pitchFamily="50" charset="-127"/>
                <a:ea typeface="나눔바른고딕" panose="020B0603020101020101" pitchFamily="50" charset="-127"/>
              </a:rPr>
              <a:t>랭체인 저장</a:t>
            </a:r>
            <a:endParaRPr lang="ko-KR" altLang="en-US" sz="2100" dirty="0">
              <a:solidFill>
                <a:prstClr val="black"/>
              </a:solidFill>
              <a:latin typeface="나눔바른고딕" panose="020B0603020101020101" pitchFamily="50" charset="-127"/>
              <a:ea typeface="나눔바른고딕" panose="020B0603020101020101" pitchFamily="50" charset="-127"/>
            </a:endParaRPr>
          </a:p>
        </p:txBody>
      </p:sp>
      <p:sp>
        <p:nvSpPr>
          <p:cNvPr id="2" name="자유형 18">
            <a:extLst>
              <a:ext uri="{FF2B5EF4-FFF2-40B4-BE49-F238E27FC236}">
                <a16:creationId xmlns:a16="http://schemas.microsoft.com/office/drawing/2014/main" id="{75252D2A-6053-5394-0231-D807868389B8}"/>
              </a:ext>
            </a:extLst>
          </p:cNvPr>
          <p:cNvSpPr/>
          <p:nvPr/>
        </p:nvSpPr>
        <p:spPr>
          <a:xfrm>
            <a:off x="286516" y="2820301"/>
            <a:ext cx="2736953" cy="2106953"/>
          </a:xfrm>
          <a:prstGeom prst="roundRect">
            <a:avLst>
              <a:gd name="adj" fmla="val 9296"/>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4" name="자유형 18">
            <a:extLst>
              <a:ext uri="{FF2B5EF4-FFF2-40B4-BE49-F238E27FC236}">
                <a16:creationId xmlns:a16="http://schemas.microsoft.com/office/drawing/2014/main" id="{1A3F5092-2919-2F63-CC66-6C9B83B8EEC8}"/>
              </a:ext>
            </a:extLst>
          </p:cNvPr>
          <p:cNvSpPr/>
          <p:nvPr/>
        </p:nvSpPr>
        <p:spPr>
          <a:xfrm>
            <a:off x="3231523" y="2820301"/>
            <a:ext cx="2736953" cy="2106953"/>
          </a:xfrm>
          <a:prstGeom prst="roundRect">
            <a:avLst>
              <a:gd name="adj" fmla="val 7918"/>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13" name="자유형 18">
            <a:extLst>
              <a:ext uri="{FF2B5EF4-FFF2-40B4-BE49-F238E27FC236}">
                <a16:creationId xmlns:a16="http://schemas.microsoft.com/office/drawing/2014/main" id="{514580C4-8B71-0345-8EFF-13859F957D4B}"/>
              </a:ext>
            </a:extLst>
          </p:cNvPr>
          <p:cNvSpPr/>
          <p:nvPr/>
        </p:nvSpPr>
        <p:spPr>
          <a:xfrm>
            <a:off x="6172915" y="2820301"/>
            <a:ext cx="2736953" cy="2106953"/>
          </a:xfrm>
          <a:prstGeom prst="roundRect">
            <a:avLst>
              <a:gd name="adj" fmla="val 8607"/>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22" name="TextBox 21">
            <a:extLst>
              <a:ext uri="{FF2B5EF4-FFF2-40B4-BE49-F238E27FC236}">
                <a16:creationId xmlns:a16="http://schemas.microsoft.com/office/drawing/2014/main" id="{D8C68C6A-C2DA-BBC3-9705-458F3D7AC685}"/>
              </a:ext>
            </a:extLst>
          </p:cNvPr>
          <p:cNvSpPr txBox="1"/>
          <p:nvPr/>
        </p:nvSpPr>
        <p:spPr>
          <a:xfrm>
            <a:off x="399419" y="3121047"/>
            <a:ext cx="2511146" cy="1529265"/>
          </a:xfrm>
          <a:prstGeom prst="rect">
            <a:avLst/>
          </a:prstGeom>
          <a:noFill/>
        </p:spPr>
        <p:txBody>
          <a:bodyPr wrap="square">
            <a:spAutoFit/>
          </a:bodyPr>
          <a:lstStyle/>
          <a:p>
            <a:pPr defTabSz="685800" latinLnBrk="1">
              <a:lnSpc>
                <a:spcPct val="150000"/>
              </a:lnSpc>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사용자와 시스템 간의 상호작용을 기록합니다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p>
          <a:p>
            <a:pPr defTabSz="685800" latinLnBrk="1">
              <a:lnSpc>
                <a:spcPct val="150000"/>
              </a:lnSpc>
              <a:buClrTx/>
            </a:pP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이는 사용자의 질문과 시스템의 응답을 저장하여</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사용자 경험을 분석하거나 미래의 대화를 개선하는 데 활용될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대화 기록은 사용자의 선호도</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질문 패턴 등을 파악하는 데 유용하지만</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새로운 쿼리에 대해 빠르게 응답을 생성하거나 지식 베이스를 확장하는 데는 직접적으로 기여하지 않습니다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3" name="TextBox 22">
            <a:extLst>
              <a:ext uri="{FF2B5EF4-FFF2-40B4-BE49-F238E27FC236}">
                <a16:creationId xmlns:a16="http://schemas.microsoft.com/office/drawing/2014/main" id="{F8F99390-637B-949E-8319-0BE21925285B}"/>
              </a:ext>
            </a:extLst>
          </p:cNvPr>
          <p:cNvSpPr txBox="1"/>
          <p:nvPr/>
        </p:nvSpPr>
        <p:spPr>
          <a:xfrm>
            <a:off x="3344426" y="3121047"/>
            <a:ext cx="2511146" cy="1737014"/>
          </a:xfrm>
          <a:prstGeom prst="rect">
            <a:avLst/>
          </a:prstGeom>
          <a:noFill/>
        </p:spPr>
        <p:txBody>
          <a:bodyPr wrap="square">
            <a:spAutoFit/>
          </a:bodyPr>
          <a:lstStyle/>
          <a:p>
            <a:pPr defTabSz="685800" latinLnBrk="1">
              <a:lnSpc>
                <a:spcPct val="150000"/>
              </a:lnSpc>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문서를 분석하고 처리할 때 생성된 텍스트 청크를 저장합니다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이는 특히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대규모 문서 또는 복잡한 데이터 세트를 다룰 때 유용</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할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청크를 저장하면 나중에 동일한 데이터에 대한 처리를 재실행할 필요 없이 바로 해당 청크를 활용할 수 있어 처리 시간을 단축시킬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하지만 청크 자체가 변하지 않는 한 새로운 지식을 추출하거나 업데이트하는 데는 제한적일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6" name="TextBox 25">
            <a:extLst>
              <a:ext uri="{FF2B5EF4-FFF2-40B4-BE49-F238E27FC236}">
                <a16:creationId xmlns:a16="http://schemas.microsoft.com/office/drawing/2014/main" id="{4B2B5D25-3E26-3D42-FF50-EAD58E285109}"/>
              </a:ext>
            </a:extLst>
          </p:cNvPr>
          <p:cNvSpPr txBox="1"/>
          <p:nvPr/>
        </p:nvSpPr>
        <p:spPr>
          <a:xfrm>
            <a:off x="6254256" y="3121047"/>
            <a:ext cx="2511146" cy="1529265"/>
          </a:xfrm>
          <a:prstGeom prst="rect">
            <a:avLst/>
          </a:prstGeom>
          <a:noFill/>
        </p:spPr>
        <p:txBody>
          <a:bodyPr wrap="square">
            <a:spAutoFit/>
          </a:bodyPr>
          <a:lstStyle/>
          <a:p>
            <a:pPr defTabSz="685800" latinLnBrk="1">
              <a:lnSpc>
                <a:spcPct val="150000"/>
              </a:lnSpc>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문서나 텍스트 청크의 의미를 나타내는 벡터를 저장합니다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이는 검색</a:t>
            </a:r>
            <a:r>
              <a:rPr lang="en-US" altLang="ko-KR"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유사도 비교</a:t>
            </a:r>
            <a:r>
              <a:rPr lang="en-US" altLang="ko-KR"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정보 검색 등의 작업에 직접적으로 활용될 수 있으며</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대규모 정보 세트에서 효율적으로 작업할 수 있게 해줍니다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벡터 데이터베이스는 새로운 문서나 데이터가 추가될 때 업데이트를 통해 지식 베이스를 확장할 수 있는 유연성을 제공합니다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9" name="TextBox 28">
            <a:extLst>
              <a:ext uri="{FF2B5EF4-FFF2-40B4-BE49-F238E27FC236}">
                <a16:creationId xmlns:a16="http://schemas.microsoft.com/office/drawing/2014/main" id="{ABD1025A-2D04-DBC6-3440-052FA2C35753}"/>
              </a:ext>
            </a:extLst>
          </p:cNvPr>
          <p:cNvSpPr txBox="1"/>
          <p:nvPr/>
        </p:nvSpPr>
        <p:spPr>
          <a:xfrm>
            <a:off x="519736" y="842852"/>
            <a:ext cx="6795833" cy="276999"/>
          </a:xfrm>
          <a:prstGeom prst="rect">
            <a:avLst/>
          </a:prstGeom>
          <a:noFill/>
        </p:spPr>
        <p:txBody>
          <a:bodyPr wrap="square">
            <a:spAutoFit/>
          </a:bodyPr>
          <a:lstStyle/>
          <a:p>
            <a:pPr defTabSz="685800" latinLnBrk="1">
              <a:buClrTx/>
            </a:pPr>
            <a:r>
              <a:rPr lang="ko-KR" altLang="en-US" sz="1200" b="1" kern="1200">
                <a:solidFill>
                  <a:srgbClr val="0F9ED5">
                    <a:lumMod val="50000"/>
                  </a:srgbClr>
                </a:solidFill>
                <a:latin typeface="나눔바른고딕" panose="020B0603020101020101" pitchFamily="50" charset="-127"/>
                <a:ea typeface="나눔바른고딕" panose="020B0603020101020101" pitchFamily="50" charset="-127"/>
                <a:cs typeface="+mn-cs"/>
              </a:rPr>
              <a:t>빠른 응답 생성과 재사용이 중요하다면</a:t>
            </a:r>
            <a:endParaRPr lang="ko-KR" altLang="en-US" sz="1200" kern="120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31" name="TextBox 30">
            <a:extLst>
              <a:ext uri="{FF2B5EF4-FFF2-40B4-BE49-F238E27FC236}">
                <a16:creationId xmlns:a16="http://schemas.microsoft.com/office/drawing/2014/main" id="{B7DB963E-7304-C885-D085-39BDD4C4C804}"/>
              </a:ext>
            </a:extLst>
          </p:cNvPr>
          <p:cNvSpPr txBox="1"/>
          <p:nvPr/>
        </p:nvSpPr>
        <p:spPr>
          <a:xfrm>
            <a:off x="718831" y="1024626"/>
            <a:ext cx="6577160" cy="369332"/>
          </a:xfrm>
          <a:prstGeom prst="rect">
            <a:avLst/>
          </a:prstGeom>
          <a:noFill/>
        </p:spPr>
        <p:txBody>
          <a:bodyPr wrap="square">
            <a:spAutoFit/>
          </a:bodyPr>
          <a:lstStyle/>
          <a:p>
            <a:pPr defTabSz="685800" latinLnBrk="1">
              <a:buClrTx/>
            </a:pPr>
            <a:r>
              <a:rPr lang="ko-KR" altLang="en-US" sz="900" kern="1200">
                <a:solidFill>
                  <a:srgbClr val="FF0000"/>
                </a:solidFill>
                <a:latin typeface="나눔바른고딕" panose="020B0603020101020101" pitchFamily="50" charset="-127"/>
                <a:ea typeface="나눔바른고딕" panose="020B0603020101020101" pitchFamily="50" charset="-127"/>
                <a:cs typeface="+mn-cs"/>
              </a:rPr>
              <a:t>텍스트 청크와 벡터 데이터베이스를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저장하는 것이 가장 효과적일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p>
          <a:p>
            <a:pPr defTabSz="685800" latinLnBrk="1">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이는 시스템이 미리 처리된 정보를 활용하여 새로운 질문에 신속하게 대응할 수 있게 해줍니다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ko-KR" altLang="en-US" sz="90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3" name="TextBox 2">
            <a:extLst>
              <a:ext uri="{FF2B5EF4-FFF2-40B4-BE49-F238E27FC236}">
                <a16:creationId xmlns:a16="http://schemas.microsoft.com/office/drawing/2014/main" id="{36420818-2852-D00F-5611-A9E8DD8F8C39}"/>
              </a:ext>
            </a:extLst>
          </p:cNvPr>
          <p:cNvSpPr txBox="1"/>
          <p:nvPr/>
        </p:nvSpPr>
        <p:spPr>
          <a:xfrm>
            <a:off x="459760"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대화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0" name="TextBox 9">
            <a:extLst>
              <a:ext uri="{FF2B5EF4-FFF2-40B4-BE49-F238E27FC236}">
                <a16:creationId xmlns:a16="http://schemas.microsoft.com/office/drawing/2014/main" id="{81E7EEC7-9077-F1E1-AF9C-B2BD7600D63A}"/>
              </a:ext>
            </a:extLst>
          </p:cNvPr>
          <p:cNvSpPr txBox="1"/>
          <p:nvPr/>
        </p:nvSpPr>
        <p:spPr>
          <a:xfrm>
            <a:off x="3344426"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정크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2" name="TextBox 11">
            <a:extLst>
              <a:ext uri="{FF2B5EF4-FFF2-40B4-BE49-F238E27FC236}">
                <a16:creationId xmlns:a16="http://schemas.microsoft.com/office/drawing/2014/main" id="{B410DF8E-B6AF-FC8E-149A-A1131A776E47}"/>
              </a:ext>
            </a:extLst>
          </p:cNvPr>
          <p:cNvSpPr txBox="1"/>
          <p:nvPr/>
        </p:nvSpPr>
        <p:spPr>
          <a:xfrm>
            <a:off x="6254256"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벡터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4" name="TextBox 13">
            <a:extLst>
              <a:ext uri="{FF2B5EF4-FFF2-40B4-BE49-F238E27FC236}">
                <a16:creationId xmlns:a16="http://schemas.microsoft.com/office/drawing/2014/main" id="{7C11CEE5-5E23-EBBC-DBE1-2E4707147B1D}"/>
              </a:ext>
            </a:extLst>
          </p:cNvPr>
          <p:cNvSpPr txBox="1"/>
          <p:nvPr/>
        </p:nvSpPr>
        <p:spPr>
          <a:xfrm>
            <a:off x="519736" y="1450854"/>
            <a:ext cx="6795833" cy="276999"/>
          </a:xfrm>
          <a:prstGeom prst="rect">
            <a:avLst/>
          </a:prstGeom>
          <a:noFill/>
        </p:spPr>
        <p:txBody>
          <a:bodyPr wrap="square">
            <a:spAutoFit/>
          </a:bodyPr>
          <a:lstStyle/>
          <a:p>
            <a:pPr defTabSz="685800" latinLnBrk="1">
              <a:buClrTx/>
            </a:pPr>
            <a:r>
              <a:rPr lang="ko-KR" altLang="en-US" sz="1200" b="1" kern="1200" dirty="0">
                <a:solidFill>
                  <a:srgbClr val="0F9ED5">
                    <a:lumMod val="50000"/>
                  </a:srgbClr>
                </a:solidFill>
                <a:latin typeface="나눔바른고딕" panose="020B0603020101020101" pitchFamily="50" charset="-127"/>
                <a:ea typeface="나눔바른고딕" panose="020B0603020101020101" pitchFamily="50" charset="-127"/>
                <a:cs typeface="+mn-cs"/>
              </a:rPr>
              <a:t>대화의 흐름과 사용자 경험 분석이 중요하다면</a:t>
            </a:r>
            <a:endParaRPr lang="ko-KR" altLang="en-US" sz="1200" kern="1200" dirty="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15" name="TextBox 14">
            <a:extLst>
              <a:ext uri="{FF2B5EF4-FFF2-40B4-BE49-F238E27FC236}">
                <a16:creationId xmlns:a16="http://schemas.microsoft.com/office/drawing/2014/main" id="{E54FCB57-1C3F-45FA-2DF5-6F2A87D65DAA}"/>
              </a:ext>
            </a:extLst>
          </p:cNvPr>
          <p:cNvSpPr txBox="1"/>
          <p:nvPr/>
        </p:nvSpPr>
        <p:spPr>
          <a:xfrm>
            <a:off x="718831" y="1632628"/>
            <a:ext cx="6577160" cy="369332"/>
          </a:xfrm>
          <a:prstGeom prst="rect">
            <a:avLst/>
          </a:prstGeom>
          <a:noFill/>
        </p:spPr>
        <p:txBody>
          <a:bodyPr wrap="square">
            <a:spAutoFit/>
          </a:bodyPr>
          <a:lstStyle/>
          <a:p>
            <a:pPr defTabSz="685800" latinLnBrk="1">
              <a:buClrTx/>
            </a:pPr>
            <a:r>
              <a:rPr lang="ko-KR" altLang="en-US" sz="900" kern="1200" dirty="0">
                <a:solidFill>
                  <a:srgbClr val="FF0000"/>
                </a:solidFill>
                <a:latin typeface="나눔바른고딕" panose="020B0603020101020101" pitchFamily="50" charset="-127"/>
                <a:ea typeface="나눔바른고딕" panose="020B0603020101020101" pitchFamily="50" charset="-127"/>
                <a:cs typeface="+mn-cs"/>
              </a:rPr>
              <a:t>대화 저장</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이 가장 유용할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a:p>
            <a:pPr defTabSz="685800" latinLnBrk="1">
              <a:buClrTx/>
            </a:pP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이는 사용자와의 상호작용을 기반으로 시스템을 개선하는 데 필요한 통찰력을 제공할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p:txBody>
      </p:sp>
      <p:sp>
        <p:nvSpPr>
          <p:cNvPr id="16" name="TextBox 15">
            <a:extLst>
              <a:ext uri="{FF2B5EF4-FFF2-40B4-BE49-F238E27FC236}">
                <a16:creationId xmlns:a16="http://schemas.microsoft.com/office/drawing/2014/main" id="{605B0DFF-6A75-FBFE-F375-18539D08B780}"/>
              </a:ext>
            </a:extLst>
          </p:cNvPr>
          <p:cNvSpPr txBox="1"/>
          <p:nvPr/>
        </p:nvSpPr>
        <p:spPr>
          <a:xfrm>
            <a:off x="519736" y="2058856"/>
            <a:ext cx="6795833" cy="276999"/>
          </a:xfrm>
          <a:prstGeom prst="rect">
            <a:avLst/>
          </a:prstGeom>
          <a:noFill/>
        </p:spPr>
        <p:txBody>
          <a:bodyPr wrap="square">
            <a:spAutoFit/>
          </a:bodyPr>
          <a:lstStyle/>
          <a:p>
            <a:pPr defTabSz="685800" latinLnBrk="1">
              <a:buClrTx/>
            </a:pPr>
            <a:r>
              <a:rPr lang="ko-KR" altLang="en-US" sz="1200" b="1" kern="1200" dirty="0">
                <a:solidFill>
                  <a:srgbClr val="0F9ED5">
                    <a:lumMod val="50000"/>
                  </a:srgbClr>
                </a:solidFill>
                <a:latin typeface="나눔바른고딕" panose="020B0603020101020101" pitchFamily="50" charset="-127"/>
                <a:ea typeface="나눔바른고딕" panose="020B0603020101020101" pitchFamily="50" charset="-127"/>
                <a:cs typeface="+mn-cs"/>
              </a:rPr>
              <a:t>지식 베이스의 지속적인 확장과 업데이트가 중요하다면</a:t>
            </a:r>
            <a:endParaRPr lang="ko-KR" altLang="en-US" sz="1200" kern="1200" dirty="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17" name="TextBox 16">
            <a:extLst>
              <a:ext uri="{FF2B5EF4-FFF2-40B4-BE49-F238E27FC236}">
                <a16:creationId xmlns:a16="http://schemas.microsoft.com/office/drawing/2014/main" id="{0DD82FB9-136A-079C-1832-4929C5D5820A}"/>
              </a:ext>
            </a:extLst>
          </p:cNvPr>
          <p:cNvSpPr txBox="1"/>
          <p:nvPr/>
        </p:nvSpPr>
        <p:spPr>
          <a:xfrm>
            <a:off x="718831" y="2240630"/>
            <a:ext cx="6577160" cy="369332"/>
          </a:xfrm>
          <a:prstGeom prst="rect">
            <a:avLst/>
          </a:prstGeom>
          <a:noFill/>
        </p:spPr>
        <p:txBody>
          <a:bodyPr wrap="square">
            <a:spAutoFit/>
          </a:bodyPr>
          <a:lstStyle/>
          <a:p>
            <a:pPr defTabSz="685800" latinLnBrk="1">
              <a:buClrTx/>
            </a:pPr>
            <a:r>
              <a:rPr lang="ko-KR" altLang="en-US" sz="900" kern="1200">
                <a:solidFill>
                  <a:srgbClr val="FF0000"/>
                </a:solidFill>
                <a:latin typeface="나눔바른고딕" panose="020B0603020101020101" pitchFamily="50" charset="-127"/>
                <a:ea typeface="나눔바른고딕" panose="020B0603020101020101" pitchFamily="50" charset="-127"/>
                <a:cs typeface="+mn-cs"/>
              </a:rPr>
              <a:t>벡터 저장이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중요할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p>
          <a:p>
            <a:pPr defTabSz="685800" latinLnBrk="1">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이는 새로운 정보를 시스템에 통합하고</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보다 관련성 높은 응답을 생성하는 데 도움이 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0" name="자유형: 도형 29">
            <a:extLst>
              <a:ext uri="{FF2B5EF4-FFF2-40B4-BE49-F238E27FC236}">
                <a16:creationId xmlns:a16="http://schemas.microsoft.com/office/drawing/2014/main" id="{400F0881-BD54-8E9A-9195-7A8F90741B22}"/>
              </a:ext>
            </a:extLst>
          </p:cNvPr>
          <p:cNvSpPr/>
          <p:nvPr/>
        </p:nvSpPr>
        <p:spPr>
          <a:xfrm>
            <a:off x="365760" y="1013460"/>
            <a:ext cx="350520" cy="198120"/>
          </a:xfrm>
          <a:custGeom>
            <a:avLst/>
            <a:gdLst>
              <a:gd name="connsiteX0" fmla="*/ 0 w 467360"/>
              <a:gd name="connsiteY0" fmla="*/ 0 h 264160"/>
              <a:gd name="connsiteX1" fmla="*/ 0 w 467360"/>
              <a:gd name="connsiteY1" fmla="*/ 264160 h 264160"/>
              <a:gd name="connsiteX2" fmla="*/ 467360 w 467360"/>
              <a:gd name="connsiteY2" fmla="*/ 264160 h 264160"/>
            </a:gdLst>
            <a:ahLst/>
            <a:cxnLst>
              <a:cxn ang="0">
                <a:pos x="connsiteX0" y="connsiteY0"/>
              </a:cxn>
              <a:cxn ang="0">
                <a:pos x="connsiteX1" y="connsiteY1"/>
              </a:cxn>
              <a:cxn ang="0">
                <a:pos x="connsiteX2" y="connsiteY2"/>
              </a:cxn>
            </a:cxnLst>
            <a:rect l="l" t="t" r="r" b="b"/>
            <a:pathLst>
              <a:path w="467360" h="264160">
                <a:moveTo>
                  <a:pt x="0" y="0"/>
                </a:moveTo>
                <a:lnTo>
                  <a:pt x="0" y="264160"/>
                </a:lnTo>
                <a:lnTo>
                  <a:pt x="467360" y="264160"/>
                </a:lnTo>
              </a:path>
            </a:pathLst>
          </a:custGeom>
          <a:noFill/>
          <a:ln>
            <a:solidFill>
              <a:schemeClr val="accent2">
                <a:lumMod val="60000"/>
                <a:lumOff val="4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7" name="자유형: 도형 66">
            <a:extLst>
              <a:ext uri="{FF2B5EF4-FFF2-40B4-BE49-F238E27FC236}">
                <a16:creationId xmlns:a16="http://schemas.microsoft.com/office/drawing/2014/main" id="{BEEE51D7-664C-B933-B19D-4D515240E04B}"/>
              </a:ext>
            </a:extLst>
          </p:cNvPr>
          <p:cNvSpPr/>
          <p:nvPr/>
        </p:nvSpPr>
        <p:spPr>
          <a:xfrm>
            <a:off x="365760" y="1614980"/>
            <a:ext cx="350520" cy="198120"/>
          </a:xfrm>
          <a:custGeom>
            <a:avLst/>
            <a:gdLst>
              <a:gd name="connsiteX0" fmla="*/ 0 w 467360"/>
              <a:gd name="connsiteY0" fmla="*/ 0 h 264160"/>
              <a:gd name="connsiteX1" fmla="*/ 0 w 467360"/>
              <a:gd name="connsiteY1" fmla="*/ 264160 h 264160"/>
              <a:gd name="connsiteX2" fmla="*/ 467360 w 467360"/>
              <a:gd name="connsiteY2" fmla="*/ 264160 h 264160"/>
            </a:gdLst>
            <a:ahLst/>
            <a:cxnLst>
              <a:cxn ang="0">
                <a:pos x="connsiteX0" y="connsiteY0"/>
              </a:cxn>
              <a:cxn ang="0">
                <a:pos x="connsiteX1" y="connsiteY1"/>
              </a:cxn>
              <a:cxn ang="0">
                <a:pos x="connsiteX2" y="connsiteY2"/>
              </a:cxn>
            </a:cxnLst>
            <a:rect l="l" t="t" r="r" b="b"/>
            <a:pathLst>
              <a:path w="467360" h="264160">
                <a:moveTo>
                  <a:pt x="0" y="0"/>
                </a:moveTo>
                <a:lnTo>
                  <a:pt x="0" y="264160"/>
                </a:lnTo>
                <a:lnTo>
                  <a:pt x="467360" y="264160"/>
                </a:lnTo>
              </a:path>
            </a:pathLst>
          </a:custGeom>
          <a:noFill/>
          <a:ln>
            <a:solidFill>
              <a:schemeClr val="accent2">
                <a:lumMod val="60000"/>
                <a:lumOff val="4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9" name="자유형: 도형 68">
            <a:extLst>
              <a:ext uri="{FF2B5EF4-FFF2-40B4-BE49-F238E27FC236}">
                <a16:creationId xmlns:a16="http://schemas.microsoft.com/office/drawing/2014/main" id="{8695EE4A-92BF-BA62-5A7A-9398445995B8}"/>
              </a:ext>
            </a:extLst>
          </p:cNvPr>
          <p:cNvSpPr/>
          <p:nvPr/>
        </p:nvSpPr>
        <p:spPr>
          <a:xfrm>
            <a:off x="365760" y="2258120"/>
            <a:ext cx="350520" cy="198120"/>
          </a:xfrm>
          <a:custGeom>
            <a:avLst/>
            <a:gdLst>
              <a:gd name="connsiteX0" fmla="*/ 0 w 467360"/>
              <a:gd name="connsiteY0" fmla="*/ 0 h 264160"/>
              <a:gd name="connsiteX1" fmla="*/ 0 w 467360"/>
              <a:gd name="connsiteY1" fmla="*/ 264160 h 264160"/>
              <a:gd name="connsiteX2" fmla="*/ 467360 w 467360"/>
              <a:gd name="connsiteY2" fmla="*/ 264160 h 264160"/>
            </a:gdLst>
            <a:ahLst/>
            <a:cxnLst>
              <a:cxn ang="0">
                <a:pos x="connsiteX0" y="connsiteY0"/>
              </a:cxn>
              <a:cxn ang="0">
                <a:pos x="connsiteX1" y="connsiteY1"/>
              </a:cxn>
              <a:cxn ang="0">
                <a:pos x="connsiteX2" y="connsiteY2"/>
              </a:cxn>
            </a:cxnLst>
            <a:rect l="l" t="t" r="r" b="b"/>
            <a:pathLst>
              <a:path w="467360" h="264160">
                <a:moveTo>
                  <a:pt x="0" y="0"/>
                </a:moveTo>
                <a:lnTo>
                  <a:pt x="0" y="264160"/>
                </a:lnTo>
                <a:lnTo>
                  <a:pt x="467360" y="264160"/>
                </a:lnTo>
              </a:path>
            </a:pathLst>
          </a:custGeom>
          <a:noFill/>
          <a:ln>
            <a:solidFill>
              <a:schemeClr val="accent2">
                <a:lumMod val="60000"/>
                <a:lumOff val="4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8" name="타원 17">
            <a:extLst>
              <a:ext uri="{FF2B5EF4-FFF2-40B4-BE49-F238E27FC236}">
                <a16:creationId xmlns:a16="http://schemas.microsoft.com/office/drawing/2014/main" id="{901ABCEA-DFBC-4030-C470-A0B92A2544AE}"/>
              </a:ext>
            </a:extLst>
          </p:cNvPr>
          <p:cNvSpPr/>
          <p:nvPr/>
        </p:nvSpPr>
        <p:spPr>
          <a:xfrm>
            <a:off x="250946" y="842851"/>
            <a:ext cx="268790" cy="268790"/>
          </a:xfrm>
          <a:prstGeom prst="ellipse">
            <a:avLst/>
          </a:prstGeom>
          <a:solidFill>
            <a:srgbClr val="FFC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800" b="1" kern="1200">
                <a:solidFill>
                  <a:prstClr val="white"/>
                </a:solidFill>
                <a:latin typeface="맑은 고딕" panose="02110004020202020204"/>
                <a:ea typeface="맑은 고딕" panose="020B0503020000020004" pitchFamily="50" charset="-127"/>
              </a:rPr>
              <a:t>!</a:t>
            </a:r>
            <a:endParaRPr lang="ko-KR" altLang="en-US" sz="1800" b="1" kern="1200">
              <a:solidFill>
                <a:prstClr val="white"/>
              </a:solidFill>
              <a:latin typeface="맑은 고딕" panose="02110004020202020204"/>
              <a:ea typeface="맑은 고딕" panose="020B0503020000020004" pitchFamily="50" charset="-127"/>
            </a:endParaRPr>
          </a:p>
        </p:txBody>
      </p:sp>
      <p:sp>
        <p:nvSpPr>
          <p:cNvPr id="27" name="타원 26">
            <a:extLst>
              <a:ext uri="{FF2B5EF4-FFF2-40B4-BE49-F238E27FC236}">
                <a16:creationId xmlns:a16="http://schemas.microsoft.com/office/drawing/2014/main" id="{56A84CA2-D6FF-45FF-F9EB-53B4D00DCF93}"/>
              </a:ext>
            </a:extLst>
          </p:cNvPr>
          <p:cNvSpPr/>
          <p:nvPr/>
        </p:nvSpPr>
        <p:spPr>
          <a:xfrm>
            <a:off x="250946" y="1424777"/>
            <a:ext cx="268790" cy="268790"/>
          </a:xfrm>
          <a:prstGeom prst="ellipse">
            <a:avLst/>
          </a:prstGeom>
          <a:solidFill>
            <a:srgbClr val="FFC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800" b="1" kern="1200">
                <a:solidFill>
                  <a:prstClr val="white"/>
                </a:solidFill>
                <a:latin typeface="맑은 고딕" panose="02110004020202020204"/>
                <a:ea typeface="맑은 고딕" panose="020B0503020000020004" pitchFamily="50" charset="-127"/>
              </a:rPr>
              <a:t>!</a:t>
            </a:r>
            <a:endParaRPr lang="ko-KR" altLang="en-US" sz="1800" b="1" kern="1200">
              <a:solidFill>
                <a:prstClr val="white"/>
              </a:solidFill>
              <a:latin typeface="맑은 고딕" panose="02110004020202020204"/>
              <a:ea typeface="맑은 고딕" panose="020B0503020000020004" pitchFamily="50" charset="-127"/>
            </a:endParaRPr>
          </a:p>
        </p:txBody>
      </p:sp>
      <p:sp>
        <p:nvSpPr>
          <p:cNvPr id="28" name="타원 27">
            <a:extLst>
              <a:ext uri="{FF2B5EF4-FFF2-40B4-BE49-F238E27FC236}">
                <a16:creationId xmlns:a16="http://schemas.microsoft.com/office/drawing/2014/main" id="{19C6B5E6-A74F-B4CE-2124-D15FB15F7768}"/>
              </a:ext>
            </a:extLst>
          </p:cNvPr>
          <p:cNvSpPr/>
          <p:nvPr/>
        </p:nvSpPr>
        <p:spPr>
          <a:xfrm>
            <a:off x="250946" y="2082470"/>
            <a:ext cx="268790" cy="268790"/>
          </a:xfrm>
          <a:prstGeom prst="ellipse">
            <a:avLst/>
          </a:prstGeom>
          <a:solidFill>
            <a:srgbClr val="FFC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800" b="1" kern="1200">
                <a:solidFill>
                  <a:prstClr val="white"/>
                </a:solidFill>
                <a:latin typeface="맑은 고딕" panose="02110004020202020204"/>
                <a:ea typeface="맑은 고딕" panose="020B0503020000020004" pitchFamily="50" charset="-127"/>
              </a:rPr>
              <a:t>!</a:t>
            </a:r>
            <a:endParaRPr lang="ko-KR" altLang="en-US" sz="1800" b="1" kern="1200">
              <a:solidFill>
                <a:prstClr val="white"/>
              </a:solidFill>
              <a:latin typeface="맑은 고딕" panose="02110004020202020204"/>
              <a:ea typeface="맑은 고딕" panose="020B0503020000020004" pitchFamily="50" charset="-127"/>
            </a:endParaRPr>
          </a:p>
        </p:txBody>
      </p:sp>
      <p:sp>
        <p:nvSpPr>
          <p:cNvPr id="19" name="Google Shape;15;p3">
            <a:extLst>
              <a:ext uri="{FF2B5EF4-FFF2-40B4-BE49-F238E27FC236}">
                <a16:creationId xmlns:a16="http://schemas.microsoft.com/office/drawing/2014/main" id="{7A77C491-CB20-59A5-778A-A8460A1969AE}"/>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117</a:t>
            </a:fld>
            <a:endParaRPr lang="ko" altLang="en-US">
              <a:solidFill>
                <a:srgbClr val="595959"/>
              </a:solidFill>
            </a:endParaRPr>
          </a:p>
        </p:txBody>
      </p:sp>
    </p:spTree>
    <p:extLst>
      <p:ext uri="{BB962C8B-B14F-4D97-AF65-F5344CB8AC3E}">
        <p14:creationId xmlns:p14="http://schemas.microsoft.com/office/powerpoint/2010/main" val="42299695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814072"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err="1">
                <a:solidFill>
                  <a:prstClr val="black"/>
                </a:solidFill>
                <a:latin typeface="나눔바른고딕" panose="020B0603020101020101" pitchFamily="50" charset="-127"/>
                <a:ea typeface="나눔바른고딕" panose="020B0603020101020101" pitchFamily="50" charset="-127"/>
              </a:rPr>
              <a:t>청크저장</a:t>
            </a:r>
            <a:r>
              <a:rPr lang="ko-KR" altLang="en-US" sz="2100" dirty="0">
                <a:solidFill>
                  <a:prstClr val="black"/>
                </a:solidFill>
                <a:latin typeface="나눔바른고딕" panose="020B0603020101020101" pitchFamily="50" charset="-127"/>
                <a:ea typeface="나눔바른고딕" panose="020B0603020101020101" pitchFamily="50" charset="-127"/>
              </a:rPr>
              <a:t> 시 문제점</a:t>
            </a:r>
          </a:p>
        </p:txBody>
      </p:sp>
      <p:sp>
        <p:nvSpPr>
          <p:cNvPr id="21" name="내용 개체 틀 2">
            <a:extLst>
              <a:ext uri="{FF2B5EF4-FFF2-40B4-BE49-F238E27FC236}">
                <a16:creationId xmlns:a16="http://schemas.microsoft.com/office/drawing/2014/main" id="{FAA6F8C3-9FDD-7A3D-472D-3D54B968C7C8}"/>
              </a:ext>
            </a:extLst>
          </p:cNvPr>
          <p:cNvSpPr txBox="1">
            <a:spLocks/>
          </p:cNvSpPr>
          <p:nvPr/>
        </p:nvSpPr>
        <p:spPr>
          <a:xfrm>
            <a:off x="401687" y="939998"/>
            <a:ext cx="7886700" cy="413009"/>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ko-KR" altLang="en-US" sz="1350" b="1" dirty="0" err="1">
                <a:solidFill>
                  <a:prstClr val="black"/>
                </a:solidFill>
                <a:latin typeface="나눔바른고딕" panose="020B0603020101020101" pitchFamily="50" charset="-127"/>
                <a:ea typeface="나눔바른고딕" panose="020B0603020101020101" pitchFamily="50" charset="-127"/>
              </a:rPr>
              <a:t>청크</a:t>
            </a:r>
            <a:r>
              <a:rPr lang="ko-KR" altLang="en-US" sz="1350" b="1" dirty="0">
                <a:solidFill>
                  <a:prstClr val="black"/>
                </a:solidFill>
                <a:latin typeface="나눔바른고딕" panose="020B0603020101020101" pitchFamily="50" charset="-127"/>
                <a:ea typeface="나눔바른고딕" panose="020B0603020101020101" pitchFamily="50" charset="-127"/>
              </a:rPr>
              <a:t> 파일 불러와지지 않음</a:t>
            </a:r>
            <a:endParaRPr lang="en-US" altLang="ko-KR" sz="1350" b="1" dirty="0">
              <a:solidFill>
                <a:prstClr val="black"/>
              </a:solidFill>
              <a:latin typeface="나눔바른고딕" panose="020B0603020101020101" pitchFamily="50" charset="-127"/>
              <a:ea typeface="나눔바른고딕" panose="020B0603020101020101" pitchFamily="50" charset="-127"/>
            </a:endParaRPr>
          </a:p>
        </p:txBody>
      </p:sp>
      <p:pic>
        <p:nvPicPr>
          <p:cNvPr id="24" name="그림 23">
            <a:extLst>
              <a:ext uri="{FF2B5EF4-FFF2-40B4-BE49-F238E27FC236}">
                <a16:creationId xmlns:a16="http://schemas.microsoft.com/office/drawing/2014/main" id="{1FC3E7FB-A900-2002-B4D3-B5B8542560BF}"/>
              </a:ext>
            </a:extLst>
          </p:cNvPr>
          <p:cNvPicPr>
            <a:picLocks noChangeAspect="1"/>
          </p:cNvPicPr>
          <p:nvPr/>
        </p:nvPicPr>
        <p:blipFill>
          <a:blip r:embed="rId2"/>
          <a:stretch>
            <a:fillRect/>
          </a:stretch>
        </p:blipFill>
        <p:spPr>
          <a:xfrm>
            <a:off x="394333" y="1224908"/>
            <a:ext cx="2085441" cy="1001668"/>
          </a:xfrm>
          <a:prstGeom prst="rect">
            <a:avLst/>
          </a:prstGeom>
        </p:spPr>
      </p:pic>
      <p:sp>
        <p:nvSpPr>
          <p:cNvPr id="25" name="TextBox 24">
            <a:extLst>
              <a:ext uri="{FF2B5EF4-FFF2-40B4-BE49-F238E27FC236}">
                <a16:creationId xmlns:a16="http://schemas.microsoft.com/office/drawing/2014/main" id="{53680E53-2A9B-6BC5-D907-2BBD0C0947A6}"/>
              </a:ext>
            </a:extLst>
          </p:cNvPr>
          <p:cNvSpPr txBox="1"/>
          <p:nvPr/>
        </p:nvSpPr>
        <p:spPr>
          <a:xfrm>
            <a:off x="2941054" y="918573"/>
            <a:ext cx="5808613"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이유</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 </a:t>
            </a:r>
            <a:r>
              <a:rPr lang="en-US" altLang="ko-KR" sz="1350" b="1" kern="1200" dirty="0" err="1">
                <a:solidFill>
                  <a:prstClr val="black"/>
                </a:solidFill>
                <a:latin typeface="나눔바른고딕" panose="020B0603020101020101" pitchFamily="50" charset="-127"/>
                <a:ea typeface="나눔바른고딕" panose="020B0603020101020101" pitchFamily="50" charset="-127"/>
                <a:cs typeface="+mn-cs"/>
              </a:rPr>
              <a:t>Streamlit</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앱을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재시작하면</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a:t>
            </a:r>
            <a:r>
              <a:rPr lang="en-US" altLang="ko-KR" sz="1350" b="1" kern="1200" dirty="0" err="1">
                <a:solidFill>
                  <a:srgbClr val="EB5757"/>
                </a:solidFill>
                <a:latin typeface="나눔바른고딕" panose="020B0603020101020101" pitchFamily="50" charset="-127"/>
                <a:ea typeface="나눔바른고딕" panose="020B0603020101020101" pitchFamily="50" charset="-127"/>
                <a:cs typeface="+mn-cs"/>
              </a:rPr>
              <a:t>st.session_state</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에 저장된 모든 정보는 초기화</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 </a:t>
            </a:r>
          </a:p>
        </p:txBody>
      </p:sp>
      <p:sp>
        <p:nvSpPr>
          <p:cNvPr id="65" name="TextBox 64">
            <a:extLst>
              <a:ext uri="{FF2B5EF4-FFF2-40B4-BE49-F238E27FC236}">
                <a16:creationId xmlns:a16="http://schemas.microsoft.com/office/drawing/2014/main" id="{E8B6A355-08F5-D7E8-8EBC-4D436AE84B34}"/>
              </a:ext>
            </a:extLst>
          </p:cNvPr>
          <p:cNvSpPr txBox="1"/>
          <p:nvPr/>
        </p:nvSpPr>
        <p:spPr>
          <a:xfrm>
            <a:off x="401687" y="2269657"/>
            <a:ext cx="4572000" cy="300082"/>
          </a:xfrm>
          <a:prstGeom prst="rect">
            <a:avLst/>
          </a:prstGeom>
          <a:noFill/>
        </p:spPr>
        <p:txBody>
          <a:bodyPr wrap="square">
            <a:spAutoFit/>
          </a:bodyPr>
          <a:lstStyle/>
          <a:p>
            <a:pPr defTabSz="685800" latinLnBrk="1">
              <a:buClrTx/>
            </a:pP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청크</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저장 과정에서 지속 오류</a:t>
            </a:r>
          </a:p>
        </p:txBody>
      </p:sp>
      <p:sp>
        <p:nvSpPr>
          <p:cNvPr id="66" name="TextBox 65">
            <a:extLst>
              <a:ext uri="{FF2B5EF4-FFF2-40B4-BE49-F238E27FC236}">
                <a16:creationId xmlns:a16="http://schemas.microsoft.com/office/drawing/2014/main" id="{AD21EF90-57CC-6E95-4089-4B42F39046F2}"/>
              </a:ext>
            </a:extLst>
          </p:cNvPr>
          <p:cNvSpPr txBox="1"/>
          <p:nvPr/>
        </p:nvSpPr>
        <p:spPr>
          <a:xfrm>
            <a:off x="434339" y="4351129"/>
            <a:ext cx="3928284" cy="830997"/>
          </a:xfrm>
          <a:prstGeom prst="rect">
            <a:avLst/>
          </a:prstGeom>
          <a:noFill/>
        </p:spPr>
        <p:txBody>
          <a:bodyPr wrap="square">
            <a:spAutoFit/>
          </a:bodyPr>
          <a:lstStyle/>
          <a:p>
            <a:pPr defTabSz="685800" latinLnBrk="1">
              <a:buClrTx/>
            </a:pP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해당 오류는 </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chunk</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를 저장 할 때 </a:t>
            </a:r>
            <a:r>
              <a:rPr lang="ko-KR" altLang="en-US" sz="1200" kern="1200" dirty="0" err="1">
                <a:solidFill>
                  <a:prstClr val="black"/>
                </a:solidFill>
                <a:latin typeface="나눔바른고딕" panose="020B0603020101020101" pitchFamily="50" charset="-127"/>
                <a:ea typeface="나눔바른고딕" panose="020B0603020101020101" pitchFamily="50" charset="-127"/>
                <a:cs typeface="+mn-cs"/>
              </a:rPr>
              <a:t>딕셔너리로</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저장하려고 해서 생긴 오류</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 </a:t>
            </a:r>
            <a:r>
              <a:rPr lang="en-US" altLang="ko-KR" sz="1200" b="1" kern="1200" dirty="0">
                <a:solidFill>
                  <a:srgbClr val="EB5757"/>
                </a:solidFill>
                <a:latin typeface="나눔바른고딕" panose="020B0603020101020101" pitchFamily="50" charset="-127"/>
                <a:ea typeface="나눔바른고딕" panose="020B0603020101020101" pitchFamily="50" charset="-127"/>
                <a:cs typeface="+mn-cs"/>
              </a:rPr>
              <a:t>Document</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객체에서 </a:t>
            </a:r>
            <a:r>
              <a:rPr lang="en-US" altLang="ko-KR" sz="1200" b="1" kern="1200" dirty="0">
                <a:solidFill>
                  <a:srgbClr val="EB5757"/>
                </a:solidFill>
                <a:latin typeface="나눔바른고딕" panose="020B0603020101020101" pitchFamily="50" charset="-127"/>
                <a:ea typeface="나눔바른고딕" panose="020B0603020101020101" pitchFamily="50" charset="-127"/>
                <a:cs typeface="+mn-cs"/>
              </a:rPr>
              <a:t>text</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와 </a:t>
            </a:r>
            <a:r>
              <a:rPr lang="en-US" altLang="ko-KR" sz="1200" b="1" kern="1200" dirty="0">
                <a:solidFill>
                  <a:srgbClr val="EB5757"/>
                </a:solidFill>
                <a:latin typeface="나눔바른고딕" panose="020B0603020101020101" pitchFamily="50" charset="-127"/>
                <a:ea typeface="나눔바른고딕" panose="020B0603020101020101" pitchFamily="50" charset="-127"/>
                <a:cs typeface="+mn-cs"/>
              </a:rPr>
              <a:t>metadata</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속성을 사용하여 텍스트와 메타데이터를 추출하고</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이를 </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JSON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파일로 저장해서 해결</a:t>
            </a:r>
          </a:p>
        </p:txBody>
      </p:sp>
      <p:pic>
        <p:nvPicPr>
          <p:cNvPr id="68" name="그림 67">
            <a:extLst>
              <a:ext uri="{FF2B5EF4-FFF2-40B4-BE49-F238E27FC236}">
                <a16:creationId xmlns:a16="http://schemas.microsoft.com/office/drawing/2014/main" id="{E0117218-E2E9-BF55-3077-0FA851EBBBD9}"/>
              </a:ext>
            </a:extLst>
          </p:cNvPr>
          <p:cNvPicPr>
            <a:picLocks noChangeAspect="1"/>
          </p:cNvPicPr>
          <p:nvPr/>
        </p:nvPicPr>
        <p:blipFill>
          <a:blip r:embed="rId3"/>
          <a:stretch>
            <a:fillRect/>
          </a:stretch>
        </p:blipFill>
        <p:spPr>
          <a:xfrm>
            <a:off x="434339" y="2573763"/>
            <a:ext cx="3928284" cy="1723762"/>
          </a:xfrm>
          <a:prstGeom prst="rect">
            <a:avLst/>
          </a:prstGeom>
        </p:spPr>
      </p:pic>
      <p:pic>
        <p:nvPicPr>
          <p:cNvPr id="70" name="그림 69">
            <a:extLst>
              <a:ext uri="{FF2B5EF4-FFF2-40B4-BE49-F238E27FC236}">
                <a16:creationId xmlns:a16="http://schemas.microsoft.com/office/drawing/2014/main" id="{4BED3DB0-0A9E-D8F5-ABB4-8813179A6B48}"/>
              </a:ext>
            </a:extLst>
          </p:cNvPr>
          <p:cNvPicPr>
            <a:picLocks noChangeAspect="1"/>
          </p:cNvPicPr>
          <p:nvPr/>
        </p:nvPicPr>
        <p:blipFill>
          <a:blip r:embed="rId4"/>
          <a:stretch>
            <a:fillRect/>
          </a:stretch>
        </p:blipFill>
        <p:spPr>
          <a:xfrm>
            <a:off x="4800773" y="2573762"/>
            <a:ext cx="3154117" cy="1723762"/>
          </a:xfrm>
          <a:prstGeom prst="rect">
            <a:avLst/>
          </a:prstGeom>
        </p:spPr>
      </p:pic>
      <p:sp>
        <p:nvSpPr>
          <p:cNvPr id="71" name="TextBox 70">
            <a:extLst>
              <a:ext uri="{FF2B5EF4-FFF2-40B4-BE49-F238E27FC236}">
                <a16:creationId xmlns:a16="http://schemas.microsoft.com/office/drawing/2014/main" id="{70EB80A6-7473-2968-52A2-520010DC9C95}"/>
              </a:ext>
            </a:extLst>
          </p:cNvPr>
          <p:cNvSpPr txBox="1"/>
          <p:nvPr/>
        </p:nvSpPr>
        <p:spPr>
          <a:xfrm>
            <a:off x="4723219" y="4351129"/>
            <a:ext cx="3154117" cy="646331"/>
          </a:xfrm>
          <a:prstGeom prst="rect">
            <a:avLst/>
          </a:prstGeom>
          <a:noFill/>
        </p:spPr>
        <p:txBody>
          <a:bodyPr wrap="square">
            <a:spAutoFit/>
          </a:bodyPr>
          <a:lstStyle/>
          <a:p>
            <a:pPr defTabSz="685800" latinLnBrk="1">
              <a:buClrTx/>
            </a:pPr>
            <a:r>
              <a:rPr lang="en-US" altLang="ko-KR" sz="1200" b="1" kern="1200" dirty="0">
                <a:solidFill>
                  <a:srgbClr val="EB5757"/>
                </a:solidFill>
                <a:latin typeface="나눔바른고딕" panose="020B0603020101020101" pitchFamily="50" charset="-127"/>
                <a:ea typeface="나눔바른고딕" panose="020B0603020101020101" pitchFamily="50" charset="-127"/>
                <a:cs typeface="+mn-cs"/>
              </a:rPr>
              <a:t>Document</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객체가 메타데이터를 </a:t>
            </a:r>
            <a:r>
              <a:rPr lang="ko-KR" altLang="en-US" sz="1200" kern="1200" dirty="0" err="1">
                <a:solidFill>
                  <a:prstClr val="black"/>
                </a:solidFill>
                <a:latin typeface="나눔바른고딕" panose="020B0603020101020101" pitchFamily="50" charset="-127"/>
                <a:ea typeface="나눔바른고딕" panose="020B0603020101020101" pitchFamily="50" charset="-127"/>
                <a:cs typeface="+mn-cs"/>
              </a:rPr>
              <a:t>딕셔너리</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형태의 속성으로 가지고 있어서 발생</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원인은 알았으나 해결은 아직 못함</a:t>
            </a:r>
          </a:p>
        </p:txBody>
      </p:sp>
      <p:sp>
        <p:nvSpPr>
          <p:cNvPr id="2" name="Google Shape;15;p3">
            <a:extLst>
              <a:ext uri="{FF2B5EF4-FFF2-40B4-BE49-F238E27FC236}">
                <a16:creationId xmlns:a16="http://schemas.microsoft.com/office/drawing/2014/main" id="{59D600B5-707E-732F-C1C2-5C88060EE312}"/>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118</a:t>
            </a:fld>
            <a:endParaRPr lang="ko" altLang="en-US">
              <a:solidFill>
                <a:srgbClr val="595959"/>
              </a:solidFill>
            </a:endParaRPr>
          </a:p>
        </p:txBody>
      </p:sp>
    </p:spTree>
    <p:extLst>
      <p:ext uri="{BB962C8B-B14F-4D97-AF65-F5344CB8AC3E}">
        <p14:creationId xmlns:p14="http://schemas.microsoft.com/office/powerpoint/2010/main" val="16542082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6" y="184720"/>
            <a:ext cx="1929007"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a:solidFill>
                  <a:prstClr val="black"/>
                </a:solidFill>
                <a:latin typeface="나눔바른고딕" panose="020B0603020101020101" pitchFamily="50" charset="-127"/>
                <a:ea typeface="나눔바른고딕" panose="020B0603020101020101" pitchFamily="50" charset="-127"/>
              </a:rPr>
              <a:t>벡터 </a:t>
            </a:r>
            <a:r>
              <a:rPr lang="ko-KR" altLang="en-US" sz="2100" dirty="0" err="1">
                <a:solidFill>
                  <a:prstClr val="black"/>
                </a:solidFill>
                <a:latin typeface="나눔바른고딕" panose="020B0603020101020101" pitchFamily="50" charset="-127"/>
                <a:ea typeface="나눔바른고딕" panose="020B0603020101020101" pitchFamily="50" charset="-127"/>
              </a:rPr>
              <a:t>저장시</a:t>
            </a:r>
            <a:endParaRPr lang="ko-KR" altLang="en-US" sz="2100" dirty="0">
              <a:solidFill>
                <a:prstClr val="black"/>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ABF5A838-7D61-A927-4C1D-3B7AA9B8FFDD}"/>
              </a:ext>
            </a:extLst>
          </p:cNvPr>
          <p:cNvSpPr txBox="1"/>
          <p:nvPr/>
        </p:nvSpPr>
        <p:spPr>
          <a:xfrm>
            <a:off x="250946" y="884738"/>
            <a:ext cx="5021580" cy="507831"/>
          </a:xfrm>
          <a:prstGeom prst="rect">
            <a:avLst/>
          </a:prstGeom>
          <a:noFill/>
        </p:spPr>
        <p:txBody>
          <a:bodyPr wrap="square">
            <a:spAutoFit/>
          </a:bodyPr>
          <a:lstStyle/>
          <a:p>
            <a:pPr defTabSz="685800" latinLnBrk="1">
              <a:buClrTx/>
            </a:pP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청크파일이</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계속 저장되지 않아 벡터로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저장해보려함</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벡터로 하지 않았던 이유</a:t>
            </a: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벡터 데이터는 대량의 공간을 차지할 수 있음</a:t>
            </a: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10" name="TextBox 9">
            <a:extLst>
              <a:ext uri="{FF2B5EF4-FFF2-40B4-BE49-F238E27FC236}">
                <a16:creationId xmlns:a16="http://schemas.microsoft.com/office/drawing/2014/main" id="{AD21EF90-57CC-6E95-4089-4B42F39046F2}"/>
              </a:ext>
            </a:extLst>
          </p:cNvPr>
          <p:cNvSpPr txBox="1"/>
          <p:nvPr/>
        </p:nvSpPr>
        <p:spPr>
          <a:xfrm>
            <a:off x="412030" y="4276284"/>
            <a:ext cx="3383279"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여전히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청크</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단계에서 저장되지 않음</a:t>
            </a:r>
            <a:endParaRPr lang="ko-KR" altLang="en-US" sz="1350" kern="1200" dirty="0">
              <a:solidFill>
                <a:prstClr val="black"/>
              </a:solidFill>
              <a:latin typeface="나눔바른고딕" panose="020B0603020101020101" pitchFamily="50" charset="-127"/>
              <a:ea typeface="나눔바른고딕" panose="020B0603020101020101" pitchFamily="50" charset="-127"/>
              <a:cs typeface="+mn-cs"/>
            </a:endParaRPr>
          </a:p>
        </p:txBody>
      </p:sp>
      <p:pic>
        <p:nvPicPr>
          <p:cNvPr id="4" name="그림 3">
            <a:extLst>
              <a:ext uri="{FF2B5EF4-FFF2-40B4-BE49-F238E27FC236}">
                <a16:creationId xmlns:a16="http://schemas.microsoft.com/office/drawing/2014/main" id="{7F274926-2AC1-3908-F15F-0DAE5F266053}"/>
              </a:ext>
            </a:extLst>
          </p:cNvPr>
          <p:cNvPicPr>
            <a:picLocks noChangeAspect="1"/>
          </p:cNvPicPr>
          <p:nvPr/>
        </p:nvPicPr>
        <p:blipFill rotWithShape="1">
          <a:blip r:embed="rId2"/>
          <a:srcRect r="61331"/>
          <a:stretch/>
        </p:blipFill>
        <p:spPr>
          <a:xfrm>
            <a:off x="412030" y="1843739"/>
            <a:ext cx="3535846" cy="2352553"/>
          </a:xfrm>
          <a:prstGeom prst="rect">
            <a:avLst/>
          </a:prstGeom>
        </p:spPr>
      </p:pic>
      <p:sp>
        <p:nvSpPr>
          <p:cNvPr id="12" name="내용 개체 틀 2">
            <a:extLst>
              <a:ext uri="{FF2B5EF4-FFF2-40B4-BE49-F238E27FC236}">
                <a16:creationId xmlns:a16="http://schemas.microsoft.com/office/drawing/2014/main" id="{40D84903-6DB9-2AB0-FEC6-2827340A4C79}"/>
              </a:ext>
            </a:extLst>
          </p:cNvPr>
          <p:cNvSpPr txBox="1">
            <a:spLocks/>
          </p:cNvSpPr>
          <p:nvPr/>
        </p:nvSpPr>
        <p:spPr>
          <a:xfrm>
            <a:off x="4171249" y="1807767"/>
            <a:ext cx="4416163" cy="441204"/>
          </a:xfrm>
          <a:prstGeom prst="rect">
            <a:avLst/>
          </a:prstGeom>
        </p:spPr>
        <p:txBody>
          <a:bodyPr anchor="ctr">
            <a:normAutofit fontScale="925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ClrTx/>
              <a:buNone/>
            </a:pPr>
            <a:r>
              <a:rPr lang="ko-KR" altLang="en-US" sz="1400" b="1" dirty="0">
                <a:solidFill>
                  <a:prstClr val="black"/>
                </a:solidFill>
                <a:latin typeface="나눔바른고딕" panose="020B0603020101020101" pitchFamily="50" charset="-127"/>
                <a:ea typeface="나눔바른고딕" panose="020B0603020101020101" pitchFamily="50" charset="-127"/>
              </a:rPr>
              <a:t>벡터 </a:t>
            </a:r>
            <a:r>
              <a:rPr lang="ko-KR" altLang="en-US" sz="1400" b="1" dirty="0" err="1">
                <a:solidFill>
                  <a:prstClr val="black"/>
                </a:solidFill>
                <a:latin typeface="나눔바른고딕" panose="020B0603020101020101" pitchFamily="50" charset="-127"/>
                <a:ea typeface="나눔바른고딕" panose="020B0603020101020101" pitchFamily="50" charset="-127"/>
              </a:rPr>
              <a:t>디비</a:t>
            </a:r>
            <a:r>
              <a:rPr lang="ko-KR" altLang="en-US" sz="1400" b="1" dirty="0">
                <a:solidFill>
                  <a:prstClr val="black"/>
                </a:solidFill>
                <a:latin typeface="나눔바른고딕" panose="020B0603020101020101" pitchFamily="50" charset="-127"/>
                <a:ea typeface="나눔바른고딕" panose="020B0603020101020101" pitchFamily="50" charset="-127"/>
              </a:rPr>
              <a:t> 저장하는 </a:t>
            </a:r>
            <a:r>
              <a:rPr lang="ko-KR" altLang="en-US" sz="1400" b="1" dirty="0" err="1">
                <a:solidFill>
                  <a:prstClr val="black"/>
                </a:solidFill>
                <a:latin typeface="나눔바른고딕" panose="020B0603020101020101" pitchFamily="50" charset="-127"/>
                <a:ea typeface="나눔바른고딕" panose="020B0603020101020101" pitchFamily="50" charset="-127"/>
              </a:rPr>
              <a:t>허깅페이스</a:t>
            </a:r>
            <a:r>
              <a:rPr lang="ko-KR" altLang="en-US" sz="1400" b="1" dirty="0">
                <a:solidFill>
                  <a:prstClr val="black"/>
                </a:solidFill>
                <a:latin typeface="나눔바른고딕" panose="020B0603020101020101" pitchFamily="50" charset="-127"/>
                <a:ea typeface="나눔바른고딕" panose="020B0603020101020101" pitchFamily="50" charset="-127"/>
              </a:rPr>
              <a:t> 모델을 어떤 모델을 쓸 것인지가 중요</a:t>
            </a:r>
            <a:r>
              <a:rPr lang="en-US" altLang="ko-KR" sz="1400" b="1" dirty="0">
                <a:solidFill>
                  <a:prstClr val="black"/>
                </a:solidFill>
                <a:latin typeface="나눔바른고딕" panose="020B0603020101020101" pitchFamily="50" charset="-127"/>
                <a:ea typeface="나눔바른고딕" panose="020B0603020101020101" pitchFamily="50" charset="-127"/>
              </a:rPr>
              <a:t>(FAISS </a:t>
            </a:r>
            <a:r>
              <a:rPr lang="ko-KR" altLang="en-US" sz="1400" b="1" dirty="0">
                <a:solidFill>
                  <a:prstClr val="black"/>
                </a:solidFill>
                <a:latin typeface="나눔바른고딕" panose="020B0603020101020101" pitchFamily="50" charset="-127"/>
                <a:ea typeface="나눔바른고딕" panose="020B0603020101020101" pitchFamily="50" charset="-127"/>
              </a:rPr>
              <a:t>활용</a:t>
            </a:r>
            <a:r>
              <a:rPr lang="en-US" altLang="ko-KR" sz="1400" b="1" dirty="0">
                <a:solidFill>
                  <a:prstClr val="black"/>
                </a:solidFill>
                <a:latin typeface="나눔바른고딕" panose="020B0603020101020101" pitchFamily="50" charset="-127"/>
                <a:ea typeface="나눔바른고딕" panose="020B0603020101020101" pitchFamily="50" charset="-127"/>
              </a:rPr>
              <a:t>)</a:t>
            </a:r>
          </a:p>
        </p:txBody>
      </p:sp>
      <p:pic>
        <p:nvPicPr>
          <p:cNvPr id="13" name="그림 12">
            <a:extLst>
              <a:ext uri="{FF2B5EF4-FFF2-40B4-BE49-F238E27FC236}">
                <a16:creationId xmlns:a16="http://schemas.microsoft.com/office/drawing/2014/main" id="{F6375A19-41E0-C43E-254D-3871D973641C}"/>
              </a:ext>
            </a:extLst>
          </p:cNvPr>
          <p:cNvPicPr>
            <a:picLocks noChangeAspect="1"/>
          </p:cNvPicPr>
          <p:nvPr/>
        </p:nvPicPr>
        <p:blipFill>
          <a:blip r:embed="rId3"/>
          <a:stretch>
            <a:fillRect/>
          </a:stretch>
        </p:blipFill>
        <p:spPr>
          <a:xfrm>
            <a:off x="4171249" y="2330123"/>
            <a:ext cx="4699065" cy="1088367"/>
          </a:xfrm>
          <a:prstGeom prst="rect">
            <a:avLst/>
          </a:prstGeom>
        </p:spPr>
      </p:pic>
      <p:pic>
        <p:nvPicPr>
          <p:cNvPr id="14" name="그림 13">
            <a:extLst>
              <a:ext uri="{FF2B5EF4-FFF2-40B4-BE49-F238E27FC236}">
                <a16:creationId xmlns:a16="http://schemas.microsoft.com/office/drawing/2014/main" id="{B4A39157-8BD1-F176-AA7F-140C64AAF1D8}"/>
              </a:ext>
            </a:extLst>
          </p:cNvPr>
          <p:cNvPicPr>
            <a:picLocks noChangeAspect="1"/>
          </p:cNvPicPr>
          <p:nvPr/>
        </p:nvPicPr>
        <p:blipFill>
          <a:blip r:embed="rId4"/>
          <a:stretch>
            <a:fillRect/>
          </a:stretch>
        </p:blipFill>
        <p:spPr>
          <a:xfrm>
            <a:off x="4171249" y="3847995"/>
            <a:ext cx="1583192" cy="485817"/>
          </a:xfrm>
          <a:prstGeom prst="rect">
            <a:avLst/>
          </a:prstGeom>
        </p:spPr>
      </p:pic>
      <p:sp>
        <p:nvSpPr>
          <p:cNvPr id="15" name="TextBox 14">
            <a:extLst>
              <a:ext uri="{FF2B5EF4-FFF2-40B4-BE49-F238E27FC236}">
                <a16:creationId xmlns:a16="http://schemas.microsoft.com/office/drawing/2014/main" id="{61B68319-3469-EF73-7E6E-071CBD5E9770}"/>
              </a:ext>
            </a:extLst>
          </p:cNvPr>
          <p:cNvSpPr txBox="1"/>
          <p:nvPr/>
        </p:nvSpPr>
        <p:spPr>
          <a:xfrm>
            <a:off x="4089152" y="3514730"/>
            <a:ext cx="1794012"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위와 같이 저장 성공</a:t>
            </a:r>
            <a:endParaRPr lang="ko-KR" altLang="en-US" sz="13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16" name="TextBox 15">
            <a:extLst>
              <a:ext uri="{FF2B5EF4-FFF2-40B4-BE49-F238E27FC236}">
                <a16:creationId xmlns:a16="http://schemas.microsoft.com/office/drawing/2014/main" id="{FD88688C-61BB-C82F-157A-823845459608}"/>
              </a:ext>
            </a:extLst>
          </p:cNvPr>
          <p:cNvSpPr txBox="1"/>
          <p:nvPr/>
        </p:nvSpPr>
        <p:spPr>
          <a:xfrm>
            <a:off x="6483263" y="4800869"/>
            <a:ext cx="2415945" cy="246221"/>
          </a:xfrm>
          <a:prstGeom prst="rect">
            <a:avLst/>
          </a:prstGeom>
          <a:noFill/>
        </p:spPr>
        <p:txBody>
          <a:bodyPr wrap="square">
            <a:spAutoFit/>
          </a:bodyPr>
          <a:lstStyle/>
          <a:p>
            <a:pPr defTabSz="685800" latinLnBrk="1">
              <a:buClrTx/>
            </a:pPr>
            <a:r>
              <a:rPr lang="ko-KR" altLang="en-US" sz="1000" kern="1200" dirty="0">
                <a:solidFill>
                  <a:prstClr val="black"/>
                </a:solidFill>
                <a:latin typeface="나눔바른고딕" panose="020B0603020101020101" pitchFamily="50" charset="-127"/>
                <a:ea typeface="나눔바른고딕" panose="020B0603020101020101" pitchFamily="50" charset="-127"/>
                <a:cs typeface="+mn-cs"/>
              </a:rPr>
              <a:t>https://wikidocs.net/234013</a:t>
            </a:r>
          </a:p>
        </p:txBody>
      </p:sp>
      <p:sp>
        <p:nvSpPr>
          <p:cNvPr id="2" name="Google Shape;15;p3">
            <a:extLst>
              <a:ext uri="{FF2B5EF4-FFF2-40B4-BE49-F238E27FC236}">
                <a16:creationId xmlns:a16="http://schemas.microsoft.com/office/drawing/2014/main" id="{017972B3-B80D-9607-A6F4-FF5F38C68ABD}"/>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119</a:t>
            </a:fld>
            <a:endParaRPr lang="ko" altLang="en-US">
              <a:solidFill>
                <a:srgbClr val="595959"/>
              </a:solidFill>
            </a:endParaRPr>
          </a:p>
        </p:txBody>
      </p:sp>
    </p:spTree>
    <p:extLst>
      <p:ext uri="{BB962C8B-B14F-4D97-AF65-F5344CB8AC3E}">
        <p14:creationId xmlns:p14="http://schemas.microsoft.com/office/powerpoint/2010/main" val="3498291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6276841" cy="1731737"/>
          </a:xfrm>
        </p:spPr>
        <p:txBody>
          <a:bodyPr>
            <a:normAutofit/>
          </a:bodyPr>
          <a:lstStyle/>
          <a:p>
            <a:r>
              <a:rPr lang="en-US" altLang="ko-KR" dirty="0">
                <a:latin typeface="나눔바른고딕" panose="020B0603020101020101" pitchFamily="50" charset="-127"/>
                <a:ea typeface="나눔바른고딕" panose="020B0603020101020101" pitchFamily="50" charset="-127"/>
              </a:rPr>
              <a:t>No.2</a:t>
            </a:r>
            <a:br>
              <a:rPr lang="en-US" altLang="ko-KR" dirty="0">
                <a:latin typeface="나눔바른고딕" panose="020B0603020101020101" pitchFamily="50" charset="-127"/>
                <a:ea typeface="나눔바른고딕" panose="020B0603020101020101" pitchFamily="50" charset="-127"/>
              </a:rPr>
            </a:br>
            <a:r>
              <a:rPr lang="ko-KR" altLang="en-US" sz="4000" b="1" dirty="0">
                <a:latin typeface="나눔바른고딕" panose="020B0603020101020101" pitchFamily="50" charset="-127"/>
                <a:ea typeface="나눔바른고딕" panose="020B0603020101020101" pitchFamily="50" charset="-127"/>
              </a:rPr>
              <a:t>프로젝트 </a:t>
            </a:r>
            <a:r>
              <a:rPr lang="ko-KR" altLang="en-US" sz="4000" b="1" dirty="0" err="1">
                <a:latin typeface="나눔바른고딕" panose="020B0603020101020101" pitchFamily="50" charset="-127"/>
                <a:ea typeface="나눔바른고딕" panose="020B0603020101020101" pitchFamily="50" charset="-127"/>
              </a:rPr>
              <a:t>팀구성</a:t>
            </a:r>
            <a:r>
              <a:rPr lang="ko-KR" altLang="en-US" sz="4000" b="1" dirty="0">
                <a:latin typeface="나눔바른고딕" panose="020B0603020101020101" pitchFamily="50" charset="-127"/>
                <a:ea typeface="나눔바른고딕" panose="020B0603020101020101" pitchFamily="50" charset="-127"/>
              </a:rPr>
              <a:t> 및 역할</a:t>
            </a:r>
            <a:endParaRPr lang="ko-KR" altLang="en-US" b="1"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rPr>
              <a:t>&amp; </a:t>
            </a:r>
            <a:r>
              <a:rPr lang="en-US" altLang="ko-KR" sz="1600" b="1" dirty="0" err="1">
                <a:solidFill>
                  <a:schemeClr val="bg1"/>
                </a:solidFill>
                <a:highlight>
                  <a:srgbClr val="000080"/>
                </a:highlight>
                <a:latin typeface="나눔바른고딕" panose="020B0603020101020101" pitchFamily="50" charset="-127"/>
                <a:ea typeface="나눔바른고딕" panose="020B0603020101020101" pitchFamily="50" charset="-127"/>
              </a:rPr>
              <a:t>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a:solidFill>
                  <a:schemeClr val="bg1"/>
                </a:solidFill>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latin typeface="나눔바른고딕" panose="020B0603020101020101" pitchFamily="50" charset="-127"/>
              <a:ea typeface="나눔바른고딕" panose="020B0603020101020101" pitchFamily="50" charset="-127"/>
            </a:endParaRP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4964772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6" y="184720"/>
            <a:ext cx="1913133"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2100">
                <a:solidFill>
                  <a:prstClr val="black"/>
                </a:solidFill>
                <a:latin typeface="나눔바른고딕" panose="020B0603020101020101" pitchFamily="50" charset="-127"/>
                <a:ea typeface="나눔바른고딕" panose="020B0603020101020101" pitchFamily="50" charset="-127"/>
              </a:rPr>
              <a:t>FAISS </a:t>
            </a:r>
            <a:r>
              <a:rPr lang="ko-KR" altLang="en-US" sz="2100">
                <a:solidFill>
                  <a:prstClr val="black"/>
                </a:solidFill>
                <a:latin typeface="나눔바른고딕" panose="020B0603020101020101" pitchFamily="50" charset="-127"/>
                <a:ea typeface="나눔바른고딕" panose="020B0603020101020101" pitchFamily="50" charset="-127"/>
              </a:rPr>
              <a:t>벡터 저장소</a:t>
            </a:r>
            <a:endParaRPr lang="ko-KR" altLang="en-US" sz="2100" dirty="0">
              <a:solidFill>
                <a:prstClr val="black"/>
              </a:solidFill>
              <a:latin typeface="나눔바른고딕" panose="020B0603020101020101" pitchFamily="50" charset="-127"/>
              <a:ea typeface="나눔바른고딕" panose="020B0603020101020101" pitchFamily="50" charset="-127"/>
            </a:endParaRPr>
          </a:p>
        </p:txBody>
      </p:sp>
      <p:sp>
        <p:nvSpPr>
          <p:cNvPr id="2" name="내용 개체 틀 2">
            <a:extLst>
              <a:ext uri="{FF2B5EF4-FFF2-40B4-BE49-F238E27FC236}">
                <a16:creationId xmlns:a16="http://schemas.microsoft.com/office/drawing/2014/main" id="{BBFC85C1-CA8E-79C2-6E65-501C11ECBB1A}"/>
              </a:ext>
            </a:extLst>
          </p:cNvPr>
          <p:cNvSpPr txBox="1">
            <a:spLocks/>
          </p:cNvSpPr>
          <p:nvPr/>
        </p:nvSpPr>
        <p:spPr>
          <a:xfrm>
            <a:off x="191790" y="938138"/>
            <a:ext cx="8878467" cy="963005"/>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FAISS(Facebook AI Similarity Search)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라이브러리를 사용하여 만들어지며</a:t>
            </a: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주로 고차원 벡터 공간에서 유사도 검색 작업을 최적화하기 위해 사용</a:t>
            </a:r>
            <a:endPar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endParaRPr>
          </a:p>
          <a:p>
            <a:pPr marL="171450" indent="-171450" defTabSz="685800">
              <a:spcBef>
                <a:spcPts val="750"/>
              </a:spcBef>
              <a:buClrTx/>
            </a:pP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대량의 벡터 데이터를 효율적으로 관리하고</a:t>
            </a: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빠른 유사도 검색을 가능하게 해주는 도구</a:t>
            </a: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대화 시스템에서는 사용자 질문에 대응하는 관련 문서를 신속하게 찾아내어 응답의 정확도와 만족도를 높이는 데 중요한 역할</a:t>
            </a: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머신 러닝 및 데이터 사이언스 분야에서 다양한 응용 프로그램에 사용</a:t>
            </a:r>
            <a:endPar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endParaRPr>
          </a:p>
        </p:txBody>
      </p:sp>
      <p:sp>
        <p:nvSpPr>
          <p:cNvPr id="17" name="Rectangle 2">
            <a:extLst>
              <a:ext uri="{FF2B5EF4-FFF2-40B4-BE49-F238E27FC236}">
                <a16:creationId xmlns:a16="http://schemas.microsoft.com/office/drawing/2014/main" id="{07F15280-1B61-1C60-F4BE-AA436A71E11B}"/>
              </a:ext>
            </a:extLst>
          </p:cNvPr>
          <p:cNvSpPr>
            <a:spLocks noChangeArrowheads="1"/>
          </p:cNvSpPr>
          <p:nvPr/>
        </p:nvSpPr>
        <p:spPr bwMode="auto">
          <a:xfrm>
            <a:off x="433570" y="1900344"/>
            <a:ext cx="8568641" cy="1281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48781" numCol="1" anchor="ctr" anchorCtr="0" compatLnSpc="1">
            <a:prstTxWarp prst="textNoShape">
              <a:avLst/>
            </a:prstTxWarp>
            <a:spAutoFit/>
          </a:bodyPr>
          <a:lstStyle/>
          <a:p>
            <a:pPr defTabSz="685800" eaLnBrk="0" fontAlgn="base" hangingPunct="0">
              <a:spcBef>
                <a:spcPct val="0"/>
              </a:spcBef>
              <a:spcAft>
                <a:spcPct val="0"/>
              </a:spcAft>
              <a:buClrTx/>
            </a:pP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FAISS 벡터 저장소의 구조</a:t>
            </a:r>
          </a:p>
          <a:p>
            <a:pPr defTabSz="685800" eaLnBrk="0" fontAlgn="base" hangingPunct="0">
              <a:spcBef>
                <a:spcPct val="0"/>
              </a:spcBef>
              <a:spcAft>
                <a:spcPct val="0"/>
              </a:spcAft>
              <a:buClrTx/>
              <a:buFontTx/>
              <a:buAutoNum type="arabicPeriod"/>
            </a:pPr>
            <a:r>
              <a:rPr lang="ko-KR" altLang="ko-KR" sz="1050" b="1" kern="1200" dirty="0">
                <a:solidFill>
                  <a:srgbClr val="0D0D0D"/>
                </a:solidFill>
                <a:latin typeface="나눔바른고딕" panose="020B0603020101020101" pitchFamily="50" charset="-127"/>
                <a:ea typeface="나눔바른고딕" panose="020B0603020101020101" pitchFamily="50" charset="-127"/>
                <a:cs typeface="+mn-cs"/>
              </a:rPr>
              <a:t>벡터화</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벡터 저장소를 사용하기 전에, 텍스트 데이터는 벡터 형태로 변환되어야 합니다</a:t>
            </a:r>
            <a:r>
              <a:rPr lang="en-US" altLang="ko-KR" sz="1050" kern="1200" dirty="0">
                <a:solidFill>
                  <a:srgbClr val="0D0D0D"/>
                </a:solidFill>
                <a:latin typeface="나눔바른고딕" panose="020B0603020101020101" pitchFamily="50" charset="-127"/>
                <a:ea typeface="나눔바른고딕" panose="020B0603020101020101" pitchFamily="50" charset="-127"/>
                <a:cs typeface="+mn-cs"/>
              </a:rPr>
              <a:t>.</a:t>
            </a:r>
            <a:endParaRPr lang="ko-KR" altLang="ko-KR" sz="1050" kern="1200" dirty="0">
              <a:solidFill>
                <a:srgbClr val="0D0D0D"/>
              </a:solidFill>
              <a:latin typeface="나눔바른고딕" panose="020B0603020101020101" pitchFamily="50" charset="-127"/>
              <a:ea typeface="나눔바른고딕" panose="020B0603020101020101" pitchFamily="50" charset="-127"/>
              <a:cs typeface="+mn-cs"/>
            </a:endParaRPr>
          </a:p>
          <a:p>
            <a:pPr defTabSz="685800" eaLnBrk="0" fontAlgn="base" hangingPunct="0">
              <a:spcBef>
                <a:spcPct val="0"/>
              </a:spcBef>
              <a:spcAft>
                <a:spcPct val="0"/>
              </a:spcAft>
              <a:buClrTx/>
              <a:buFontTx/>
              <a:buAutoNum type="arabicPeriod" startAt="2"/>
            </a:pPr>
            <a:r>
              <a:rPr lang="ko-KR" altLang="ko-KR" sz="1050" b="1" kern="1200" dirty="0">
                <a:solidFill>
                  <a:srgbClr val="0D0D0D"/>
                </a:solidFill>
                <a:latin typeface="나눔바른고딕" panose="020B0603020101020101" pitchFamily="50" charset="-127"/>
                <a:ea typeface="나눔바른고딕" panose="020B0603020101020101" pitchFamily="50" charset="-127"/>
                <a:cs typeface="+mn-cs"/>
              </a:rPr>
              <a:t>정규화</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정규화는 벡터 간의 거리 계산을 더 효과적으로 만들어 줍니다. </a:t>
            </a:r>
            <a:r>
              <a:rPr lang="ko-KR" altLang="ko-KR" sz="1050" kern="1200" dirty="0" err="1">
                <a:solidFill>
                  <a:srgbClr val="0D0D0D"/>
                </a:solidFill>
                <a:latin typeface="나눔바른고딕" panose="020B0603020101020101" pitchFamily="50" charset="-127"/>
                <a:ea typeface="나눔바른고딕" panose="020B0603020101020101" pitchFamily="50" charset="-127"/>
                <a:cs typeface="+mn-cs"/>
              </a:rPr>
              <a:t>정규화된</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 벡터는 각 벡터의 길이(크기)가 1이 되도록 조정됩니다.</a:t>
            </a:r>
          </a:p>
          <a:p>
            <a:pPr defTabSz="685800" eaLnBrk="0" fontAlgn="base" hangingPunct="0">
              <a:spcBef>
                <a:spcPct val="0"/>
              </a:spcBef>
              <a:spcAft>
                <a:spcPct val="0"/>
              </a:spcAft>
              <a:buClrTx/>
              <a:buFontTx/>
              <a:buAutoNum type="arabicPeriod" startAt="3"/>
            </a:pPr>
            <a:r>
              <a:rPr lang="ko-KR" altLang="ko-KR" sz="1050" b="1" kern="1200" dirty="0">
                <a:solidFill>
                  <a:srgbClr val="0D0D0D"/>
                </a:solidFill>
                <a:latin typeface="나눔바른고딕" panose="020B0603020101020101" pitchFamily="50" charset="-127"/>
                <a:ea typeface="나눔바른고딕" panose="020B0603020101020101" pitchFamily="50" charset="-127"/>
                <a:cs typeface="+mn-cs"/>
              </a:rPr>
              <a:t>로컬 인덱스 로드</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이 인덱스는 이미 </a:t>
            </a:r>
            <a:r>
              <a:rPr lang="ko-KR" altLang="ko-KR" sz="1050" kern="1200" dirty="0" err="1">
                <a:solidFill>
                  <a:srgbClr val="0D0D0D"/>
                </a:solidFill>
                <a:latin typeface="나눔바른고딕" panose="020B0603020101020101" pitchFamily="50" charset="-127"/>
                <a:ea typeface="나눔바른고딕" panose="020B0603020101020101" pitchFamily="50" charset="-127"/>
                <a:cs typeface="+mn-cs"/>
              </a:rPr>
              <a:t>벡터화되어</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 저장된 데이터를 포함하고 있으며, 이 데이터는 유사도 검색에 직접 사용됩니다.</a:t>
            </a:r>
            <a:endParaRPr lang="ko-KR" altLang="ko-KR" sz="10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0" name="Rectangle 3">
            <a:extLst>
              <a:ext uri="{FF2B5EF4-FFF2-40B4-BE49-F238E27FC236}">
                <a16:creationId xmlns:a16="http://schemas.microsoft.com/office/drawing/2014/main" id="{AB19F6F5-B37F-B425-3473-FB627E00E4ED}"/>
              </a:ext>
            </a:extLst>
          </p:cNvPr>
          <p:cNvSpPr>
            <a:spLocks noChangeArrowheads="1"/>
          </p:cNvSpPr>
          <p:nvPr/>
        </p:nvSpPr>
        <p:spPr bwMode="auto">
          <a:xfrm>
            <a:off x="340438" y="3271143"/>
            <a:ext cx="8463124" cy="981231"/>
          </a:xfrm>
          <a:prstGeom prst="rect">
            <a:avLst/>
          </a:prstGeom>
          <a:noFill/>
          <a:ln>
            <a:noFill/>
          </a:ln>
          <a:effectLst/>
        </p:spPr>
        <p:txBody>
          <a:bodyPr vert="horz" wrap="square" lIns="0" tIns="0" rIns="0" bIns="148781" numCol="1" anchor="ctr" anchorCtr="0" compatLnSpc="1">
            <a:prstTxWarp prst="textNoShape">
              <a:avLst/>
            </a:prstTxWarp>
            <a:spAutoFit/>
          </a:bodyPr>
          <a:lstStyle/>
          <a:p>
            <a:pPr defTabSz="685800" eaLnBrk="0" fontAlgn="base" hangingPunct="0">
              <a:spcBef>
                <a:spcPct val="0"/>
              </a:spcBef>
              <a:spcAft>
                <a:spcPct val="0"/>
              </a:spcAft>
              <a:buClrTx/>
            </a:pPr>
            <a:r>
              <a:rPr lang="ko-KR" altLang="ko-KR" sz="900" b="1" kern="1200" dirty="0">
                <a:solidFill>
                  <a:srgbClr val="0D0D0D"/>
                </a:solidFill>
                <a:latin typeface="나눔바른고딕" panose="020B0603020101020101" pitchFamily="50" charset="-127"/>
                <a:ea typeface="나눔바른고딕" panose="020B0603020101020101" pitchFamily="50" charset="-127"/>
                <a:cs typeface="+mn-cs"/>
              </a:rPr>
              <a:t>FAISS 벡터 저장소의 활용</a:t>
            </a:r>
          </a:p>
          <a:p>
            <a:pPr defTabSz="685800" eaLnBrk="0" fontAlgn="base" hangingPunct="0">
              <a:spcBef>
                <a:spcPct val="0"/>
              </a:spcBef>
              <a:spcAft>
                <a:spcPct val="0"/>
              </a:spcAft>
              <a:buClrTx/>
              <a:buFontTx/>
              <a:buChar char="•"/>
            </a:pPr>
            <a:r>
              <a:rPr lang="ko-KR" altLang="ko-KR" sz="900" b="1" kern="1200" dirty="0">
                <a:solidFill>
                  <a:srgbClr val="0D0D0D"/>
                </a:solidFill>
                <a:latin typeface="나눔바른고딕" panose="020B0603020101020101" pitchFamily="50" charset="-127"/>
                <a:ea typeface="나눔바른고딕" panose="020B0603020101020101" pitchFamily="50" charset="-127"/>
                <a:cs typeface="+mn-cs"/>
              </a:rPr>
              <a:t>검색 엔진(</a:t>
            </a:r>
            <a:r>
              <a:rPr lang="ko-KR" altLang="ko-KR" sz="900" b="1" kern="1200" dirty="0" err="1">
                <a:solidFill>
                  <a:srgbClr val="0D0D0D"/>
                </a:solidFill>
                <a:latin typeface="나눔바른고딕" panose="020B0603020101020101" pitchFamily="50" charset="-127"/>
                <a:ea typeface="나눔바른고딕" panose="020B0603020101020101" pitchFamily="50" charset="-127"/>
                <a:cs typeface="+mn-cs"/>
              </a:rPr>
              <a:t>retriever</a:t>
            </a:r>
            <a:r>
              <a:rPr lang="ko-KR" altLang="ko-KR" sz="900" b="1" kern="1200" dirty="0">
                <a:solidFill>
                  <a:srgbClr val="0D0D0D"/>
                </a:solidFill>
                <a:latin typeface="나눔바른고딕" panose="020B0603020101020101" pitchFamily="50" charset="-127"/>
                <a:ea typeface="나눔바른고딕" panose="020B0603020101020101" pitchFamily="50" charset="-127"/>
                <a:cs typeface="+mn-cs"/>
              </a:rPr>
              <a:t>)</a:t>
            </a: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로드된 인덱스는 대화 체인에서 검색 엔진으로 사용됩니다. 검색 엔진은 사용자의 질문과 관련된 내용을 벡터 데이터베이스에서 검색하여 가장 유사한 결과를 찾아냅니다.</a:t>
            </a:r>
          </a:p>
          <a:p>
            <a:pPr defTabSz="685800" eaLnBrk="0" fontAlgn="base" hangingPunct="0">
              <a:spcBef>
                <a:spcPct val="0"/>
              </a:spcBef>
              <a:spcAft>
                <a:spcPct val="0"/>
              </a:spcAft>
              <a:buClrTx/>
              <a:buFontTx/>
              <a:buChar char="•"/>
            </a:pPr>
            <a:r>
              <a:rPr lang="ko-KR" altLang="ko-KR" sz="900" b="1" kern="1200" dirty="0">
                <a:solidFill>
                  <a:srgbClr val="0D0D0D"/>
                </a:solidFill>
                <a:latin typeface="나눔바른고딕" panose="020B0603020101020101" pitchFamily="50" charset="-127"/>
                <a:ea typeface="나눔바른고딕" panose="020B0603020101020101" pitchFamily="50" charset="-127"/>
                <a:cs typeface="+mn-cs"/>
              </a:rPr>
              <a:t>대화 체인</a:t>
            </a: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대화 체인은 </a:t>
            </a:r>
            <a:r>
              <a:rPr lang="ko-KR" altLang="ko-KR" sz="900" kern="1200" dirty="0" err="1">
                <a:solidFill>
                  <a:srgbClr val="0D0D0D"/>
                </a:solidFill>
                <a:latin typeface="나눔바른고딕" panose="020B0603020101020101" pitchFamily="50" charset="-127"/>
                <a:ea typeface="나눔바른고딕" panose="020B0603020101020101" pitchFamily="50" charset="-127"/>
                <a:cs typeface="+mn-cs"/>
              </a:rPr>
              <a:t>OpenAI의</a:t>
            </a: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 언어 모델과 결합되어 사용자 질문에 대한 응답을 자동으로 생성합니다. 검색 엔진을 통해 검색된 결과는 질문에 대한 답변을 구성하는 데 중요한 역할을 합니다. 사용자 질문에 가장 적합한 답변을 제공하기 위해 관련 문서의 정보가 대화에 포함됩니다.</a:t>
            </a:r>
          </a:p>
        </p:txBody>
      </p:sp>
      <p:sp>
        <p:nvSpPr>
          <p:cNvPr id="21" name="TextBox 20">
            <a:extLst>
              <a:ext uri="{FF2B5EF4-FFF2-40B4-BE49-F238E27FC236}">
                <a16:creationId xmlns:a16="http://schemas.microsoft.com/office/drawing/2014/main" id="{06330C7D-181A-4B6C-9266-ACCC09775A21}"/>
              </a:ext>
            </a:extLst>
          </p:cNvPr>
          <p:cNvSpPr txBox="1"/>
          <p:nvPr/>
        </p:nvSpPr>
        <p:spPr>
          <a:xfrm>
            <a:off x="399461" y="4512523"/>
            <a:ext cx="4573242" cy="276999"/>
          </a:xfrm>
          <a:prstGeom prst="rect">
            <a:avLst/>
          </a:prstGeom>
          <a:noFill/>
        </p:spPr>
        <p:txBody>
          <a:bodyPr wrap="square">
            <a:spAutoFit/>
          </a:bodyPr>
          <a:lstStyle/>
          <a:p>
            <a:pPr defTabSz="685800" latinLnBrk="1">
              <a:buClrTx/>
            </a:pP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https://wikidocs.net/234013</a:t>
            </a:r>
          </a:p>
        </p:txBody>
      </p:sp>
      <p:sp>
        <p:nvSpPr>
          <p:cNvPr id="3" name="Google Shape;15;p3">
            <a:extLst>
              <a:ext uri="{FF2B5EF4-FFF2-40B4-BE49-F238E27FC236}">
                <a16:creationId xmlns:a16="http://schemas.microsoft.com/office/drawing/2014/main" id="{C26D4CF8-27FD-0E12-A41A-4EAE4FE903DF}"/>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120</a:t>
            </a:fld>
            <a:endParaRPr lang="ko" altLang="en-US">
              <a:solidFill>
                <a:srgbClr val="595959"/>
              </a:solidFill>
            </a:endParaRPr>
          </a:p>
        </p:txBody>
      </p:sp>
    </p:spTree>
    <p:extLst>
      <p:ext uri="{BB962C8B-B14F-4D97-AF65-F5344CB8AC3E}">
        <p14:creationId xmlns:p14="http://schemas.microsoft.com/office/powerpoint/2010/main" val="6460479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6" y="184720"/>
            <a:ext cx="1893179"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err="1">
                <a:solidFill>
                  <a:prstClr val="black"/>
                </a:solidFill>
                <a:latin typeface="나눔바른고딕" panose="020B0603020101020101" pitchFamily="50" charset="-127"/>
                <a:ea typeface="나눔바른고딕" panose="020B0603020101020101" pitchFamily="50" charset="-127"/>
              </a:rPr>
              <a:t>청크</a:t>
            </a:r>
            <a:r>
              <a:rPr lang="en-US" altLang="ko-KR" sz="2100" dirty="0">
                <a:solidFill>
                  <a:prstClr val="black"/>
                </a:solidFill>
                <a:latin typeface="나눔바른고딕" panose="020B0603020101020101" pitchFamily="50" charset="-127"/>
                <a:ea typeface="나눔바른고딕" panose="020B0603020101020101" pitchFamily="50" charset="-127"/>
              </a:rPr>
              <a:t>/</a:t>
            </a:r>
            <a:r>
              <a:rPr lang="ko-KR" altLang="en-US" sz="2100" dirty="0">
                <a:solidFill>
                  <a:prstClr val="black"/>
                </a:solidFill>
                <a:latin typeface="나눔바른고딕" panose="020B0603020101020101" pitchFamily="50" charset="-127"/>
                <a:ea typeface="나눔바른고딕" panose="020B0603020101020101" pitchFamily="50" charset="-127"/>
              </a:rPr>
              <a:t>오버랩 설정</a:t>
            </a:r>
          </a:p>
        </p:txBody>
      </p:sp>
      <p:sp>
        <p:nvSpPr>
          <p:cNvPr id="3" name="TextBox 2">
            <a:extLst>
              <a:ext uri="{FF2B5EF4-FFF2-40B4-BE49-F238E27FC236}">
                <a16:creationId xmlns:a16="http://schemas.microsoft.com/office/drawing/2014/main" id="{B2AE521B-8221-2D7E-6610-C5CC8AC9CC3A}"/>
              </a:ext>
            </a:extLst>
          </p:cNvPr>
          <p:cNvSpPr txBox="1"/>
          <p:nvPr/>
        </p:nvSpPr>
        <p:spPr>
          <a:xfrm>
            <a:off x="293204" y="975773"/>
            <a:ext cx="8557592" cy="3000821"/>
          </a:xfrm>
          <a:prstGeom prst="rect">
            <a:avLst/>
          </a:prstGeom>
          <a:noFill/>
        </p:spPr>
        <p:txBody>
          <a:bodyPr wrap="square">
            <a:spAutoFit/>
          </a:bodyPr>
          <a:lstStyle/>
          <a:p>
            <a:pPr defTabSz="685800" latinLnBrk="1">
              <a:buClrTx/>
            </a:pPr>
            <a:r>
              <a:rPr lang="ko-KR" altLang="en-US" sz="1350" b="1"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사이즈 </a:t>
            </a:r>
            <a:r>
              <a:rPr lang="en-US" altLang="ko-KR"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(Chunk Size)</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일반적인 설정</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사이즈는 보통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500</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에서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2000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사이에서 설정됩니다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이 범위는 대부분의 자연어 처리 작업에서 충분한 문맥을 제공하면서도</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메모리와 처리 시간을 효율적으로 관리할 수 있는 균형을 맞춥니다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자연어 처리</a:t>
            </a:r>
            <a:r>
              <a:rPr lang="en-US" altLang="ko-KR"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(NLP) </a:t>
            </a: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작업</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더 큰 문맥이 필요한 작업</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예</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문맥에 기반한 언어 모델링</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문서 요약</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에서는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1000~1500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정도로 설정하는 것이 일반적입니다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컴퓨터 자원 제한</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메모리나 처리 속도가 제한적인 환경에서는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500~800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정도로 설정하여 처리 부하를 줄일 수 있습니다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pPr>
            <a:r>
              <a:rPr lang="ko-KR" altLang="en-US" sz="1350" b="1"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오버랩 </a:t>
            </a:r>
            <a:r>
              <a:rPr lang="en-US" altLang="ko-KR"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(Chunk Overlap)</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일반적인 설정</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오버랩은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50</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에서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200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사이에서 설정됩니다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이는 인접한 </a:t>
            </a:r>
            <a:r>
              <a:rPr lang="ko-KR" altLang="en-US" sz="1350"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간에 적절한 문맥 연속성을 제공하면서도 중복 처리를 과도하게 늘리지 않는 수준입니다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문장 경계 고려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문장이나 중요 단어가 잘리는 것을 방지하기 위해</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오버랩을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100~150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정도로 설정하는 것이 효과적일 수 있습니다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작업의 중요성에 따라</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문맥이 더 중요한 작업에서는 오버랩을 늘려서 데이터 손실을 최소화할 수 있으며</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반대로 빠른 처리가 필요한 작업에서는 오버랩을 줄여 처리량을 최적화할 수 있습니다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p:txBody>
      </p:sp>
      <p:sp>
        <p:nvSpPr>
          <p:cNvPr id="4" name="TextBox 3">
            <a:extLst>
              <a:ext uri="{FF2B5EF4-FFF2-40B4-BE49-F238E27FC236}">
                <a16:creationId xmlns:a16="http://schemas.microsoft.com/office/drawing/2014/main" id="{5847AA2B-73C5-6B53-2543-EB18D3B3AA4B}"/>
              </a:ext>
            </a:extLst>
          </p:cNvPr>
          <p:cNvSpPr txBox="1"/>
          <p:nvPr/>
        </p:nvSpPr>
        <p:spPr>
          <a:xfrm>
            <a:off x="73742" y="4167727"/>
            <a:ext cx="8652013" cy="300082"/>
          </a:xfrm>
          <a:prstGeom prst="rect">
            <a:avLst/>
          </a:prstGeom>
          <a:noFill/>
        </p:spPr>
        <p:txBody>
          <a:bodyPr wrap="square">
            <a:spAutoFit/>
          </a:bodyPr>
          <a:lstStyle/>
          <a:p>
            <a:pPr algn="r" defTabSz="685800" latinLnBrk="1">
              <a:buClrTx/>
            </a:pPr>
            <a:r>
              <a:rPr lang="en-US" altLang="ko-KR" sz="1350" b="1" kern="1200" dirty="0">
                <a:solidFill>
                  <a:srgbClr val="FF0000"/>
                </a:solidFill>
                <a:latin typeface="나눔바른고딕" panose="020B0603020101020101" pitchFamily="50" charset="-127"/>
                <a:ea typeface="나눔바른고딕" panose="020B0603020101020101" pitchFamily="50" charset="-127"/>
                <a:cs typeface="+mn-cs"/>
              </a:rPr>
              <a:t>-&gt; </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프로젝트에서는 기본설정으로 </a:t>
            </a:r>
            <a:r>
              <a:rPr lang="ko-KR" altLang="en-US" sz="1350" b="1" kern="1200" dirty="0" err="1">
                <a:solidFill>
                  <a:srgbClr val="FF0000"/>
                </a:solidFill>
                <a:latin typeface="나눔바른고딕" panose="020B0603020101020101" pitchFamily="50" charset="-127"/>
                <a:ea typeface="나눔바른고딕" panose="020B0603020101020101" pitchFamily="50" charset="-127"/>
                <a:cs typeface="+mn-cs"/>
              </a:rPr>
              <a:t>청크</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 사이즈 </a:t>
            </a:r>
            <a:r>
              <a:rPr lang="en-US" altLang="ko-KR" sz="1350" b="1" kern="1200" dirty="0">
                <a:solidFill>
                  <a:srgbClr val="FF0000"/>
                </a:solidFill>
                <a:latin typeface="나눔바른고딕" panose="020B0603020101020101" pitchFamily="50" charset="-127"/>
                <a:ea typeface="나눔바른고딕" panose="020B0603020101020101" pitchFamily="50" charset="-127"/>
                <a:cs typeface="+mn-cs"/>
              </a:rPr>
              <a:t>900, </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오버랩사이즈 </a:t>
            </a:r>
            <a:r>
              <a:rPr lang="en-US" altLang="ko-KR" sz="1350" b="1" kern="1200" dirty="0">
                <a:solidFill>
                  <a:srgbClr val="FF0000"/>
                </a:solidFill>
                <a:latin typeface="나눔바른고딕" panose="020B0603020101020101" pitchFamily="50" charset="-127"/>
                <a:ea typeface="나눔바른고딕" panose="020B0603020101020101" pitchFamily="50" charset="-127"/>
                <a:cs typeface="+mn-cs"/>
              </a:rPr>
              <a:t>100</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을 설정 후 사용자가 조절할 수 </a:t>
            </a:r>
            <a:r>
              <a:rPr lang="ko-KR" altLang="en-US" sz="1350" b="1" kern="1200" dirty="0" err="1">
                <a:solidFill>
                  <a:srgbClr val="FF0000"/>
                </a:solidFill>
                <a:latin typeface="나눔바른고딕" panose="020B0603020101020101" pitchFamily="50" charset="-127"/>
                <a:ea typeface="나눔바른고딕" panose="020B0603020101020101" pitchFamily="50" charset="-127"/>
                <a:cs typeface="+mn-cs"/>
              </a:rPr>
              <a:t>있게함</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 </a:t>
            </a:r>
          </a:p>
        </p:txBody>
      </p:sp>
      <p:sp>
        <p:nvSpPr>
          <p:cNvPr id="2" name="Google Shape;15;p3">
            <a:extLst>
              <a:ext uri="{FF2B5EF4-FFF2-40B4-BE49-F238E27FC236}">
                <a16:creationId xmlns:a16="http://schemas.microsoft.com/office/drawing/2014/main" id="{56E87F90-E507-B9AD-8B0C-7940E2A69CB6}"/>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121</a:t>
            </a:fld>
            <a:endParaRPr lang="ko" altLang="en-US">
              <a:solidFill>
                <a:srgbClr val="595959"/>
              </a:solidFill>
            </a:endParaRPr>
          </a:p>
        </p:txBody>
      </p:sp>
    </p:spTree>
    <p:extLst>
      <p:ext uri="{BB962C8B-B14F-4D97-AF65-F5344CB8AC3E}">
        <p14:creationId xmlns:p14="http://schemas.microsoft.com/office/powerpoint/2010/main" val="33092585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7093015"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spc="-113" dirty="0" err="1">
                <a:solidFill>
                  <a:prstClr val="black"/>
                </a:solidFill>
                <a:latin typeface="나눔바른고딕" panose="020B0603020101020101" pitchFamily="50" charset="-127"/>
                <a:ea typeface="나눔바른고딕" panose="020B0603020101020101" pitchFamily="50" charset="-127"/>
              </a:rPr>
              <a:t>랭체인</a:t>
            </a:r>
            <a:r>
              <a:rPr lang="ko-KR" altLang="en-US" sz="2100" spc="-113" dirty="0">
                <a:solidFill>
                  <a:prstClr val="black"/>
                </a:solidFill>
                <a:latin typeface="나눔바른고딕" panose="020B0603020101020101" pitchFamily="50" charset="-127"/>
                <a:ea typeface="나눔바른고딕" panose="020B0603020101020101" pitchFamily="50" charset="-127"/>
              </a:rPr>
              <a:t> 모델이 잘 학습할 수 있도록 문서를 </a:t>
            </a:r>
            <a:r>
              <a:rPr lang="ko-KR" altLang="en-US" sz="2100" spc="-113" dirty="0" err="1">
                <a:solidFill>
                  <a:prstClr val="black"/>
                </a:solidFill>
                <a:latin typeface="나눔바른고딕" panose="020B0603020101020101" pitchFamily="50" charset="-127"/>
                <a:ea typeface="나눔바른고딕" panose="020B0603020101020101" pitchFamily="50" charset="-127"/>
              </a:rPr>
              <a:t>만들기→테스트</a:t>
            </a:r>
            <a:endParaRPr lang="ko-KR" altLang="en-US" sz="2100" spc="-113" dirty="0">
              <a:solidFill>
                <a:prstClr val="black"/>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D6D37D57-1926-FCC1-8348-8E3866502D70}"/>
              </a:ext>
            </a:extLst>
          </p:cNvPr>
          <p:cNvPicPr>
            <a:picLocks noChangeAspect="1"/>
          </p:cNvPicPr>
          <p:nvPr/>
        </p:nvPicPr>
        <p:blipFill rotWithShape="1">
          <a:blip r:embed="rId2"/>
          <a:srcRect b="55623"/>
          <a:stretch/>
        </p:blipFill>
        <p:spPr>
          <a:xfrm>
            <a:off x="324029" y="982121"/>
            <a:ext cx="4547152" cy="1579527"/>
          </a:xfrm>
          <a:prstGeom prst="rect">
            <a:avLst/>
          </a:prstGeom>
        </p:spPr>
      </p:pic>
      <p:pic>
        <p:nvPicPr>
          <p:cNvPr id="10" name="그림 9">
            <a:extLst>
              <a:ext uri="{FF2B5EF4-FFF2-40B4-BE49-F238E27FC236}">
                <a16:creationId xmlns:a16="http://schemas.microsoft.com/office/drawing/2014/main" id="{FF96E697-01BB-11B9-98CF-19AADC1998F7}"/>
              </a:ext>
            </a:extLst>
          </p:cNvPr>
          <p:cNvPicPr>
            <a:picLocks noChangeAspect="1"/>
          </p:cNvPicPr>
          <p:nvPr/>
        </p:nvPicPr>
        <p:blipFill rotWithShape="1">
          <a:blip r:embed="rId3"/>
          <a:srcRect b="46440"/>
          <a:stretch/>
        </p:blipFill>
        <p:spPr>
          <a:xfrm>
            <a:off x="5251593" y="782000"/>
            <a:ext cx="3191223" cy="1906371"/>
          </a:xfrm>
          <a:prstGeom prst="rect">
            <a:avLst/>
          </a:prstGeom>
        </p:spPr>
      </p:pic>
      <p:pic>
        <p:nvPicPr>
          <p:cNvPr id="18" name="그림 17">
            <a:extLst>
              <a:ext uri="{FF2B5EF4-FFF2-40B4-BE49-F238E27FC236}">
                <a16:creationId xmlns:a16="http://schemas.microsoft.com/office/drawing/2014/main" id="{85DC2392-079F-669A-343B-1C163ABFD1C2}"/>
              </a:ext>
            </a:extLst>
          </p:cNvPr>
          <p:cNvPicPr>
            <a:picLocks noChangeAspect="1"/>
          </p:cNvPicPr>
          <p:nvPr/>
        </p:nvPicPr>
        <p:blipFill>
          <a:blip r:embed="rId4"/>
          <a:stretch>
            <a:fillRect/>
          </a:stretch>
        </p:blipFill>
        <p:spPr>
          <a:xfrm>
            <a:off x="250947" y="2828134"/>
            <a:ext cx="7215188" cy="1657350"/>
          </a:xfrm>
          <a:prstGeom prst="rect">
            <a:avLst/>
          </a:prstGeom>
        </p:spPr>
      </p:pic>
      <p:sp>
        <p:nvSpPr>
          <p:cNvPr id="12" name="TextBox 11">
            <a:extLst>
              <a:ext uri="{FF2B5EF4-FFF2-40B4-BE49-F238E27FC236}">
                <a16:creationId xmlns:a16="http://schemas.microsoft.com/office/drawing/2014/main" id="{61B68319-3469-EF73-7E6E-071CBD5E9770}"/>
              </a:ext>
            </a:extLst>
          </p:cNvPr>
          <p:cNvSpPr txBox="1"/>
          <p:nvPr/>
        </p:nvSpPr>
        <p:spPr>
          <a:xfrm>
            <a:off x="2412721" y="4401809"/>
            <a:ext cx="6760837" cy="300082"/>
          </a:xfrm>
          <a:prstGeom prst="rect">
            <a:avLst/>
          </a:prstGeom>
          <a:noFill/>
        </p:spPr>
        <p:txBody>
          <a:bodyPr wrap="square">
            <a:spAutoFit/>
          </a:bodyPr>
          <a:lstStyle/>
          <a:p>
            <a:pPr algn="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엑셀로 만든 표 내용은 위와 같이 추출되어 정확한 학습이 되지 않음 </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셀 병합 등 텍스트 형태 복잡</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 name="Google Shape;15;p3">
            <a:extLst>
              <a:ext uri="{FF2B5EF4-FFF2-40B4-BE49-F238E27FC236}">
                <a16:creationId xmlns:a16="http://schemas.microsoft.com/office/drawing/2014/main" id="{430944E6-EBF5-EFB9-7F47-B7F98CC632DA}"/>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122</a:t>
            </a:fld>
            <a:endParaRPr lang="ko" altLang="en-US">
              <a:solidFill>
                <a:srgbClr val="595959"/>
              </a:solidFill>
            </a:endParaRPr>
          </a:p>
        </p:txBody>
      </p:sp>
    </p:spTree>
    <p:extLst>
      <p:ext uri="{BB962C8B-B14F-4D97-AF65-F5344CB8AC3E}">
        <p14:creationId xmlns:p14="http://schemas.microsoft.com/office/powerpoint/2010/main" val="4441417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7093015"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2100" spc="-113" dirty="0">
                <a:solidFill>
                  <a:prstClr val="black"/>
                </a:solidFill>
                <a:latin typeface="나눔바른고딕" panose="020B0603020101020101" pitchFamily="50" charset="-127"/>
                <a:ea typeface="나눔바른고딕" panose="020B0603020101020101" pitchFamily="50" charset="-127"/>
              </a:rPr>
              <a:t> 향상</a:t>
            </a:r>
            <a:r>
              <a:rPr lang="en-US" altLang="ko-KR" sz="2100" spc="-113" dirty="0">
                <a:solidFill>
                  <a:prstClr val="black"/>
                </a:solidFill>
                <a:latin typeface="나눔바른고딕" panose="020B0603020101020101" pitchFamily="50" charset="-127"/>
                <a:ea typeface="나눔바른고딕" panose="020B0603020101020101" pitchFamily="50" charset="-127"/>
              </a:rPr>
              <a:t>: </a:t>
            </a:r>
            <a:r>
              <a:rPr lang="en-US" altLang="ko-KR" sz="2100" dirty="0">
                <a:solidFill>
                  <a:prstClr val="black"/>
                </a:solidFill>
                <a:latin typeface="나눔바른고딕" panose="020B0603020101020101" pitchFamily="50" charset="-127"/>
                <a:ea typeface="나눔바른고딕" panose="020B0603020101020101" pitchFamily="50" charset="-127"/>
              </a:rPr>
              <a:t>tabula </a:t>
            </a:r>
            <a:r>
              <a:rPr lang="ko-KR" altLang="en-US" sz="2100" dirty="0">
                <a:solidFill>
                  <a:prstClr val="black"/>
                </a:solidFill>
                <a:latin typeface="나눔바른고딕" panose="020B0603020101020101" pitchFamily="50" charset="-127"/>
                <a:ea typeface="나눔바른고딕" panose="020B0603020101020101" pitchFamily="50" charset="-127"/>
              </a:rPr>
              <a:t>라이브러리</a:t>
            </a:r>
            <a:endParaRPr lang="ko-KR" altLang="en-US" sz="2100" spc="-113" dirty="0">
              <a:solidFill>
                <a:prstClr val="black"/>
              </a:solidFill>
              <a:latin typeface="나눔바른고딕" panose="020B0603020101020101" pitchFamily="50" charset="-127"/>
              <a:ea typeface="나눔바른고딕" panose="020B0603020101020101" pitchFamily="50" charset="-127"/>
            </a:endParaRPr>
          </a:p>
        </p:txBody>
      </p:sp>
      <p:pic>
        <p:nvPicPr>
          <p:cNvPr id="3" name="그림 2">
            <a:extLst>
              <a:ext uri="{FF2B5EF4-FFF2-40B4-BE49-F238E27FC236}">
                <a16:creationId xmlns:a16="http://schemas.microsoft.com/office/drawing/2014/main" id="{543B7501-8F43-CABC-6517-3BEC1E98A8EC}"/>
              </a:ext>
            </a:extLst>
          </p:cNvPr>
          <p:cNvPicPr>
            <a:picLocks noChangeAspect="1"/>
          </p:cNvPicPr>
          <p:nvPr/>
        </p:nvPicPr>
        <p:blipFill>
          <a:blip r:embed="rId2"/>
          <a:stretch>
            <a:fillRect/>
          </a:stretch>
        </p:blipFill>
        <p:spPr>
          <a:xfrm>
            <a:off x="654693" y="936253"/>
            <a:ext cx="2400508" cy="3823769"/>
          </a:xfrm>
          <a:prstGeom prst="rect">
            <a:avLst/>
          </a:prstGeom>
        </p:spPr>
      </p:pic>
      <p:sp>
        <p:nvSpPr>
          <p:cNvPr id="13" name="TextBox 12">
            <a:extLst>
              <a:ext uri="{FF2B5EF4-FFF2-40B4-BE49-F238E27FC236}">
                <a16:creationId xmlns:a16="http://schemas.microsoft.com/office/drawing/2014/main" id="{A777911A-7637-6156-2193-7144BEA94D9B}"/>
              </a:ext>
            </a:extLst>
          </p:cNvPr>
          <p:cNvSpPr txBox="1"/>
          <p:nvPr/>
        </p:nvSpPr>
        <p:spPr>
          <a:xfrm>
            <a:off x="3887396" y="915963"/>
            <a:ext cx="4343401" cy="923330"/>
          </a:xfrm>
          <a:prstGeom prst="rect">
            <a:avLst/>
          </a:prstGeom>
          <a:noFill/>
        </p:spPr>
        <p:txBody>
          <a:bodyPr wrap="square">
            <a:spAutoFit/>
          </a:bodyPr>
          <a:lstStyle/>
          <a:p>
            <a:pPr defTabSz="685800" latinLnBrk="1">
              <a:buClrTx/>
            </a:pPr>
            <a:r>
              <a:rPr lang="en-US" altLang="ko-KR" sz="1350" b="1" kern="1200" dirty="0" err="1">
                <a:solidFill>
                  <a:prstClr val="black"/>
                </a:solidFill>
                <a:latin typeface="나눔바른고딕" panose="020B0603020101020101" pitchFamily="50" charset="-127"/>
                <a:ea typeface="나눔바른고딕" panose="020B0603020101020101" pitchFamily="50" charset="-127"/>
                <a:cs typeface="+mn-cs"/>
              </a:rPr>
              <a:t>PyPDF</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와 동일한 결과 나옴</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-&gt;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Tabula</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는 구조화된 표 데이터에 대해 매우 효과적이지만</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표의 복잡성이나 레이아웃에 따라 추출 정확성이 달라질 수 있음</a:t>
            </a:r>
            <a:endParaRPr lang="en-US" altLang="ko-KR" sz="13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 name="Google Shape;15;p3">
            <a:extLst>
              <a:ext uri="{FF2B5EF4-FFF2-40B4-BE49-F238E27FC236}">
                <a16:creationId xmlns:a16="http://schemas.microsoft.com/office/drawing/2014/main" id="{788C44D7-AA6D-B71F-D798-DB8B609149BB}"/>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123</a:t>
            </a:fld>
            <a:endParaRPr lang="ko" altLang="en-US">
              <a:solidFill>
                <a:srgbClr val="595959"/>
              </a:solidFill>
            </a:endParaRPr>
          </a:p>
        </p:txBody>
      </p:sp>
    </p:spTree>
    <p:extLst>
      <p:ext uri="{BB962C8B-B14F-4D97-AF65-F5344CB8AC3E}">
        <p14:creationId xmlns:p14="http://schemas.microsoft.com/office/powerpoint/2010/main" val="974345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7093015"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2100" spc="-113" dirty="0">
                <a:solidFill>
                  <a:prstClr val="black"/>
                </a:solidFill>
                <a:latin typeface="나눔바른고딕" panose="020B0603020101020101" pitchFamily="50" charset="-127"/>
                <a:ea typeface="나눔바른고딕" panose="020B0603020101020101" pitchFamily="50" charset="-127"/>
              </a:rPr>
              <a:t> 향상</a:t>
            </a:r>
            <a:r>
              <a:rPr lang="en-US" altLang="ko-KR" sz="2100" spc="-113" dirty="0">
                <a:solidFill>
                  <a:prstClr val="black"/>
                </a:solidFill>
                <a:latin typeface="나눔바른고딕" panose="020B0603020101020101" pitchFamily="50" charset="-127"/>
                <a:ea typeface="나눔바른고딕" panose="020B0603020101020101" pitchFamily="50" charset="-127"/>
              </a:rPr>
              <a:t>: </a:t>
            </a:r>
            <a:r>
              <a:rPr lang="ko-KR" altLang="en-US" sz="2100" spc="-113" dirty="0">
                <a:solidFill>
                  <a:prstClr val="black"/>
                </a:solidFill>
                <a:latin typeface="나눔바른고딕" panose="020B0603020101020101" pitchFamily="50" charset="-127"/>
                <a:ea typeface="나눔바른고딕" panose="020B0603020101020101" pitchFamily="50" charset="-127"/>
              </a:rPr>
              <a:t>줄글 작성</a:t>
            </a:r>
          </a:p>
        </p:txBody>
      </p:sp>
      <p:sp>
        <p:nvSpPr>
          <p:cNvPr id="2" name="TextBox 1">
            <a:extLst>
              <a:ext uri="{FF2B5EF4-FFF2-40B4-BE49-F238E27FC236}">
                <a16:creationId xmlns:a16="http://schemas.microsoft.com/office/drawing/2014/main" id="{CB25535F-119F-1775-BDC6-524F7E672A9A}"/>
              </a:ext>
            </a:extLst>
          </p:cNvPr>
          <p:cNvSpPr txBox="1"/>
          <p:nvPr/>
        </p:nvSpPr>
        <p:spPr>
          <a:xfrm>
            <a:off x="4800600" y="4635291"/>
            <a:ext cx="4343401"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같은 문서에 작성시 타 제품의 주의사항까지 답변함</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pic>
        <p:nvPicPr>
          <p:cNvPr id="4" name="그림 3">
            <a:extLst>
              <a:ext uri="{FF2B5EF4-FFF2-40B4-BE49-F238E27FC236}">
                <a16:creationId xmlns:a16="http://schemas.microsoft.com/office/drawing/2014/main" id="{AF08DEDF-F2CE-BADB-22D3-31761C14ECE9}"/>
              </a:ext>
            </a:extLst>
          </p:cNvPr>
          <p:cNvPicPr>
            <a:picLocks noChangeAspect="1"/>
          </p:cNvPicPr>
          <p:nvPr/>
        </p:nvPicPr>
        <p:blipFill>
          <a:blip r:embed="rId2"/>
          <a:stretch>
            <a:fillRect/>
          </a:stretch>
        </p:blipFill>
        <p:spPr>
          <a:xfrm>
            <a:off x="188844" y="1457556"/>
            <a:ext cx="3106636" cy="835819"/>
          </a:xfrm>
          <a:prstGeom prst="rect">
            <a:avLst/>
          </a:prstGeom>
        </p:spPr>
      </p:pic>
      <p:pic>
        <p:nvPicPr>
          <p:cNvPr id="10" name="그림 9">
            <a:extLst>
              <a:ext uri="{FF2B5EF4-FFF2-40B4-BE49-F238E27FC236}">
                <a16:creationId xmlns:a16="http://schemas.microsoft.com/office/drawing/2014/main" id="{077D8445-E0E2-7F16-6CB7-015729837A9A}"/>
              </a:ext>
            </a:extLst>
          </p:cNvPr>
          <p:cNvPicPr>
            <a:picLocks noChangeAspect="1"/>
          </p:cNvPicPr>
          <p:nvPr/>
        </p:nvPicPr>
        <p:blipFill>
          <a:blip r:embed="rId3"/>
          <a:stretch>
            <a:fillRect/>
          </a:stretch>
        </p:blipFill>
        <p:spPr>
          <a:xfrm>
            <a:off x="138528" y="2721946"/>
            <a:ext cx="3360047" cy="2078831"/>
          </a:xfrm>
          <a:prstGeom prst="rect">
            <a:avLst/>
          </a:prstGeom>
        </p:spPr>
      </p:pic>
      <p:sp>
        <p:nvSpPr>
          <p:cNvPr id="12" name="TextBox 11">
            <a:extLst>
              <a:ext uri="{FF2B5EF4-FFF2-40B4-BE49-F238E27FC236}">
                <a16:creationId xmlns:a16="http://schemas.microsoft.com/office/drawing/2014/main" id="{D156D72C-44CF-9024-4A81-24EE78923A6C}"/>
              </a:ext>
            </a:extLst>
          </p:cNvPr>
          <p:cNvSpPr txBox="1"/>
          <p:nvPr/>
        </p:nvSpPr>
        <p:spPr>
          <a:xfrm>
            <a:off x="188843" y="1243270"/>
            <a:ext cx="2517086" cy="300082"/>
          </a:xfrm>
          <a:prstGeom prst="rect">
            <a:avLst/>
          </a:prstGeom>
          <a:noFill/>
        </p:spPr>
        <p:txBody>
          <a:bodyPr wrap="square">
            <a:spAutoFit/>
          </a:bodyPr>
          <a:lstStyle/>
          <a:p>
            <a:pPr defTabSz="685800" latinLnBrk="1">
              <a:buClrTx/>
            </a:pP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제품</a:t>
            </a: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3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14" name="TextBox 13">
            <a:extLst>
              <a:ext uri="{FF2B5EF4-FFF2-40B4-BE49-F238E27FC236}">
                <a16:creationId xmlns:a16="http://schemas.microsoft.com/office/drawing/2014/main" id="{5BAA2B9E-1F0A-B889-3BAE-C43781ADCE9C}"/>
              </a:ext>
            </a:extLst>
          </p:cNvPr>
          <p:cNvSpPr txBox="1"/>
          <p:nvPr/>
        </p:nvSpPr>
        <p:spPr>
          <a:xfrm>
            <a:off x="188843" y="2444947"/>
            <a:ext cx="2517086" cy="300082"/>
          </a:xfrm>
          <a:prstGeom prst="rect">
            <a:avLst/>
          </a:prstGeom>
          <a:noFill/>
        </p:spPr>
        <p:txBody>
          <a:bodyPr wrap="square">
            <a:spAutoFit/>
          </a:bodyPr>
          <a:lstStyle/>
          <a:p>
            <a:pPr defTabSz="685800" latinLnBrk="1">
              <a:buClrTx/>
            </a:pP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[B</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제품</a:t>
            </a: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350" kern="1200" dirty="0">
              <a:solidFill>
                <a:prstClr val="black"/>
              </a:solidFill>
              <a:latin typeface="나눔바른고딕" panose="020B0603020101020101" pitchFamily="50" charset="-127"/>
              <a:ea typeface="나눔바른고딕" panose="020B0603020101020101" pitchFamily="50" charset="-127"/>
              <a:cs typeface="+mn-cs"/>
            </a:endParaRPr>
          </a:p>
        </p:txBody>
      </p:sp>
      <p:pic>
        <p:nvPicPr>
          <p:cNvPr id="15" name="그림 14">
            <a:extLst>
              <a:ext uri="{FF2B5EF4-FFF2-40B4-BE49-F238E27FC236}">
                <a16:creationId xmlns:a16="http://schemas.microsoft.com/office/drawing/2014/main" id="{D40AF295-E0DC-109D-0E1A-FC5315638394}"/>
              </a:ext>
            </a:extLst>
          </p:cNvPr>
          <p:cNvPicPr>
            <a:picLocks noChangeAspect="1"/>
          </p:cNvPicPr>
          <p:nvPr/>
        </p:nvPicPr>
        <p:blipFill>
          <a:blip r:embed="rId4"/>
          <a:stretch>
            <a:fillRect/>
          </a:stretch>
        </p:blipFill>
        <p:spPr>
          <a:xfrm>
            <a:off x="3463165" y="1243270"/>
            <a:ext cx="5680835" cy="3178969"/>
          </a:xfrm>
          <a:prstGeom prst="rect">
            <a:avLst/>
          </a:prstGeom>
        </p:spPr>
      </p:pic>
      <p:sp>
        <p:nvSpPr>
          <p:cNvPr id="3" name="Google Shape;15;p3">
            <a:extLst>
              <a:ext uri="{FF2B5EF4-FFF2-40B4-BE49-F238E27FC236}">
                <a16:creationId xmlns:a16="http://schemas.microsoft.com/office/drawing/2014/main" id="{F695CA88-B578-F5FA-3E9D-292281B05D2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124</a:t>
            </a:fld>
            <a:endParaRPr lang="ko" altLang="en-US">
              <a:solidFill>
                <a:srgbClr val="595959"/>
              </a:solidFill>
            </a:endParaRPr>
          </a:p>
        </p:txBody>
      </p:sp>
    </p:spTree>
    <p:extLst>
      <p:ext uri="{BB962C8B-B14F-4D97-AF65-F5344CB8AC3E}">
        <p14:creationId xmlns:p14="http://schemas.microsoft.com/office/powerpoint/2010/main" val="33455434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7093015"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2100" spc="-113" dirty="0">
                <a:solidFill>
                  <a:prstClr val="black"/>
                </a:solidFill>
                <a:latin typeface="나눔바른고딕" panose="020B0603020101020101" pitchFamily="50" charset="-127"/>
                <a:ea typeface="나눔바른고딕" panose="020B0603020101020101" pitchFamily="50" charset="-127"/>
              </a:rPr>
              <a:t> 향상</a:t>
            </a:r>
            <a:r>
              <a:rPr lang="en-US" altLang="ko-KR" sz="2100" spc="-113" dirty="0">
                <a:solidFill>
                  <a:prstClr val="black"/>
                </a:solidFill>
                <a:latin typeface="나눔바른고딕" panose="020B0603020101020101" pitchFamily="50" charset="-127"/>
                <a:ea typeface="나눔바른고딕" panose="020B0603020101020101" pitchFamily="50" charset="-127"/>
              </a:rPr>
              <a:t>: </a:t>
            </a:r>
            <a:r>
              <a:rPr lang="ko-KR" altLang="en-US" sz="2100" spc="-113" dirty="0">
                <a:solidFill>
                  <a:prstClr val="black"/>
                </a:solidFill>
                <a:latin typeface="나눔바른고딕" panose="020B0603020101020101" pitchFamily="50" charset="-127"/>
                <a:ea typeface="나눔바른고딕" panose="020B0603020101020101" pitchFamily="50" charset="-127"/>
              </a:rPr>
              <a:t>표의 구조화</a:t>
            </a:r>
          </a:p>
        </p:txBody>
      </p:sp>
      <p:pic>
        <p:nvPicPr>
          <p:cNvPr id="3" name="그림 2">
            <a:extLst>
              <a:ext uri="{FF2B5EF4-FFF2-40B4-BE49-F238E27FC236}">
                <a16:creationId xmlns:a16="http://schemas.microsoft.com/office/drawing/2014/main" id="{C067CDFE-2607-B48F-6E52-C4C233F9277F}"/>
              </a:ext>
            </a:extLst>
          </p:cNvPr>
          <p:cNvPicPr>
            <a:picLocks noChangeAspect="1"/>
          </p:cNvPicPr>
          <p:nvPr/>
        </p:nvPicPr>
        <p:blipFill>
          <a:blip r:embed="rId2"/>
          <a:stretch>
            <a:fillRect/>
          </a:stretch>
        </p:blipFill>
        <p:spPr>
          <a:xfrm>
            <a:off x="250947" y="952501"/>
            <a:ext cx="4092453" cy="3553926"/>
          </a:xfrm>
          <a:prstGeom prst="rect">
            <a:avLst/>
          </a:prstGeom>
        </p:spPr>
      </p:pic>
      <p:pic>
        <p:nvPicPr>
          <p:cNvPr id="13" name="그림 12">
            <a:extLst>
              <a:ext uri="{FF2B5EF4-FFF2-40B4-BE49-F238E27FC236}">
                <a16:creationId xmlns:a16="http://schemas.microsoft.com/office/drawing/2014/main" id="{226CEAD2-0363-6273-910B-ED6C5AD9F10C}"/>
              </a:ext>
            </a:extLst>
          </p:cNvPr>
          <p:cNvPicPr>
            <a:picLocks noChangeAspect="1"/>
          </p:cNvPicPr>
          <p:nvPr/>
        </p:nvPicPr>
        <p:blipFill>
          <a:blip r:embed="rId3"/>
          <a:stretch>
            <a:fillRect/>
          </a:stretch>
        </p:blipFill>
        <p:spPr>
          <a:xfrm>
            <a:off x="4698965" y="1024530"/>
            <a:ext cx="2754869" cy="1325995"/>
          </a:xfrm>
          <a:prstGeom prst="rect">
            <a:avLst/>
          </a:prstGeom>
        </p:spPr>
      </p:pic>
      <p:pic>
        <p:nvPicPr>
          <p:cNvPr id="16" name="그림 15">
            <a:extLst>
              <a:ext uri="{FF2B5EF4-FFF2-40B4-BE49-F238E27FC236}">
                <a16:creationId xmlns:a16="http://schemas.microsoft.com/office/drawing/2014/main" id="{08119BF6-80BD-113F-344B-67E2DFA71665}"/>
              </a:ext>
            </a:extLst>
          </p:cNvPr>
          <p:cNvPicPr>
            <a:picLocks noChangeAspect="1"/>
          </p:cNvPicPr>
          <p:nvPr/>
        </p:nvPicPr>
        <p:blipFill>
          <a:blip r:embed="rId4"/>
          <a:stretch>
            <a:fillRect/>
          </a:stretch>
        </p:blipFill>
        <p:spPr>
          <a:xfrm>
            <a:off x="4674359" y="2633870"/>
            <a:ext cx="2526249" cy="2040432"/>
          </a:xfrm>
          <a:prstGeom prst="rect">
            <a:avLst/>
          </a:prstGeom>
        </p:spPr>
      </p:pic>
      <p:sp>
        <p:nvSpPr>
          <p:cNvPr id="17" name="TextBox 16">
            <a:extLst>
              <a:ext uri="{FF2B5EF4-FFF2-40B4-BE49-F238E27FC236}">
                <a16:creationId xmlns:a16="http://schemas.microsoft.com/office/drawing/2014/main" id="{16DE0928-67BE-402C-4617-E0A90BE32E01}"/>
              </a:ext>
            </a:extLst>
          </p:cNvPr>
          <p:cNvSpPr txBox="1"/>
          <p:nvPr/>
        </p:nvSpPr>
        <p:spPr>
          <a:xfrm>
            <a:off x="7284720" y="4731157"/>
            <a:ext cx="1732797"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가장 좋은 결과</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 name="Google Shape;15;p3">
            <a:extLst>
              <a:ext uri="{FF2B5EF4-FFF2-40B4-BE49-F238E27FC236}">
                <a16:creationId xmlns:a16="http://schemas.microsoft.com/office/drawing/2014/main" id="{C83F3594-93B0-9FDB-ADF5-4196AFC236D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125</a:t>
            </a:fld>
            <a:endParaRPr lang="ko" altLang="en-US">
              <a:solidFill>
                <a:srgbClr val="595959"/>
              </a:solidFill>
            </a:endParaRPr>
          </a:p>
        </p:txBody>
      </p:sp>
    </p:spTree>
    <p:extLst>
      <p:ext uri="{BB962C8B-B14F-4D97-AF65-F5344CB8AC3E}">
        <p14:creationId xmlns:p14="http://schemas.microsoft.com/office/powerpoint/2010/main" val="17392537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4" name="그림 3">
            <a:extLst>
              <a:ext uri="{FF2B5EF4-FFF2-40B4-BE49-F238E27FC236}">
                <a16:creationId xmlns:a16="http://schemas.microsoft.com/office/drawing/2014/main" id="{DD5755CD-0A69-27C5-5E3C-69002DCE0F8D}"/>
              </a:ext>
            </a:extLst>
          </p:cNvPr>
          <p:cNvPicPr>
            <a:picLocks noChangeAspect="1"/>
          </p:cNvPicPr>
          <p:nvPr/>
        </p:nvPicPr>
        <p:blipFill>
          <a:blip r:embed="rId4"/>
          <a:stretch>
            <a:fillRect/>
          </a:stretch>
        </p:blipFill>
        <p:spPr>
          <a:xfrm>
            <a:off x="790303" y="1141028"/>
            <a:ext cx="5790122" cy="2633552"/>
          </a:xfrm>
          <a:prstGeom prst="rect">
            <a:avLst/>
          </a:prstGeom>
        </p:spPr>
      </p:pic>
    </p:spTree>
    <p:extLst>
      <p:ext uri="{BB962C8B-B14F-4D97-AF65-F5344CB8AC3E}">
        <p14:creationId xmlns:p14="http://schemas.microsoft.com/office/powerpoint/2010/main" val="22407671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5" name="그림 4">
            <a:extLst>
              <a:ext uri="{FF2B5EF4-FFF2-40B4-BE49-F238E27FC236}">
                <a16:creationId xmlns:a16="http://schemas.microsoft.com/office/drawing/2014/main" id="{014EA66F-1448-4C24-49EF-BE401068C419}"/>
              </a:ext>
            </a:extLst>
          </p:cNvPr>
          <p:cNvPicPr>
            <a:picLocks noChangeAspect="1"/>
          </p:cNvPicPr>
          <p:nvPr/>
        </p:nvPicPr>
        <p:blipFill>
          <a:blip r:embed="rId4"/>
          <a:stretch>
            <a:fillRect/>
          </a:stretch>
        </p:blipFill>
        <p:spPr>
          <a:xfrm>
            <a:off x="931213" y="1541107"/>
            <a:ext cx="5790122" cy="3223092"/>
          </a:xfrm>
          <a:prstGeom prst="rect">
            <a:avLst/>
          </a:prstGeom>
        </p:spPr>
      </p:pic>
    </p:spTree>
    <p:extLst>
      <p:ext uri="{BB962C8B-B14F-4D97-AF65-F5344CB8AC3E}">
        <p14:creationId xmlns:p14="http://schemas.microsoft.com/office/powerpoint/2010/main" val="39227710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4" name="그림 3">
            <a:extLst>
              <a:ext uri="{FF2B5EF4-FFF2-40B4-BE49-F238E27FC236}">
                <a16:creationId xmlns:a16="http://schemas.microsoft.com/office/drawing/2014/main" id="{EF680B15-7C92-E7DC-3562-EE044D5C1B2F}"/>
              </a:ext>
            </a:extLst>
          </p:cNvPr>
          <p:cNvPicPr>
            <a:picLocks noChangeAspect="1"/>
          </p:cNvPicPr>
          <p:nvPr/>
        </p:nvPicPr>
        <p:blipFill>
          <a:blip r:embed="rId4"/>
          <a:stretch>
            <a:fillRect/>
          </a:stretch>
        </p:blipFill>
        <p:spPr>
          <a:xfrm>
            <a:off x="1055126" y="1645920"/>
            <a:ext cx="6637209" cy="2954459"/>
          </a:xfrm>
          <a:prstGeom prst="rect">
            <a:avLst/>
          </a:prstGeom>
        </p:spPr>
      </p:pic>
    </p:spTree>
    <p:extLst>
      <p:ext uri="{BB962C8B-B14F-4D97-AF65-F5344CB8AC3E}">
        <p14:creationId xmlns:p14="http://schemas.microsoft.com/office/powerpoint/2010/main" val="1027506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5" name="그림 4">
            <a:extLst>
              <a:ext uri="{FF2B5EF4-FFF2-40B4-BE49-F238E27FC236}">
                <a16:creationId xmlns:a16="http://schemas.microsoft.com/office/drawing/2014/main" id="{CBD8C93B-C233-BE81-B70C-DA343C19AB9A}"/>
              </a:ext>
            </a:extLst>
          </p:cNvPr>
          <p:cNvPicPr>
            <a:picLocks noChangeAspect="1"/>
          </p:cNvPicPr>
          <p:nvPr/>
        </p:nvPicPr>
        <p:blipFill>
          <a:blip r:embed="rId4"/>
          <a:stretch>
            <a:fillRect/>
          </a:stretch>
        </p:blipFill>
        <p:spPr>
          <a:xfrm>
            <a:off x="1331198" y="1141028"/>
            <a:ext cx="5789475" cy="3226063"/>
          </a:xfrm>
          <a:prstGeom prst="rect">
            <a:avLst/>
          </a:prstGeom>
        </p:spPr>
      </p:pic>
    </p:spTree>
    <p:extLst>
      <p:ext uri="{BB962C8B-B14F-4D97-AF65-F5344CB8AC3E}">
        <p14:creationId xmlns:p14="http://schemas.microsoft.com/office/powerpoint/2010/main" val="2813628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A495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dirty="0">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dirty="0">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1) </a:t>
            </a:r>
            <a:r>
              <a:rPr lang="ko-KR" altLang="en-US" b="1" dirty="0">
                <a:solidFill>
                  <a:srgbClr val="FFFF6D"/>
                </a:solidFill>
                <a:latin typeface="나눔바른고딕" panose="020B0603020101020101" pitchFamily="50" charset="-127"/>
                <a:ea typeface="나눔바른고딕" panose="020B0603020101020101" pitchFamily="50" charset="-127"/>
              </a:rPr>
              <a:t>담당업무</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2</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9" name="표 8">
            <a:extLst>
              <a:ext uri="{FF2B5EF4-FFF2-40B4-BE49-F238E27FC236}">
                <a16:creationId xmlns:a16="http://schemas.microsoft.com/office/drawing/2014/main" id="{71A7C323-612E-1983-38E8-1BFF400E34A5}"/>
              </a:ext>
            </a:extLst>
          </p:cNvPr>
          <p:cNvGraphicFramePr>
            <a:graphicFrameLocks noGrp="1"/>
          </p:cNvGraphicFramePr>
          <p:nvPr>
            <p:extLst>
              <p:ext uri="{D42A27DB-BD31-4B8C-83A1-F6EECF244321}">
                <p14:modId xmlns:p14="http://schemas.microsoft.com/office/powerpoint/2010/main" val="4236883846"/>
              </p:ext>
            </p:extLst>
          </p:nvPr>
        </p:nvGraphicFramePr>
        <p:xfrm>
          <a:off x="609600" y="1117306"/>
          <a:ext cx="7924799" cy="3134264"/>
        </p:xfrm>
        <a:graphic>
          <a:graphicData uri="http://schemas.openxmlformats.org/drawingml/2006/table">
            <a:tbl>
              <a:tblPr firstRow="1" bandRow="1">
                <a:tableStyleId>{5940675A-B579-460E-94D1-54222C63F5DA}</a:tableStyleId>
              </a:tblPr>
              <a:tblGrid>
                <a:gridCol w="1742594">
                  <a:extLst>
                    <a:ext uri="{9D8B030D-6E8A-4147-A177-3AD203B41FA5}">
                      <a16:colId xmlns:a16="http://schemas.microsoft.com/office/drawing/2014/main" val="3567546823"/>
                    </a:ext>
                  </a:extLst>
                </a:gridCol>
                <a:gridCol w="1345862">
                  <a:extLst>
                    <a:ext uri="{9D8B030D-6E8A-4147-A177-3AD203B41FA5}">
                      <a16:colId xmlns:a16="http://schemas.microsoft.com/office/drawing/2014/main" val="825328156"/>
                    </a:ext>
                  </a:extLst>
                </a:gridCol>
                <a:gridCol w="4836343">
                  <a:extLst>
                    <a:ext uri="{9D8B030D-6E8A-4147-A177-3AD203B41FA5}">
                      <a16:colId xmlns:a16="http://schemas.microsoft.com/office/drawing/2014/main" val="1308595558"/>
                    </a:ext>
                  </a:extLst>
                </a:gridCol>
              </a:tblGrid>
              <a:tr h="391783">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훈련생</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역할</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담당업무</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extLst>
                  <a:ext uri="{0D108BD9-81ED-4DB2-BD59-A6C34878D82A}">
                    <a16:rowId xmlns:a16="http://schemas.microsoft.com/office/drawing/2014/main" val="460746592"/>
                  </a:ext>
                </a:extLst>
              </a:tr>
              <a:tr h="391783">
                <a:tc>
                  <a:txBody>
                    <a:bodyPr/>
                    <a:lstStyle/>
                    <a:p>
                      <a:pPr algn="ctr" latinLnBrk="1"/>
                      <a:r>
                        <a:rPr lang="ko-KR" altLang="en-US" dirty="0">
                          <a:latin typeface="나눔바른고딕" panose="020B0603020101020101" pitchFamily="50" charset="-127"/>
                          <a:ea typeface="나눔바른고딕" panose="020B0603020101020101" pitchFamily="50" charset="-127"/>
                        </a:rPr>
                        <a:t>김동민</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 </a:t>
                      </a:r>
                      <a:r>
                        <a:rPr lang="ko-KR" altLang="en-US" dirty="0" err="1">
                          <a:latin typeface="나눔바른고딕" panose="020B0603020101020101" pitchFamily="50" charset="-127"/>
                          <a:ea typeface="나눔바른고딕" panose="020B0603020101020101" pitchFamily="50" charset="-127"/>
                        </a:rPr>
                        <a:t>세그멘테이션</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PPT, </a:t>
                      </a:r>
                      <a:r>
                        <a:rPr lang="ko-KR" altLang="en-US" dirty="0">
                          <a:latin typeface="나눔바른고딕" panose="020B0603020101020101" pitchFamily="50" charset="-127"/>
                          <a:ea typeface="나눔바른고딕" panose="020B0603020101020101" pitchFamily="50" charset="-127"/>
                        </a:rPr>
                        <a:t>회의록 작성</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737180"/>
                  </a:ext>
                </a:extLst>
              </a:tr>
              <a:tr h="391783">
                <a:tc>
                  <a:txBody>
                    <a:bodyPr/>
                    <a:lstStyle/>
                    <a:p>
                      <a:pPr algn="ctr" latinLnBrk="1"/>
                      <a:r>
                        <a:rPr lang="ko-KR" altLang="en-US" dirty="0" err="1">
                          <a:latin typeface="나눔바른고딕" panose="020B0603020101020101" pitchFamily="50" charset="-127"/>
                          <a:ea typeface="나눔바른고딕" panose="020B0603020101020101" pitchFamily="50" charset="-127"/>
                        </a:rPr>
                        <a:t>백혜리</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OCR, </a:t>
                      </a:r>
                      <a:r>
                        <a:rPr lang="ko-KR" altLang="en-US" dirty="0">
                          <a:latin typeface="나눔바른고딕" panose="020B0603020101020101" pitchFamily="50" charset="-127"/>
                          <a:ea typeface="나눔바른고딕" panose="020B0603020101020101" pitchFamily="50" charset="-127"/>
                        </a:rPr>
                        <a:t>맞춤법 진행</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07538"/>
                  </a:ext>
                </a:extLst>
              </a:tr>
              <a:tr h="391783">
                <a:tc>
                  <a:txBody>
                    <a:bodyPr/>
                    <a:lstStyle/>
                    <a:p>
                      <a:pPr algn="ctr" latinLnBrk="1"/>
                      <a:r>
                        <a:rPr lang="ko-KR" altLang="en-US" dirty="0" err="1">
                          <a:latin typeface="나눔바른고딕" panose="020B0603020101020101" pitchFamily="50" charset="-127"/>
                          <a:ea typeface="나눔바른고딕" panose="020B0603020101020101" pitchFamily="50" charset="-127"/>
                        </a:rPr>
                        <a:t>윤도하</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데이터 수집</a:t>
                      </a:r>
                      <a:r>
                        <a:rPr lang="en-US" altLang="ko-KR" dirty="0">
                          <a:latin typeface="나눔바른고딕" panose="020B0603020101020101" pitchFamily="50" charset="-127"/>
                          <a:ea typeface="나눔바른고딕" panose="020B0603020101020101" pitchFamily="50" charset="-127"/>
                        </a:rPr>
                        <a:t>, </a:t>
                      </a:r>
                      <a:r>
                        <a:rPr lang="ko-KR" altLang="en-US" dirty="0" err="1">
                          <a:latin typeface="나눔바른고딕" panose="020B0603020101020101" pitchFamily="50" charset="-127"/>
                          <a:ea typeface="나눔바른고딕" panose="020B0603020101020101" pitchFamily="50" charset="-127"/>
                        </a:rPr>
                        <a:t>스트림릿</a:t>
                      </a:r>
                      <a:r>
                        <a:rPr lang="ko-KR" altLang="en-US" dirty="0">
                          <a:latin typeface="나눔바른고딕" panose="020B0603020101020101" pitchFamily="50" charset="-127"/>
                          <a:ea typeface="나눔바른고딕" panose="020B0603020101020101" pitchFamily="50" charset="-127"/>
                        </a:rPr>
                        <a:t> 진행 및 설계</a:t>
                      </a:r>
                      <a:r>
                        <a:rPr lang="en-US" altLang="ko-KR" dirty="0">
                          <a:latin typeface="나눔바른고딕" panose="020B0603020101020101" pitchFamily="50" charset="-127"/>
                          <a:ea typeface="나눔바른고딕" panose="020B0603020101020101" pitchFamily="50" charset="-127"/>
                        </a:rPr>
                        <a:t>, </a:t>
                      </a:r>
                      <a:r>
                        <a:rPr lang="ko-KR" altLang="en-US" dirty="0" err="1">
                          <a:latin typeface="나눔바른고딕" panose="020B0603020101020101" pitchFamily="50" charset="-127"/>
                          <a:ea typeface="나눔바른고딕" panose="020B0603020101020101" pitchFamily="50" charset="-127"/>
                        </a:rPr>
                        <a:t>랭체인</a:t>
                      </a:r>
                      <a:r>
                        <a:rPr lang="ko-KR" altLang="en-US" dirty="0">
                          <a:latin typeface="나눔바른고딕" panose="020B0603020101020101" pitchFamily="50" charset="-127"/>
                          <a:ea typeface="나눔바른고딕" panose="020B0603020101020101" pitchFamily="50" charset="-127"/>
                        </a:rPr>
                        <a:t> 설계</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611347"/>
                  </a:ext>
                </a:extLst>
              </a:tr>
              <a:tr h="391783">
                <a:tc>
                  <a:txBody>
                    <a:bodyPr/>
                    <a:lstStyle/>
                    <a:p>
                      <a:pPr algn="ctr" latinLnBrk="1"/>
                      <a:r>
                        <a:rPr lang="ko-KR" altLang="en-US" dirty="0" err="1">
                          <a:latin typeface="나눔바른고딕" panose="020B0603020101020101" pitchFamily="50" charset="-127"/>
                          <a:ea typeface="나눔바른고딕" panose="020B0603020101020101" pitchFamily="50" charset="-127"/>
                        </a:rPr>
                        <a:t>이예림</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랭체인</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1482903"/>
                  </a:ext>
                </a:extLst>
              </a:tr>
              <a:tr h="391783">
                <a:tc>
                  <a:txBody>
                    <a:bodyPr/>
                    <a:lstStyle/>
                    <a:p>
                      <a:pPr algn="ctr" latinLnBrk="1"/>
                      <a:r>
                        <a:rPr lang="ko-KR" altLang="en-US" dirty="0">
                          <a:latin typeface="나눔바른고딕" panose="020B0603020101020101" pitchFamily="50" charset="-127"/>
                          <a:ea typeface="나눔바른고딕" panose="020B0603020101020101" pitchFamily="50" charset="-127"/>
                        </a:rPr>
                        <a:t>장유미</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 </a:t>
                      </a:r>
                      <a:r>
                        <a:rPr lang="ko-KR" altLang="en-US" dirty="0" err="1">
                          <a:latin typeface="나눔바른고딕" panose="020B0603020101020101" pitchFamily="50" charset="-127"/>
                          <a:ea typeface="나눔바른고딕" panose="020B0603020101020101" pitchFamily="50" charset="-127"/>
                        </a:rPr>
                        <a:t>세그멘테이션</a:t>
                      </a:r>
                      <a:r>
                        <a:rPr lang="en-US" altLang="ko-KR" dirty="0">
                          <a:latin typeface="나눔바른고딕" panose="020B0603020101020101" pitchFamily="50" charset="-127"/>
                          <a:ea typeface="나눔바른고딕" panose="020B0603020101020101" pitchFamily="50" charset="-127"/>
                        </a:rPr>
                        <a:t>, OCR, </a:t>
                      </a:r>
                      <a:r>
                        <a:rPr lang="ko-KR" altLang="en-US" dirty="0" err="1">
                          <a:latin typeface="나눔바른고딕" panose="020B0603020101020101" pitchFamily="50" charset="-127"/>
                          <a:ea typeface="나눔바른고딕" panose="020B0603020101020101" pitchFamily="50" charset="-127"/>
                        </a:rPr>
                        <a:t>스트림릿</a:t>
                      </a:r>
                      <a:r>
                        <a:rPr lang="ko-KR" altLang="en-US" dirty="0">
                          <a:latin typeface="나눔바른고딕" panose="020B0603020101020101" pitchFamily="50" charset="-127"/>
                          <a:ea typeface="나눔바른고딕" panose="020B0603020101020101" pitchFamily="50" charset="-127"/>
                        </a:rPr>
                        <a:t> 수정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043983"/>
                  </a:ext>
                </a:extLst>
              </a:tr>
              <a:tr h="391783">
                <a:tc>
                  <a:txBody>
                    <a:bodyPr/>
                    <a:lstStyle/>
                    <a:p>
                      <a:pPr algn="ctr" latinLnBrk="1"/>
                      <a:r>
                        <a:rPr lang="ko-KR" altLang="en-US" dirty="0" err="1">
                          <a:latin typeface="나눔바른고딕" panose="020B0603020101020101" pitchFamily="50" charset="-127"/>
                          <a:ea typeface="나눔바른고딕" panose="020B0603020101020101" pitchFamily="50" charset="-127"/>
                        </a:rPr>
                        <a:t>최재권</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 </a:t>
                      </a:r>
                      <a:r>
                        <a:rPr lang="ko-KR" altLang="en-US" dirty="0" err="1">
                          <a:latin typeface="나눔바른고딕" panose="020B0603020101020101" pitchFamily="50" charset="-127"/>
                          <a:ea typeface="나눔바른고딕" panose="020B0603020101020101" pitchFamily="50" charset="-127"/>
                        </a:rPr>
                        <a:t>세그멘테이션</a:t>
                      </a:r>
                      <a:r>
                        <a:rPr lang="en-US" altLang="ko-KR" dirty="0">
                          <a:latin typeface="나눔바른고딕" panose="020B0603020101020101" pitchFamily="50" charset="-127"/>
                          <a:ea typeface="나눔바른고딕" panose="020B0603020101020101" pitchFamily="50" charset="-127"/>
                        </a:rPr>
                        <a:t>, OCR</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257112"/>
                  </a:ext>
                </a:extLst>
              </a:tr>
              <a:tr h="391783">
                <a:tc>
                  <a:txBody>
                    <a:bodyPr/>
                    <a:lstStyle/>
                    <a:p>
                      <a:pPr algn="ctr" latinLnBrk="1"/>
                      <a:r>
                        <a:rPr lang="ko-KR" altLang="en-US" dirty="0">
                          <a:latin typeface="나눔바른고딕" panose="020B0603020101020101" pitchFamily="50" charset="-127"/>
                          <a:ea typeface="나눔바른고딕" panose="020B0603020101020101" pitchFamily="50" charset="-127"/>
                        </a:rPr>
                        <a:t>황지의</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OCR, </a:t>
                      </a:r>
                      <a:r>
                        <a:rPr lang="ko-KR" altLang="en-US" dirty="0">
                          <a:latin typeface="나눔바른고딕" panose="020B0603020101020101" pitchFamily="50" charset="-127"/>
                          <a:ea typeface="나눔바른고딕" panose="020B0603020101020101" pitchFamily="50" charset="-127"/>
                        </a:rPr>
                        <a:t>맞춤법 진행</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서기</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20210469"/>
                  </a:ext>
                </a:extLst>
              </a:tr>
            </a:tbl>
          </a:graphicData>
        </a:graphic>
      </p:graphicFrame>
    </p:spTree>
    <p:extLst>
      <p:ext uri="{BB962C8B-B14F-4D97-AF65-F5344CB8AC3E}">
        <p14:creationId xmlns:p14="http://schemas.microsoft.com/office/powerpoint/2010/main" val="28357462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5" name="그림 4">
            <a:extLst>
              <a:ext uri="{FF2B5EF4-FFF2-40B4-BE49-F238E27FC236}">
                <a16:creationId xmlns:a16="http://schemas.microsoft.com/office/drawing/2014/main" id="{D924C2A1-045C-B33E-49BC-FAA06EE5B743}"/>
              </a:ext>
            </a:extLst>
          </p:cNvPr>
          <p:cNvPicPr>
            <a:picLocks noChangeAspect="1"/>
          </p:cNvPicPr>
          <p:nvPr/>
        </p:nvPicPr>
        <p:blipFill>
          <a:blip r:embed="rId4"/>
          <a:stretch>
            <a:fillRect/>
          </a:stretch>
        </p:blipFill>
        <p:spPr>
          <a:xfrm>
            <a:off x="2093123" y="1071797"/>
            <a:ext cx="4561216" cy="3796937"/>
          </a:xfrm>
          <a:prstGeom prst="rect">
            <a:avLst/>
          </a:prstGeom>
        </p:spPr>
      </p:pic>
    </p:spTree>
    <p:extLst>
      <p:ext uri="{BB962C8B-B14F-4D97-AF65-F5344CB8AC3E}">
        <p14:creationId xmlns:p14="http://schemas.microsoft.com/office/powerpoint/2010/main" val="36961422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4" name="그림 3">
            <a:extLst>
              <a:ext uri="{FF2B5EF4-FFF2-40B4-BE49-F238E27FC236}">
                <a16:creationId xmlns:a16="http://schemas.microsoft.com/office/drawing/2014/main" id="{A7B19F4A-6A49-D3A0-79ED-A3D72A32C0E5}"/>
              </a:ext>
            </a:extLst>
          </p:cNvPr>
          <p:cNvPicPr>
            <a:picLocks noChangeAspect="1"/>
          </p:cNvPicPr>
          <p:nvPr/>
        </p:nvPicPr>
        <p:blipFill>
          <a:blip r:embed="rId4"/>
          <a:stretch>
            <a:fillRect/>
          </a:stretch>
        </p:blipFill>
        <p:spPr>
          <a:xfrm>
            <a:off x="1267098" y="1287998"/>
            <a:ext cx="6418563" cy="3422465"/>
          </a:xfrm>
          <a:prstGeom prst="rect">
            <a:avLst/>
          </a:prstGeom>
        </p:spPr>
      </p:pic>
    </p:spTree>
    <p:extLst>
      <p:ext uri="{BB962C8B-B14F-4D97-AF65-F5344CB8AC3E}">
        <p14:creationId xmlns:p14="http://schemas.microsoft.com/office/powerpoint/2010/main" val="18895000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9" name="그림 8">
            <a:extLst>
              <a:ext uri="{FF2B5EF4-FFF2-40B4-BE49-F238E27FC236}">
                <a16:creationId xmlns:a16="http://schemas.microsoft.com/office/drawing/2014/main" id="{890ECD59-E415-4580-4C20-B59BA47AFFC3}"/>
              </a:ext>
            </a:extLst>
          </p:cNvPr>
          <p:cNvPicPr>
            <a:picLocks noChangeAspect="1"/>
          </p:cNvPicPr>
          <p:nvPr/>
        </p:nvPicPr>
        <p:blipFill rotWithShape="1">
          <a:blip r:embed="rId4"/>
          <a:srcRect b="7567"/>
          <a:stretch/>
        </p:blipFill>
        <p:spPr>
          <a:xfrm>
            <a:off x="584056" y="1407687"/>
            <a:ext cx="3351972" cy="3232228"/>
          </a:xfrm>
          <a:prstGeom prst="rect">
            <a:avLst/>
          </a:prstGeom>
        </p:spPr>
      </p:pic>
      <p:pic>
        <p:nvPicPr>
          <p:cNvPr id="10" name="그림 9">
            <a:extLst>
              <a:ext uri="{FF2B5EF4-FFF2-40B4-BE49-F238E27FC236}">
                <a16:creationId xmlns:a16="http://schemas.microsoft.com/office/drawing/2014/main" id="{671DB1F4-577E-D841-6CA6-AD725B066EDE}"/>
              </a:ext>
            </a:extLst>
          </p:cNvPr>
          <p:cNvPicPr>
            <a:picLocks noChangeAspect="1"/>
          </p:cNvPicPr>
          <p:nvPr/>
        </p:nvPicPr>
        <p:blipFill>
          <a:blip r:embed="rId5"/>
          <a:stretch>
            <a:fillRect/>
          </a:stretch>
        </p:blipFill>
        <p:spPr>
          <a:xfrm>
            <a:off x="4204906" y="1509795"/>
            <a:ext cx="3821077" cy="3130120"/>
          </a:xfrm>
          <a:prstGeom prst="rect">
            <a:avLst/>
          </a:prstGeom>
        </p:spPr>
      </p:pic>
      <p:sp>
        <p:nvSpPr>
          <p:cNvPr id="11" name="TextBox 10">
            <a:extLst>
              <a:ext uri="{FF2B5EF4-FFF2-40B4-BE49-F238E27FC236}">
                <a16:creationId xmlns:a16="http://schemas.microsoft.com/office/drawing/2014/main" id="{8C133CE8-C903-7A97-2E14-9E57F0214BF1}"/>
              </a:ext>
            </a:extLst>
          </p:cNvPr>
          <p:cNvSpPr txBox="1"/>
          <p:nvPr/>
        </p:nvSpPr>
        <p:spPr>
          <a:xfrm>
            <a:off x="1842005" y="1080803"/>
            <a:ext cx="795411" cy="276999"/>
          </a:xfrm>
          <a:prstGeom prst="rect">
            <a:avLst/>
          </a:prstGeom>
          <a:noFill/>
        </p:spPr>
        <p:txBody>
          <a:bodyPr wrap="none" rtlCol="0">
            <a:spAutoFit/>
          </a:bodyPr>
          <a:lstStyle/>
          <a:p>
            <a:r>
              <a:rPr lang="en-US" altLang="ko-KR" sz="1200" b="1" dirty="0">
                <a:latin typeface="나눔바른고딕" panose="020B0603020101020101" pitchFamily="50" charset="-127"/>
                <a:ea typeface="나눔바른고딕" panose="020B0603020101020101" pitchFamily="50" charset="-127"/>
              </a:rPr>
              <a:t>FAQ </a:t>
            </a:r>
            <a:r>
              <a:rPr lang="ko-KR" altLang="en-US" sz="1200" b="1" dirty="0">
                <a:latin typeface="나눔바른고딕" panose="020B0603020101020101" pitchFamily="50" charset="-127"/>
                <a:ea typeface="나눔바른고딕" panose="020B0603020101020101" pitchFamily="50" charset="-127"/>
              </a:rPr>
              <a:t>정리</a:t>
            </a:r>
          </a:p>
        </p:txBody>
      </p:sp>
      <p:sp>
        <p:nvSpPr>
          <p:cNvPr id="13" name="TextBox 12">
            <a:extLst>
              <a:ext uri="{FF2B5EF4-FFF2-40B4-BE49-F238E27FC236}">
                <a16:creationId xmlns:a16="http://schemas.microsoft.com/office/drawing/2014/main" id="{CCC787D6-DC52-4235-9DDA-0E5E291FFDFD}"/>
              </a:ext>
            </a:extLst>
          </p:cNvPr>
          <p:cNvSpPr txBox="1"/>
          <p:nvPr/>
        </p:nvSpPr>
        <p:spPr>
          <a:xfrm>
            <a:off x="5524010" y="1056512"/>
            <a:ext cx="1220206" cy="276999"/>
          </a:xfrm>
          <a:prstGeom prst="rect">
            <a:avLst/>
          </a:prstGeom>
          <a:noFill/>
        </p:spPr>
        <p:txBody>
          <a:bodyPr wrap="none" rtlCol="0">
            <a:spAutoFit/>
          </a:bodyPr>
          <a:lstStyle/>
          <a:p>
            <a:r>
              <a:rPr lang="ko-KR" altLang="en-US" sz="1200" b="1" dirty="0">
                <a:latin typeface="나눔바른고딕" panose="020B0603020101020101" pitchFamily="50" charset="-127"/>
                <a:ea typeface="나눔바른고딕" panose="020B0603020101020101" pitchFamily="50" charset="-127"/>
              </a:rPr>
              <a:t>답변의 출처 확인</a:t>
            </a:r>
          </a:p>
        </p:txBody>
      </p:sp>
    </p:spTree>
    <p:extLst>
      <p:ext uri="{BB962C8B-B14F-4D97-AF65-F5344CB8AC3E}">
        <p14:creationId xmlns:p14="http://schemas.microsoft.com/office/powerpoint/2010/main" val="33173152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B6369127-7A3C-F1CE-90AD-2A6E0BAA45EF}"/>
              </a:ext>
            </a:extLst>
          </p:cNvPr>
          <p:cNvPicPr>
            <a:picLocks noChangeAspect="1"/>
          </p:cNvPicPr>
          <p:nvPr/>
        </p:nvPicPr>
        <p:blipFill>
          <a:blip r:embed="rId4"/>
          <a:stretch>
            <a:fillRect/>
          </a:stretch>
        </p:blipFill>
        <p:spPr>
          <a:xfrm>
            <a:off x="419091" y="1494066"/>
            <a:ext cx="5372566" cy="1268840"/>
          </a:xfrm>
          <a:prstGeom prst="rect">
            <a:avLst/>
          </a:prstGeom>
        </p:spPr>
      </p:pic>
      <p:pic>
        <p:nvPicPr>
          <p:cNvPr id="5" name="그림 4">
            <a:extLst>
              <a:ext uri="{FF2B5EF4-FFF2-40B4-BE49-F238E27FC236}">
                <a16:creationId xmlns:a16="http://schemas.microsoft.com/office/drawing/2014/main" id="{1FD1AB84-535B-006B-2937-51219B2D46A4}"/>
              </a:ext>
            </a:extLst>
          </p:cNvPr>
          <p:cNvPicPr>
            <a:picLocks noChangeAspect="1"/>
          </p:cNvPicPr>
          <p:nvPr/>
        </p:nvPicPr>
        <p:blipFill>
          <a:blip r:embed="rId5"/>
          <a:stretch>
            <a:fillRect/>
          </a:stretch>
        </p:blipFill>
        <p:spPr>
          <a:xfrm>
            <a:off x="467227" y="2823264"/>
            <a:ext cx="5098222" cy="1463167"/>
          </a:xfrm>
          <a:prstGeom prst="rect">
            <a:avLst/>
          </a:prstGeom>
        </p:spPr>
      </p:pic>
      <p:pic>
        <p:nvPicPr>
          <p:cNvPr id="7" name="그림 6">
            <a:extLst>
              <a:ext uri="{FF2B5EF4-FFF2-40B4-BE49-F238E27FC236}">
                <a16:creationId xmlns:a16="http://schemas.microsoft.com/office/drawing/2014/main" id="{EF00D5E2-A113-5187-4855-7A0D5EBEBD52}"/>
              </a:ext>
            </a:extLst>
          </p:cNvPr>
          <p:cNvPicPr>
            <a:picLocks noChangeAspect="1"/>
          </p:cNvPicPr>
          <p:nvPr/>
        </p:nvPicPr>
        <p:blipFill>
          <a:blip r:embed="rId6"/>
          <a:stretch>
            <a:fillRect/>
          </a:stretch>
        </p:blipFill>
        <p:spPr>
          <a:xfrm>
            <a:off x="5873694" y="1818871"/>
            <a:ext cx="2851215" cy="1888069"/>
          </a:xfrm>
          <a:prstGeom prst="rect">
            <a:avLst/>
          </a:prstGeom>
        </p:spPr>
      </p:pic>
      <p:sp>
        <p:nvSpPr>
          <p:cNvPr id="8" name="제목 1">
            <a:extLst>
              <a:ext uri="{FF2B5EF4-FFF2-40B4-BE49-F238E27FC236}">
                <a16:creationId xmlns:a16="http://schemas.microsoft.com/office/drawing/2014/main" id="{DBAD0306-FF39-A207-F617-7DDEB7B19E6D}"/>
              </a:ext>
            </a:extLst>
          </p:cNvPr>
          <p:cNvSpPr txBox="1">
            <a:spLocks/>
          </p:cNvSpPr>
          <p:nvPr/>
        </p:nvSpPr>
        <p:spPr>
          <a:xfrm>
            <a:off x="285564" y="1125931"/>
            <a:ext cx="5222140" cy="307777"/>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err="1">
                <a:latin typeface="나눔바른고딕" panose="020B0603020101020101" pitchFamily="50" charset="-127"/>
                <a:ea typeface="나눔바른고딕" panose="020B0603020101020101" pitchFamily="50" charset="-127"/>
              </a:rPr>
              <a:t>챗봇</a:t>
            </a:r>
            <a:r>
              <a:rPr lang="ko-KR" altLang="en-US" sz="1200" dirty="0">
                <a:latin typeface="나눔바른고딕" panose="020B0603020101020101" pitchFamily="50" charset="-127"/>
                <a:ea typeface="나눔바른고딕" panose="020B0603020101020101" pitchFamily="50" charset="-127"/>
              </a:rPr>
              <a:t> </a:t>
            </a:r>
            <a:r>
              <a:rPr lang="ko-KR" altLang="en-US" sz="1200" dirty="0" err="1">
                <a:latin typeface="나눔바른고딕" panose="020B0603020101020101" pitchFamily="50" charset="-127"/>
                <a:ea typeface="나눔바른고딕" panose="020B0603020101020101" pitchFamily="50" charset="-127"/>
              </a:rPr>
              <a:t>답변률</a:t>
            </a:r>
            <a:r>
              <a:rPr lang="ko-KR" altLang="en-US" sz="1200" dirty="0">
                <a:latin typeface="나눔바른고딕" panose="020B0603020101020101" pitchFamily="50" charset="-127"/>
                <a:ea typeface="나눔바른고딕" panose="020B0603020101020101" pitchFamily="50" charset="-127"/>
              </a:rPr>
              <a:t> 향상</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질문의 구체화 </a:t>
            </a:r>
            <a:r>
              <a:rPr lang="en-US" altLang="ko-KR" sz="1200" dirty="0">
                <a:latin typeface="나눔바른고딕" panose="020B0603020101020101" pitchFamily="50" charset="-127"/>
                <a:ea typeface="나눔바른고딕" panose="020B0603020101020101" pitchFamily="50" charset="-127"/>
              </a:rPr>
              <a:t>&amp; </a:t>
            </a:r>
            <a:r>
              <a:rPr lang="ko-KR" altLang="en-US" sz="1200" dirty="0" err="1">
                <a:latin typeface="나눔바른고딕" panose="020B0603020101020101" pitchFamily="50" charset="-127"/>
                <a:ea typeface="나눔바른고딕" panose="020B0603020101020101" pitchFamily="50" charset="-127"/>
              </a:rPr>
              <a:t>청크사이즈</a:t>
            </a:r>
            <a:r>
              <a:rPr lang="ko-KR" altLang="en-US" sz="1200" dirty="0">
                <a:latin typeface="나눔바른고딕" panose="020B0603020101020101" pitchFamily="50" charset="-127"/>
                <a:ea typeface="나눔바른고딕" panose="020B0603020101020101" pitchFamily="50" charset="-127"/>
              </a:rPr>
              <a:t> 및 오버랩 조정</a:t>
            </a:r>
            <a:r>
              <a:rPr lang="en-US" altLang="ko-KR" sz="1200" dirty="0">
                <a:latin typeface="나눔바른고딕" panose="020B0603020101020101" pitchFamily="50" charset="-127"/>
                <a:ea typeface="나눔바른고딕" panose="020B0603020101020101" pitchFamily="50" charset="-127"/>
              </a:rPr>
              <a:t> </a:t>
            </a:r>
            <a:endParaRPr lang="ko-KR" altLang="en-US"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784641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8" name="그림 7">
            <a:extLst>
              <a:ext uri="{FF2B5EF4-FFF2-40B4-BE49-F238E27FC236}">
                <a16:creationId xmlns:a16="http://schemas.microsoft.com/office/drawing/2014/main" id="{5DC35085-CCC9-D1B8-531D-850BC4FD365F}"/>
              </a:ext>
            </a:extLst>
          </p:cNvPr>
          <p:cNvPicPr>
            <a:picLocks noChangeAspect="1"/>
          </p:cNvPicPr>
          <p:nvPr/>
        </p:nvPicPr>
        <p:blipFill rotWithShape="1">
          <a:blip r:embed="rId4"/>
          <a:srcRect l="1" t="16028" r="3018" b="56779"/>
          <a:stretch/>
        </p:blipFill>
        <p:spPr>
          <a:xfrm>
            <a:off x="486975" y="1589151"/>
            <a:ext cx="5304682" cy="1207604"/>
          </a:xfrm>
          <a:prstGeom prst="rect">
            <a:avLst/>
          </a:prstGeom>
        </p:spPr>
      </p:pic>
      <p:pic>
        <p:nvPicPr>
          <p:cNvPr id="9" name="그림 8">
            <a:extLst>
              <a:ext uri="{FF2B5EF4-FFF2-40B4-BE49-F238E27FC236}">
                <a16:creationId xmlns:a16="http://schemas.microsoft.com/office/drawing/2014/main" id="{ADCB4364-F227-3D4B-F197-2A461E33EBC5}"/>
              </a:ext>
            </a:extLst>
          </p:cNvPr>
          <p:cNvPicPr>
            <a:picLocks noChangeAspect="1"/>
          </p:cNvPicPr>
          <p:nvPr/>
        </p:nvPicPr>
        <p:blipFill>
          <a:blip r:embed="rId5"/>
          <a:stretch>
            <a:fillRect/>
          </a:stretch>
        </p:blipFill>
        <p:spPr>
          <a:xfrm>
            <a:off x="5965590" y="1820531"/>
            <a:ext cx="2705156" cy="1791349"/>
          </a:xfrm>
          <a:prstGeom prst="rect">
            <a:avLst/>
          </a:prstGeom>
        </p:spPr>
      </p:pic>
      <p:pic>
        <p:nvPicPr>
          <p:cNvPr id="10" name="그림 9">
            <a:extLst>
              <a:ext uri="{FF2B5EF4-FFF2-40B4-BE49-F238E27FC236}">
                <a16:creationId xmlns:a16="http://schemas.microsoft.com/office/drawing/2014/main" id="{35CDBFE0-5DE7-6304-09E3-A28A455234AF}"/>
              </a:ext>
            </a:extLst>
          </p:cNvPr>
          <p:cNvPicPr>
            <a:picLocks noChangeAspect="1"/>
          </p:cNvPicPr>
          <p:nvPr/>
        </p:nvPicPr>
        <p:blipFill>
          <a:blip r:embed="rId6"/>
          <a:stretch>
            <a:fillRect/>
          </a:stretch>
        </p:blipFill>
        <p:spPr>
          <a:xfrm>
            <a:off x="473254" y="2918623"/>
            <a:ext cx="5092506" cy="1160246"/>
          </a:xfrm>
          <a:prstGeom prst="rect">
            <a:avLst/>
          </a:prstGeom>
        </p:spPr>
      </p:pic>
      <p:sp>
        <p:nvSpPr>
          <p:cNvPr id="11" name="제목 1">
            <a:extLst>
              <a:ext uri="{FF2B5EF4-FFF2-40B4-BE49-F238E27FC236}">
                <a16:creationId xmlns:a16="http://schemas.microsoft.com/office/drawing/2014/main" id="{83066D1B-8DB4-4F45-4C35-11228675A00D}"/>
              </a:ext>
            </a:extLst>
          </p:cNvPr>
          <p:cNvSpPr txBox="1">
            <a:spLocks/>
          </p:cNvSpPr>
          <p:nvPr/>
        </p:nvSpPr>
        <p:spPr>
          <a:xfrm>
            <a:off x="247357" y="1064631"/>
            <a:ext cx="6096602" cy="307777"/>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err="1">
                <a:latin typeface="나눔바른고딕" panose="020B0603020101020101" pitchFamily="50" charset="-127"/>
                <a:ea typeface="나눔바른고딕" panose="020B0603020101020101" pitchFamily="50" charset="-127"/>
              </a:rPr>
              <a:t>챗봇</a:t>
            </a:r>
            <a:r>
              <a:rPr lang="ko-KR" altLang="en-US" sz="1200" dirty="0">
                <a:latin typeface="나눔바른고딕" panose="020B0603020101020101" pitchFamily="50" charset="-127"/>
                <a:ea typeface="나눔바른고딕" panose="020B0603020101020101" pitchFamily="50" charset="-127"/>
              </a:rPr>
              <a:t> </a:t>
            </a:r>
            <a:r>
              <a:rPr lang="ko-KR" altLang="en-US" sz="1200" dirty="0" err="1">
                <a:latin typeface="나눔바른고딕" panose="020B0603020101020101" pitchFamily="50" charset="-127"/>
                <a:ea typeface="나눔바른고딕" panose="020B0603020101020101" pitchFamily="50" charset="-127"/>
              </a:rPr>
              <a:t>답변률</a:t>
            </a:r>
            <a:r>
              <a:rPr lang="ko-KR" altLang="en-US" sz="1200" dirty="0">
                <a:latin typeface="나눔바른고딕" panose="020B0603020101020101" pitchFamily="50" charset="-127"/>
                <a:ea typeface="나눔바른고딕" panose="020B0603020101020101" pitchFamily="50" charset="-127"/>
              </a:rPr>
              <a:t> 향상</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질문의 구체화 </a:t>
            </a:r>
            <a:r>
              <a:rPr lang="en-US" altLang="ko-KR" sz="1200" dirty="0">
                <a:latin typeface="나눔바른고딕" panose="020B0603020101020101" pitchFamily="50" charset="-127"/>
                <a:ea typeface="나눔바른고딕" panose="020B0603020101020101" pitchFamily="50" charset="-127"/>
              </a:rPr>
              <a:t>&amp; </a:t>
            </a:r>
            <a:r>
              <a:rPr lang="ko-KR" altLang="en-US" sz="1200" dirty="0" err="1">
                <a:latin typeface="나눔바른고딕" panose="020B0603020101020101" pitchFamily="50" charset="-127"/>
                <a:ea typeface="나눔바른고딕" panose="020B0603020101020101" pitchFamily="50" charset="-127"/>
              </a:rPr>
              <a:t>청크사이즈</a:t>
            </a:r>
            <a:r>
              <a:rPr lang="ko-KR" altLang="en-US" sz="1200" dirty="0">
                <a:latin typeface="나눔바른고딕" panose="020B0603020101020101" pitchFamily="50" charset="-127"/>
                <a:ea typeface="나눔바른고딕" panose="020B0603020101020101" pitchFamily="50" charset="-127"/>
              </a:rPr>
              <a:t> 및 오버랩 조정</a:t>
            </a:r>
          </a:p>
        </p:txBody>
      </p:sp>
    </p:spTree>
    <p:extLst>
      <p:ext uri="{BB962C8B-B14F-4D97-AF65-F5344CB8AC3E}">
        <p14:creationId xmlns:p14="http://schemas.microsoft.com/office/powerpoint/2010/main" val="25876364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3" name="TextBox 2">
            <a:extLst>
              <a:ext uri="{FF2B5EF4-FFF2-40B4-BE49-F238E27FC236}">
                <a16:creationId xmlns:a16="http://schemas.microsoft.com/office/drawing/2014/main" id="{0FA5CDFE-D8CF-D9A5-5168-F7DBED205005}"/>
              </a:ext>
            </a:extLst>
          </p:cNvPr>
          <p:cNvSpPr txBox="1"/>
          <p:nvPr/>
        </p:nvSpPr>
        <p:spPr>
          <a:xfrm>
            <a:off x="595928" y="1378990"/>
            <a:ext cx="692818" cy="261610"/>
          </a:xfrm>
          <a:prstGeom prst="rect">
            <a:avLst/>
          </a:prstGeom>
          <a:noFill/>
        </p:spPr>
        <p:txBody>
          <a:bodyPr wrap="none" rtlCol="0">
            <a:spAutoFit/>
          </a:bodyPr>
          <a:lstStyle/>
          <a:p>
            <a:r>
              <a:rPr lang="en-US" altLang="ko-KR" sz="1100" dirty="0">
                <a:latin typeface="나눔바른고딕" panose="020B0603020101020101" pitchFamily="50" charset="-127"/>
                <a:ea typeface="나눔바른고딕" panose="020B0603020101020101" pitchFamily="50" charset="-127"/>
              </a:rPr>
              <a:t>GPT 3.5</a:t>
            </a:r>
            <a:endParaRPr lang="ko-KR" altLang="en-US" sz="1100" dirty="0">
              <a:latin typeface="나눔바른고딕" panose="020B0603020101020101" pitchFamily="50" charset="-127"/>
              <a:ea typeface="나눔바른고딕" panose="020B0603020101020101" pitchFamily="50" charset="-127"/>
            </a:endParaRPr>
          </a:p>
        </p:txBody>
      </p:sp>
      <p:pic>
        <p:nvPicPr>
          <p:cNvPr id="5" name="그림 4">
            <a:extLst>
              <a:ext uri="{FF2B5EF4-FFF2-40B4-BE49-F238E27FC236}">
                <a16:creationId xmlns:a16="http://schemas.microsoft.com/office/drawing/2014/main" id="{C40F0925-4A0E-1F32-1C90-7A38C62DEEEC}"/>
              </a:ext>
            </a:extLst>
          </p:cNvPr>
          <p:cNvPicPr>
            <a:picLocks noChangeAspect="1"/>
          </p:cNvPicPr>
          <p:nvPr/>
        </p:nvPicPr>
        <p:blipFill>
          <a:blip r:embed="rId4"/>
          <a:stretch>
            <a:fillRect/>
          </a:stretch>
        </p:blipFill>
        <p:spPr>
          <a:xfrm>
            <a:off x="551889" y="1629808"/>
            <a:ext cx="5326841" cy="1200254"/>
          </a:xfrm>
          <a:prstGeom prst="rect">
            <a:avLst/>
          </a:prstGeom>
        </p:spPr>
      </p:pic>
      <p:pic>
        <p:nvPicPr>
          <p:cNvPr id="7" name="그림 6">
            <a:extLst>
              <a:ext uri="{FF2B5EF4-FFF2-40B4-BE49-F238E27FC236}">
                <a16:creationId xmlns:a16="http://schemas.microsoft.com/office/drawing/2014/main" id="{7C3D532C-3A89-EBA3-4B61-F5D3DD29BE5A}"/>
              </a:ext>
            </a:extLst>
          </p:cNvPr>
          <p:cNvPicPr>
            <a:picLocks noChangeAspect="1"/>
          </p:cNvPicPr>
          <p:nvPr/>
        </p:nvPicPr>
        <p:blipFill>
          <a:blip r:embed="rId5"/>
          <a:stretch>
            <a:fillRect/>
          </a:stretch>
        </p:blipFill>
        <p:spPr>
          <a:xfrm>
            <a:off x="551889" y="3268289"/>
            <a:ext cx="5098222" cy="1663209"/>
          </a:xfrm>
          <a:prstGeom prst="rect">
            <a:avLst/>
          </a:prstGeom>
        </p:spPr>
      </p:pic>
      <p:sp>
        <p:nvSpPr>
          <p:cNvPr id="8" name="TextBox 7">
            <a:extLst>
              <a:ext uri="{FF2B5EF4-FFF2-40B4-BE49-F238E27FC236}">
                <a16:creationId xmlns:a16="http://schemas.microsoft.com/office/drawing/2014/main" id="{CAF549D3-70E5-E794-5420-8FD5B60FF0F8}"/>
              </a:ext>
            </a:extLst>
          </p:cNvPr>
          <p:cNvSpPr txBox="1"/>
          <p:nvPr/>
        </p:nvSpPr>
        <p:spPr>
          <a:xfrm>
            <a:off x="595928" y="2977374"/>
            <a:ext cx="569387" cy="261610"/>
          </a:xfrm>
          <a:prstGeom prst="rect">
            <a:avLst/>
          </a:prstGeom>
          <a:noFill/>
        </p:spPr>
        <p:txBody>
          <a:bodyPr wrap="none" rtlCol="0">
            <a:spAutoFit/>
          </a:bodyPr>
          <a:lstStyle/>
          <a:p>
            <a:r>
              <a:rPr lang="en-US" altLang="ko-KR" sz="1100" dirty="0">
                <a:latin typeface="나눔바른고딕" panose="020B0603020101020101" pitchFamily="50" charset="-127"/>
                <a:ea typeface="나눔바른고딕" panose="020B0603020101020101" pitchFamily="50" charset="-127"/>
              </a:rPr>
              <a:t>GPT 4</a:t>
            </a:r>
            <a:endParaRPr lang="ko-KR" altLang="en-US" sz="1100"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357FDF4F-0EE1-9CBC-B2A1-AAB195349E76}"/>
              </a:ext>
            </a:extLst>
          </p:cNvPr>
          <p:cNvSpPr txBox="1"/>
          <p:nvPr/>
        </p:nvSpPr>
        <p:spPr>
          <a:xfrm>
            <a:off x="5863875" y="4557770"/>
            <a:ext cx="2414444" cy="276999"/>
          </a:xfrm>
          <a:prstGeom prst="rect">
            <a:avLst/>
          </a:prstGeom>
          <a:noFill/>
        </p:spPr>
        <p:txBody>
          <a:bodyPr wrap="none" rtlCol="0">
            <a:spAutoFit/>
          </a:bodyPr>
          <a:lstStyle/>
          <a:p>
            <a:r>
              <a:rPr lang="en-US" altLang="ko-KR" sz="1200" dirty="0">
                <a:latin typeface="나눔바른고딕" panose="020B0603020101020101" pitchFamily="50" charset="-127"/>
                <a:ea typeface="나눔바른고딕" panose="020B0603020101020101" pitchFamily="50" charset="-127"/>
              </a:rPr>
              <a:t>=&gt;</a:t>
            </a:r>
            <a:r>
              <a:rPr lang="ko-KR" altLang="en-US" sz="1200" dirty="0">
                <a:latin typeface="나눔바른고딕" panose="020B0603020101020101" pitchFamily="50" charset="-127"/>
                <a:ea typeface="나눔바른고딕" panose="020B0603020101020101" pitchFamily="50" charset="-127"/>
              </a:rPr>
              <a:t>부적절한 근거가 더 정확하게 나옴</a:t>
            </a:r>
          </a:p>
        </p:txBody>
      </p:sp>
      <p:sp>
        <p:nvSpPr>
          <p:cNvPr id="10" name="제목 1">
            <a:extLst>
              <a:ext uri="{FF2B5EF4-FFF2-40B4-BE49-F238E27FC236}">
                <a16:creationId xmlns:a16="http://schemas.microsoft.com/office/drawing/2014/main" id="{E805C82B-CA48-A307-B789-B017F622AA9E}"/>
              </a:ext>
            </a:extLst>
          </p:cNvPr>
          <p:cNvSpPr txBox="1">
            <a:spLocks/>
          </p:cNvSpPr>
          <p:nvPr/>
        </p:nvSpPr>
        <p:spPr>
          <a:xfrm>
            <a:off x="271306" y="1077889"/>
            <a:ext cx="2944003" cy="3168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err="1">
                <a:latin typeface="나눔바른고딕" panose="020B0603020101020101" pitchFamily="50" charset="-127"/>
                <a:ea typeface="나눔바른고딕" panose="020B0603020101020101" pitchFamily="50" charset="-127"/>
              </a:rPr>
              <a:t>챗봇</a:t>
            </a:r>
            <a:r>
              <a:rPr lang="ko-KR" altLang="en-US" sz="1200" dirty="0">
                <a:latin typeface="나눔바른고딕" panose="020B0603020101020101" pitchFamily="50" charset="-127"/>
                <a:ea typeface="나눔바른고딕" panose="020B0603020101020101" pitchFamily="50" charset="-127"/>
              </a:rPr>
              <a:t> </a:t>
            </a:r>
            <a:r>
              <a:rPr lang="ko-KR" altLang="en-US" sz="1200" dirty="0" err="1">
                <a:latin typeface="나눔바른고딕" panose="020B0603020101020101" pitchFamily="50" charset="-127"/>
                <a:ea typeface="나눔바른고딕" panose="020B0603020101020101" pitchFamily="50" charset="-127"/>
              </a:rPr>
              <a:t>답변률</a:t>
            </a:r>
            <a:r>
              <a:rPr lang="ko-KR" altLang="en-US" sz="1200" dirty="0">
                <a:latin typeface="나눔바른고딕" panose="020B0603020101020101" pitchFamily="50" charset="-127"/>
                <a:ea typeface="나눔바른고딕" panose="020B0603020101020101" pitchFamily="50" charset="-127"/>
              </a:rPr>
              <a:t> 향상</a:t>
            </a:r>
            <a:r>
              <a:rPr lang="en-US" altLang="ko-KR" sz="1200" dirty="0">
                <a:latin typeface="나눔바른고딕" panose="020B0603020101020101" pitchFamily="50" charset="-127"/>
                <a:ea typeface="나눔바른고딕" panose="020B0603020101020101" pitchFamily="50" charset="-127"/>
              </a:rPr>
              <a:t>: GPT 4 </a:t>
            </a:r>
            <a:r>
              <a:rPr lang="ko-KR" altLang="en-US" sz="1200" dirty="0">
                <a:latin typeface="나눔바른고딕" panose="020B0603020101020101" pitchFamily="50" charset="-127"/>
                <a:ea typeface="나눔바른고딕" panose="020B0603020101020101" pitchFamily="50" charset="-127"/>
              </a:rPr>
              <a:t>사용</a:t>
            </a:r>
          </a:p>
        </p:txBody>
      </p:sp>
    </p:spTree>
    <p:extLst>
      <p:ext uri="{BB962C8B-B14F-4D97-AF65-F5344CB8AC3E}">
        <p14:creationId xmlns:p14="http://schemas.microsoft.com/office/powerpoint/2010/main" val="18124300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A8662772-0D22-DFCF-5BEC-109F76E1180A}"/>
              </a:ext>
            </a:extLst>
          </p:cNvPr>
          <p:cNvPicPr>
            <a:picLocks noChangeAspect="1"/>
          </p:cNvPicPr>
          <p:nvPr/>
        </p:nvPicPr>
        <p:blipFill>
          <a:blip r:embed="rId4"/>
          <a:stretch>
            <a:fillRect/>
          </a:stretch>
        </p:blipFill>
        <p:spPr>
          <a:xfrm>
            <a:off x="213584" y="1080880"/>
            <a:ext cx="5332557" cy="2070788"/>
          </a:xfrm>
          <a:prstGeom prst="rect">
            <a:avLst/>
          </a:prstGeom>
        </p:spPr>
      </p:pic>
      <p:sp>
        <p:nvSpPr>
          <p:cNvPr id="4" name="TextBox 3">
            <a:extLst>
              <a:ext uri="{FF2B5EF4-FFF2-40B4-BE49-F238E27FC236}">
                <a16:creationId xmlns:a16="http://schemas.microsoft.com/office/drawing/2014/main" id="{6CA40186-8E58-0B8E-3919-7552C1F39466}"/>
              </a:ext>
            </a:extLst>
          </p:cNvPr>
          <p:cNvSpPr txBox="1"/>
          <p:nvPr/>
        </p:nvSpPr>
        <p:spPr>
          <a:xfrm>
            <a:off x="343927" y="3434246"/>
            <a:ext cx="5062332" cy="830997"/>
          </a:xfrm>
          <a:prstGeom prst="rect">
            <a:avLst/>
          </a:prstGeom>
          <a:noFill/>
        </p:spPr>
        <p:txBody>
          <a:bodyPr wrap="square">
            <a:spAutoFit/>
          </a:bodyPr>
          <a:lstStyle/>
          <a:p>
            <a:r>
              <a:rPr lang="en-US" altLang="ko-KR" sz="1200" dirty="0" err="1">
                <a:latin typeface="나눔바른고딕" panose="020B0603020101020101" pitchFamily="50" charset="-127"/>
                <a:ea typeface="나눔바른고딕" panose="020B0603020101020101" pitchFamily="50" charset="-127"/>
              </a:rPr>
              <a:t>ConversationalRetrievalChain</a:t>
            </a:r>
            <a:r>
              <a:rPr lang="ko-KR" altLang="en-US" sz="1200" dirty="0">
                <a:latin typeface="나눔바른고딕" panose="020B0603020101020101" pitchFamily="50" charset="-127"/>
                <a:ea typeface="나눔바른고딕" panose="020B0603020101020101" pitchFamily="50" charset="-127"/>
              </a:rPr>
              <a:t>은 검색 결과와 사전 훈련된 언어 모델의 내장 지식을 활용하여 응답을 생성</a:t>
            </a:r>
            <a:endParaRPr lang="en-US" altLang="ko-KR" sz="1200" dirty="0">
              <a:latin typeface="나눔바른고딕" panose="020B0603020101020101" pitchFamily="50" charset="-127"/>
              <a:ea typeface="나눔바른고딕" panose="020B0603020101020101" pitchFamily="50" charset="-127"/>
            </a:endParaRPr>
          </a:p>
          <a:p>
            <a:r>
              <a:rPr lang="en-US" altLang="ko-KR" sz="1200" dirty="0">
                <a:latin typeface="나눔바른고딕" panose="020B0603020101020101" pitchFamily="50" charset="-127"/>
                <a:ea typeface="나눔바른고딕" panose="020B0603020101020101" pitchFamily="50" charset="-127"/>
              </a:rPr>
              <a:t>-&gt;</a:t>
            </a:r>
            <a:r>
              <a:rPr lang="ko-KR" altLang="en-US" sz="1200" dirty="0">
                <a:latin typeface="나눔바른고딕" panose="020B0603020101020101" pitchFamily="50" charset="-127"/>
                <a:ea typeface="나눔바른고딕" panose="020B0603020101020101" pitchFamily="50" charset="-127"/>
              </a:rPr>
              <a:t> 벡터 저장소에 저장되지 않은 내용에 대해서도 언어 모델이 가진 지식을 기반으로 답변 가능</a:t>
            </a:r>
            <a:r>
              <a:rPr lang="en-US" altLang="ko-KR" sz="1200" dirty="0">
                <a:latin typeface="나눔바른고딕" panose="020B0603020101020101" pitchFamily="50" charset="-127"/>
                <a:ea typeface="나눔바른고딕" panose="020B0603020101020101" pitchFamily="50" charset="-127"/>
              </a:rPr>
              <a:t> </a:t>
            </a:r>
            <a:endParaRPr lang="ko-KR" altLang="en-US" sz="1200" dirty="0">
              <a:latin typeface="나눔바른고딕" panose="020B0603020101020101" pitchFamily="50" charset="-127"/>
              <a:ea typeface="나눔바른고딕" panose="020B0603020101020101" pitchFamily="50" charset="-127"/>
            </a:endParaRPr>
          </a:p>
        </p:txBody>
      </p:sp>
      <p:sp>
        <p:nvSpPr>
          <p:cNvPr id="5" name="Rectangle 2">
            <a:extLst>
              <a:ext uri="{FF2B5EF4-FFF2-40B4-BE49-F238E27FC236}">
                <a16:creationId xmlns:a16="http://schemas.microsoft.com/office/drawing/2014/main" id="{645CA9BA-4515-8D83-2E40-88A9482198E3}"/>
              </a:ext>
            </a:extLst>
          </p:cNvPr>
          <p:cNvSpPr>
            <a:spLocks noChangeArrowheads="1"/>
          </p:cNvSpPr>
          <p:nvPr/>
        </p:nvSpPr>
        <p:spPr bwMode="auto">
          <a:xfrm>
            <a:off x="5406259" y="1542414"/>
            <a:ext cx="3329676" cy="2377574"/>
          </a:xfrm>
          <a:prstGeom prst="rect">
            <a:avLst/>
          </a:prstGeom>
          <a:noFill/>
          <a:ln>
            <a:noFill/>
          </a:ln>
          <a:effec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buClrTx/>
            </a:pPr>
            <a:r>
              <a:rPr lang="ko-KR" altLang="ko-KR" sz="1000" b="1" dirty="0">
                <a:solidFill>
                  <a:srgbClr val="0D0D0D"/>
                </a:solidFill>
                <a:latin typeface="나눔바른고딕" panose="020B0603020101020101" pitchFamily="50" charset="-127"/>
                <a:ea typeface="나눔바른고딕" panose="020B0603020101020101" pitchFamily="50" charset="-127"/>
              </a:rPr>
              <a:t>1. 사전 훈련된 언어 모델 (LLM)</a:t>
            </a:r>
          </a:p>
          <a:p>
            <a:pPr defTabSz="685800">
              <a:buClrTx/>
            </a:pPr>
            <a:r>
              <a:rPr lang="ko-KR" altLang="ko-KR" sz="1000" dirty="0">
                <a:solidFill>
                  <a:srgbClr val="0D0D0D"/>
                </a:solidFill>
                <a:latin typeface="나눔바른고딕" panose="020B0603020101020101" pitchFamily="50" charset="-127"/>
                <a:ea typeface="나눔바른고딕" panose="020B0603020101020101" pitchFamily="50" charset="-127"/>
              </a:rPr>
              <a:t>사전 훈련된 언어 모델(예: GPT-3.5-turbo, BERT 등)은 대규모 데이터셋에서 학습되어, 다양한 주제에 대한 상당한 배경 지식을 내재하고 있습니다. 이 모델들은 일반적인 지식, 문화, 과학, 인기있는 사실 등 광범위한 정보를 포함하고 있어서, 학습 과정에서 접근한 데이터에 포함된 정보를 기반으로 답변을 생성할 수 있습니다.</a:t>
            </a:r>
            <a:endParaRPr lang="ko-KR" altLang="ko-KR" sz="1000" b="1" dirty="0">
              <a:solidFill>
                <a:srgbClr val="0D0D0D"/>
              </a:solidFill>
              <a:latin typeface="나눔바른고딕" panose="020B0603020101020101" pitchFamily="50" charset="-127"/>
              <a:ea typeface="나눔바른고딕" panose="020B0603020101020101" pitchFamily="50" charset="-127"/>
            </a:endParaRPr>
          </a:p>
          <a:p>
            <a:pPr defTabSz="685800">
              <a:buClrTx/>
            </a:pPr>
            <a:r>
              <a:rPr lang="ko-KR" altLang="ko-KR" sz="1000" b="1" dirty="0">
                <a:solidFill>
                  <a:srgbClr val="0D0D0D"/>
                </a:solidFill>
                <a:latin typeface="나눔바른고딕" panose="020B0603020101020101" pitchFamily="50" charset="-127"/>
                <a:ea typeface="나눔바른고딕" panose="020B0603020101020101" pitchFamily="50" charset="-127"/>
              </a:rPr>
              <a:t>2. 검색 기반 응답 생성 (</a:t>
            </a:r>
            <a:r>
              <a:rPr lang="ko-KR" altLang="ko-KR" sz="1000" b="1" dirty="0" err="1">
                <a:solidFill>
                  <a:srgbClr val="0D0D0D"/>
                </a:solidFill>
                <a:latin typeface="나눔바른고딕" panose="020B0603020101020101" pitchFamily="50" charset="-127"/>
                <a:ea typeface="나눔바른고딕" panose="020B0603020101020101" pitchFamily="50" charset="-127"/>
              </a:rPr>
              <a:t>Retrieval-based</a:t>
            </a:r>
            <a:r>
              <a:rPr lang="ko-KR" altLang="ko-KR" sz="1000" b="1" dirty="0">
                <a:solidFill>
                  <a:srgbClr val="0D0D0D"/>
                </a:solidFill>
                <a:latin typeface="나눔바른고딕" panose="020B0603020101020101" pitchFamily="50" charset="-127"/>
                <a:ea typeface="나눔바른고딕" panose="020B0603020101020101" pitchFamily="50" charset="-127"/>
              </a:rPr>
              <a:t> </a:t>
            </a:r>
            <a:r>
              <a:rPr lang="ko-KR" altLang="ko-KR" sz="1000" b="1" dirty="0" err="1">
                <a:solidFill>
                  <a:srgbClr val="0D0D0D"/>
                </a:solidFill>
                <a:latin typeface="나눔바른고딕" panose="020B0603020101020101" pitchFamily="50" charset="-127"/>
                <a:ea typeface="나눔바른고딕" panose="020B0603020101020101" pitchFamily="50" charset="-127"/>
              </a:rPr>
              <a:t>Response</a:t>
            </a:r>
            <a:r>
              <a:rPr lang="ko-KR" altLang="ko-KR" sz="1000" b="1" dirty="0">
                <a:solidFill>
                  <a:srgbClr val="0D0D0D"/>
                </a:solidFill>
                <a:latin typeface="나눔바른고딕" panose="020B0603020101020101" pitchFamily="50" charset="-127"/>
                <a:ea typeface="나눔바른고딕" panose="020B0603020101020101" pitchFamily="50" charset="-127"/>
              </a:rPr>
              <a:t> </a:t>
            </a:r>
            <a:r>
              <a:rPr lang="ko-KR" altLang="ko-KR" sz="1000" b="1" dirty="0" err="1">
                <a:solidFill>
                  <a:srgbClr val="0D0D0D"/>
                </a:solidFill>
                <a:latin typeface="나눔바른고딕" panose="020B0603020101020101" pitchFamily="50" charset="-127"/>
                <a:ea typeface="나눔바른고딕" panose="020B0603020101020101" pitchFamily="50" charset="-127"/>
              </a:rPr>
              <a:t>Generation</a:t>
            </a:r>
            <a:r>
              <a:rPr lang="ko-KR" altLang="ko-KR" sz="1000" b="1" dirty="0">
                <a:solidFill>
                  <a:srgbClr val="0D0D0D"/>
                </a:solidFill>
                <a:latin typeface="나눔바른고딕" panose="020B0603020101020101" pitchFamily="50" charset="-127"/>
                <a:ea typeface="나눔바른고딕" panose="020B0603020101020101" pitchFamily="50" charset="-127"/>
              </a:rPr>
              <a:t>)</a:t>
            </a:r>
          </a:p>
          <a:p>
            <a:pPr defTabSz="685800">
              <a:buClrTx/>
            </a:pPr>
            <a:r>
              <a:rPr lang="ko-KR" altLang="ko-KR" sz="1000" dirty="0">
                <a:solidFill>
                  <a:srgbClr val="0D0D0D"/>
                </a:solidFill>
                <a:latin typeface="나눔바른고딕" panose="020B0603020101020101" pitchFamily="50" charset="-127"/>
                <a:ea typeface="나눔바른고딕" panose="020B0603020101020101" pitchFamily="50" charset="-127"/>
              </a:rPr>
              <a:t>검색 기반 응답 생성은 사용자의 질문과 관련된 정보를 벡터 저장소에서 검색하여 이를 응답에 활용하는 방식입니다. </a:t>
            </a:r>
            <a:r>
              <a:rPr lang="ko-KR" altLang="ko-KR" sz="1000" b="1" dirty="0" err="1">
                <a:solidFill>
                  <a:srgbClr val="0D0D0D"/>
                </a:solidFill>
                <a:latin typeface="나눔바른고딕" panose="020B0603020101020101" pitchFamily="50" charset="-127"/>
                <a:ea typeface="나눔바른고딕" panose="020B0603020101020101" pitchFamily="50" charset="-127"/>
              </a:rPr>
              <a:t>vetorestore.as_retriever</a:t>
            </a:r>
            <a:r>
              <a:rPr lang="ko-KR" altLang="ko-KR" sz="1000" b="1" dirty="0">
                <a:solidFill>
                  <a:srgbClr val="0D0D0D"/>
                </a:solidFill>
                <a:latin typeface="나눔바른고딕" panose="020B0603020101020101" pitchFamily="50" charset="-127"/>
                <a:ea typeface="나눔바른고딕" panose="020B0603020101020101" pitchFamily="50" charset="-127"/>
              </a:rPr>
              <a:t>(</a:t>
            </a:r>
            <a:r>
              <a:rPr lang="ko-KR" altLang="ko-KR" sz="1000" b="1" dirty="0" err="1">
                <a:solidFill>
                  <a:srgbClr val="0D0D0D"/>
                </a:solidFill>
                <a:latin typeface="나눔바른고딕" panose="020B0603020101020101" pitchFamily="50" charset="-127"/>
                <a:ea typeface="나눔바른고딕" panose="020B0603020101020101" pitchFamily="50" charset="-127"/>
              </a:rPr>
              <a:t>search_type</a:t>
            </a:r>
            <a:r>
              <a:rPr lang="ko-KR" altLang="ko-KR" sz="1000" b="1" dirty="0">
                <a:solidFill>
                  <a:srgbClr val="0D0D0D"/>
                </a:solidFill>
                <a:latin typeface="나눔바른고딕" panose="020B0603020101020101" pitchFamily="50" charset="-127"/>
                <a:ea typeface="나눔바른고딕" panose="020B0603020101020101" pitchFamily="50" charset="-127"/>
              </a:rPr>
              <a:t>='</a:t>
            </a:r>
            <a:r>
              <a:rPr lang="ko-KR" altLang="ko-KR" sz="1000" b="1" dirty="0" err="1">
                <a:solidFill>
                  <a:srgbClr val="0D0D0D"/>
                </a:solidFill>
                <a:latin typeface="나눔바른고딕" panose="020B0603020101020101" pitchFamily="50" charset="-127"/>
                <a:ea typeface="나눔바른고딕" panose="020B0603020101020101" pitchFamily="50" charset="-127"/>
              </a:rPr>
              <a:t>mmr</a:t>
            </a:r>
            <a:r>
              <a:rPr lang="ko-KR" altLang="ko-KR" sz="1000" b="1" dirty="0">
                <a:solidFill>
                  <a:srgbClr val="0D0D0D"/>
                </a:solidFill>
                <a:latin typeface="나눔바른고딕" panose="020B0603020101020101" pitchFamily="50" charset="-127"/>
                <a:ea typeface="나눔바른고딕" panose="020B0603020101020101" pitchFamily="50" charset="-127"/>
              </a:rPr>
              <a:t>', </a:t>
            </a:r>
            <a:r>
              <a:rPr lang="ko-KR" altLang="ko-KR" sz="1000" b="1" dirty="0" err="1">
                <a:solidFill>
                  <a:srgbClr val="0D0D0D"/>
                </a:solidFill>
                <a:latin typeface="나눔바른고딕" panose="020B0603020101020101" pitchFamily="50" charset="-127"/>
                <a:ea typeface="나눔바른고딕" panose="020B0603020101020101" pitchFamily="50" charset="-127"/>
              </a:rPr>
              <a:t>verbose</a:t>
            </a:r>
            <a:r>
              <a:rPr lang="ko-KR" altLang="ko-KR" sz="1000" b="1" dirty="0">
                <a:solidFill>
                  <a:srgbClr val="0D0D0D"/>
                </a:solidFill>
                <a:latin typeface="나눔바른고딕" panose="020B0603020101020101" pitchFamily="50" charset="-127"/>
                <a:ea typeface="나눔바른고딕" panose="020B0603020101020101" pitchFamily="50" charset="-127"/>
              </a:rPr>
              <a:t>=</a:t>
            </a:r>
            <a:r>
              <a:rPr lang="ko-KR" altLang="ko-KR" sz="1000" b="1" dirty="0" err="1">
                <a:solidFill>
                  <a:srgbClr val="0D0D0D"/>
                </a:solidFill>
                <a:latin typeface="나눔바른고딕" panose="020B0603020101020101" pitchFamily="50" charset="-127"/>
                <a:ea typeface="나눔바른고딕" panose="020B0603020101020101" pitchFamily="50" charset="-127"/>
              </a:rPr>
              <a:t>True</a:t>
            </a:r>
            <a:r>
              <a:rPr lang="ko-KR" altLang="ko-KR" sz="1000" b="1" dirty="0">
                <a:solidFill>
                  <a:srgbClr val="0D0D0D"/>
                </a:solidFill>
                <a:latin typeface="나눔바른고딕" panose="020B0603020101020101" pitchFamily="50" charset="-127"/>
                <a:ea typeface="나눔바른고딕" panose="020B0603020101020101" pitchFamily="50" charset="-127"/>
              </a:rPr>
              <a:t>)</a:t>
            </a:r>
            <a:r>
              <a:rPr lang="ko-KR" altLang="ko-KR" sz="1000" dirty="0">
                <a:solidFill>
                  <a:srgbClr val="0D0D0D"/>
                </a:solidFill>
                <a:latin typeface="나눔바른고딕" panose="020B0603020101020101" pitchFamily="50" charset="-127"/>
                <a:ea typeface="나눔바른고딕" panose="020B0603020101020101" pitchFamily="50" charset="-127"/>
              </a:rPr>
              <a:t>는 이러한 검색 기능을 담당하며, 저장된 데이터 중에서 사용자 질문과 가장 관련성 높은 문서를 찾아내어 응답 구성에 사용합니다.</a:t>
            </a:r>
            <a:endParaRPr lang="ko-KR" altLang="ko-KR" sz="1000" dirty="0">
              <a:latin typeface="나눔바른고딕" panose="020B0603020101020101" pitchFamily="50" charset="-127"/>
              <a:ea typeface="나눔바른고딕" panose="020B0603020101020101" pitchFamily="50" charset="-127"/>
            </a:endParaRPr>
          </a:p>
        </p:txBody>
      </p:sp>
      <p:sp>
        <p:nvSpPr>
          <p:cNvPr id="7" name="TextBox 6">
            <a:extLst>
              <a:ext uri="{FF2B5EF4-FFF2-40B4-BE49-F238E27FC236}">
                <a16:creationId xmlns:a16="http://schemas.microsoft.com/office/drawing/2014/main" id="{B07D3086-CDE8-B589-D0B5-3846AA71BE31}"/>
              </a:ext>
            </a:extLst>
          </p:cNvPr>
          <p:cNvSpPr txBox="1"/>
          <p:nvPr/>
        </p:nvSpPr>
        <p:spPr>
          <a:xfrm>
            <a:off x="5385355" y="1161040"/>
            <a:ext cx="1316386" cy="253916"/>
          </a:xfrm>
          <a:prstGeom prst="rect">
            <a:avLst/>
          </a:prstGeom>
          <a:noFill/>
        </p:spPr>
        <p:txBody>
          <a:bodyPr wrap="none" rtlCol="0">
            <a:spAutoFit/>
          </a:bodyPr>
          <a:lstStyle/>
          <a:p>
            <a:r>
              <a:rPr lang="en-US" altLang="ko-KR" sz="1050" b="1">
                <a:latin typeface="나눔바른고딕" panose="020B0603020101020101" pitchFamily="50" charset="-127"/>
                <a:ea typeface="나눔바른고딕" panose="020B0603020101020101" pitchFamily="50" charset="-127"/>
              </a:rPr>
              <a:t>* LLM </a:t>
            </a:r>
            <a:r>
              <a:rPr lang="ko-KR" altLang="en-US" sz="1050" b="1" dirty="0">
                <a:latin typeface="나눔바른고딕" panose="020B0603020101020101" pitchFamily="50" charset="-127"/>
                <a:ea typeface="나눔바른고딕" panose="020B0603020101020101" pitchFamily="50" charset="-127"/>
              </a:rPr>
              <a:t>응답 </a:t>
            </a:r>
            <a:r>
              <a:rPr lang="ko-KR" altLang="en-US" sz="1050" b="1" dirty="0" err="1">
                <a:latin typeface="나눔바른고딕" panose="020B0603020101020101" pitchFamily="50" charset="-127"/>
                <a:ea typeface="나눔바른고딕" panose="020B0603020101020101" pitchFamily="50" charset="-127"/>
              </a:rPr>
              <a:t>매커니즘</a:t>
            </a:r>
            <a:endParaRPr lang="ko-KR" altLang="en-US" sz="1050" b="1"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6795304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725BD9BF-975E-41C4-3D3E-75713C9C6305}"/>
              </a:ext>
            </a:extLst>
          </p:cNvPr>
          <p:cNvPicPr>
            <a:picLocks noChangeAspect="1"/>
          </p:cNvPicPr>
          <p:nvPr/>
        </p:nvPicPr>
        <p:blipFill>
          <a:blip r:embed="rId4"/>
          <a:stretch>
            <a:fillRect/>
          </a:stretch>
        </p:blipFill>
        <p:spPr>
          <a:xfrm>
            <a:off x="390389" y="1509795"/>
            <a:ext cx="5012489" cy="983066"/>
          </a:xfrm>
          <a:prstGeom prst="rect">
            <a:avLst/>
          </a:prstGeom>
        </p:spPr>
      </p:pic>
      <p:pic>
        <p:nvPicPr>
          <p:cNvPr id="4" name="그림 3">
            <a:extLst>
              <a:ext uri="{FF2B5EF4-FFF2-40B4-BE49-F238E27FC236}">
                <a16:creationId xmlns:a16="http://schemas.microsoft.com/office/drawing/2014/main" id="{69D77022-D19A-5276-D7A5-7C1EDD6ED45A}"/>
              </a:ext>
            </a:extLst>
          </p:cNvPr>
          <p:cNvPicPr>
            <a:picLocks noChangeAspect="1"/>
          </p:cNvPicPr>
          <p:nvPr/>
        </p:nvPicPr>
        <p:blipFill>
          <a:blip r:embed="rId5"/>
          <a:stretch>
            <a:fillRect/>
          </a:stretch>
        </p:blipFill>
        <p:spPr>
          <a:xfrm>
            <a:off x="4182963" y="1578381"/>
            <a:ext cx="4235182" cy="914480"/>
          </a:xfrm>
          <a:prstGeom prst="rect">
            <a:avLst/>
          </a:prstGeom>
        </p:spPr>
      </p:pic>
      <p:sp>
        <p:nvSpPr>
          <p:cNvPr id="5" name="TextBox 4">
            <a:extLst>
              <a:ext uri="{FF2B5EF4-FFF2-40B4-BE49-F238E27FC236}">
                <a16:creationId xmlns:a16="http://schemas.microsoft.com/office/drawing/2014/main" id="{4D04B57E-8C6B-00D9-71CF-4FBACCF0563F}"/>
              </a:ext>
            </a:extLst>
          </p:cNvPr>
          <p:cNvSpPr txBox="1"/>
          <p:nvPr/>
        </p:nvSpPr>
        <p:spPr>
          <a:xfrm>
            <a:off x="525565" y="2949805"/>
            <a:ext cx="2946640" cy="276999"/>
          </a:xfrm>
          <a:prstGeom prst="rect">
            <a:avLst/>
          </a:prstGeom>
          <a:noFill/>
        </p:spPr>
        <p:txBody>
          <a:bodyPr wrap="none" rtlCol="0">
            <a:spAutoFit/>
          </a:bodyPr>
          <a:lstStyle/>
          <a:p>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판단 용도로 사용하기에는 부족한 부분 있음</a:t>
            </a:r>
          </a:p>
        </p:txBody>
      </p:sp>
    </p:spTree>
    <p:extLst>
      <p:ext uri="{BB962C8B-B14F-4D97-AF65-F5344CB8AC3E}">
        <p14:creationId xmlns:p14="http://schemas.microsoft.com/office/powerpoint/2010/main" val="8369802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F0D7C45F-3285-B227-094D-C038DBF17E56}"/>
              </a:ext>
            </a:extLst>
          </p:cNvPr>
          <p:cNvPicPr>
            <a:picLocks noChangeAspect="1"/>
          </p:cNvPicPr>
          <p:nvPr/>
        </p:nvPicPr>
        <p:blipFill>
          <a:blip r:embed="rId4"/>
          <a:stretch>
            <a:fillRect/>
          </a:stretch>
        </p:blipFill>
        <p:spPr>
          <a:xfrm>
            <a:off x="390515" y="1043643"/>
            <a:ext cx="4458376" cy="1872990"/>
          </a:xfrm>
          <a:prstGeom prst="rect">
            <a:avLst/>
          </a:prstGeom>
        </p:spPr>
      </p:pic>
      <p:pic>
        <p:nvPicPr>
          <p:cNvPr id="4" name="그림 3">
            <a:extLst>
              <a:ext uri="{FF2B5EF4-FFF2-40B4-BE49-F238E27FC236}">
                <a16:creationId xmlns:a16="http://schemas.microsoft.com/office/drawing/2014/main" id="{644EB0EB-7D75-1D1B-8726-28260579BF36}"/>
              </a:ext>
            </a:extLst>
          </p:cNvPr>
          <p:cNvPicPr>
            <a:picLocks noChangeAspect="1"/>
          </p:cNvPicPr>
          <p:nvPr/>
        </p:nvPicPr>
        <p:blipFill rotWithShape="1">
          <a:blip r:embed="rId5"/>
          <a:srcRect l="20218" t="39012" r="38976" b="8668"/>
          <a:stretch/>
        </p:blipFill>
        <p:spPr>
          <a:xfrm>
            <a:off x="4799187" y="1805981"/>
            <a:ext cx="3080060" cy="2221304"/>
          </a:xfrm>
          <a:prstGeom prst="rect">
            <a:avLst/>
          </a:prstGeom>
        </p:spPr>
      </p:pic>
      <p:pic>
        <p:nvPicPr>
          <p:cNvPr id="5" name="그림 4">
            <a:extLst>
              <a:ext uri="{FF2B5EF4-FFF2-40B4-BE49-F238E27FC236}">
                <a16:creationId xmlns:a16="http://schemas.microsoft.com/office/drawing/2014/main" id="{BA63C895-FFBE-EF5A-CBC9-2D615DDA4962}"/>
              </a:ext>
            </a:extLst>
          </p:cNvPr>
          <p:cNvPicPr>
            <a:picLocks noChangeAspect="1"/>
          </p:cNvPicPr>
          <p:nvPr/>
        </p:nvPicPr>
        <p:blipFill rotWithShape="1">
          <a:blip r:embed="rId6"/>
          <a:srcRect l="21522" t="42173" r="33641" b="12609"/>
          <a:stretch/>
        </p:blipFill>
        <p:spPr>
          <a:xfrm>
            <a:off x="686678" y="2948936"/>
            <a:ext cx="3384258" cy="1919798"/>
          </a:xfrm>
          <a:prstGeom prst="rect">
            <a:avLst/>
          </a:prstGeom>
        </p:spPr>
      </p:pic>
      <p:sp>
        <p:nvSpPr>
          <p:cNvPr id="7" name="직사각형 6">
            <a:extLst>
              <a:ext uri="{FF2B5EF4-FFF2-40B4-BE49-F238E27FC236}">
                <a16:creationId xmlns:a16="http://schemas.microsoft.com/office/drawing/2014/main" id="{E3B45625-A255-079D-7DC7-F3C0372DA62C}"/>
              </a:ext>
            </a:extLst>
          </p:cNvPr>
          <p:cNvSpPr/>
          <p:nvPr/>
        </p:nvSpPr>
        <p:spPr>
          <a:xfrm>
            <a:off x="2238806" y="3743582"/>
            <a:ext cx="824528" cy="113153"/>
          </a:xfrm>
          <a:prstGeom prst="rect">
            <a:avLst/>
          </a:prstGeom>
          <a:solidFill>
            <a:srgbClr val="FFFF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spTree>
    <p:extLst>
      <p:ext uri="{BB962C8B-B14F-4D97-AF65-F5344CB8AC3E}">
        <p14:creationId xmlns:p14="http://schemas.microsoft.com/office/powerpoint/2010/main" val="28841071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7C822CBB-D56F-8C36-1379-47B5B379E506}"/>
              </a:ext>
            </a:extLst>
          </p:cNvPr>
          <p:cNvPicPr>
            <a:picLocks noChangeAspect="1"/>
          </p:cNvPicPr>
          <p:nvPr/>
        </p:nvPicPr>
        <p:blipFill>
          <a:blip r:embed="rId4"/>
          <a:stretch>
            <a:fillRect/>
          </a:stretch>
        </p:blipFill>
        <p:spPr>
          <a:xfrm>
            <a:off x="467227" y="1206424"/>
            <a:ext cx="4955335" cy="931626"/>
          </a:xfrm>
          <a:prstGeom prst="rect">
            <a:avLst/>
          </a:prstGeom>
        </p:spPr>
      </p:pic>
      <p:pic>
        <p:nvPicPr>
          <p:cNvPr id="4" name="그림 3">
            <a:extLst>
              <a:ext uri="{FF2B5EF4-FFF2-40B4-BE49-F238E27FC236}">
                <a16:creationId xmlns:a16="http://schemas.microsoft.com/office/drawing/2014/main" id="{29CA8B7C-EE66-174B-D09B-A11FDFBA80FF}"/>
              </a:ext>
            </a:extLst>
          </p:cNvPr>
          <p:cNvPicPr>
            <a:picLocks noChangeAspect="1"/>
          </p:cNvPicPr>
          <p:nvPr/>
        </p:nvPicPr>
        <p:blipFill>
          <a:blip r:embed="rId5"/>
          <a:stretch>
            <a:fillRect/>
          </a:stretch>
        </p:blipFill>
        <p:spPr>
          <a:xfrm>
            <a:off x="734005" y="2272516"/>
            <a:ext cx="4896085" cy="2745024"/>
          </a:xfrm>
          <a:prstGeom prst="rect">
            <a:avLst/>
          </a:prstGeom>
        </p:spPr>
      </p:pic>
    </p:spTree>
    <p:extLst>
      <p:ext uri="{BB962C8B-B14F-4D97-AF65-F5344CB8AC3E}">
        <p14:creationId xmlns:p14="http://schemas.microsoft.com/office/powerpoint/2010/main" val="2306118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6276841" cy="1731737"/>
          </a:xfrm>
        </p:spPr>
        <p:txBody>
          <a:bodyPr>
            <a:normAutofit/>
          </a:bodyPr>
          <a:lstStyle/>
          <a:p>
            <a:r>
              <a:rPr lang="en-US" altLang="ko-KR" dirty="0">
                <a:latin typeface="나눔바른고딕" panose="020B0603020101020101" pitchFamily="50" charset="-127"/>
                <a:ea typeface="나눔바른고딕" panose="020B0603020101020101" pitchFamily="50" charset="-127"/>
              </a:rPr>
              <a:t>No.3</a:t>
            </a:r>
            <a:br>
              <a:rPr lang="en-US" altLang="ko-KR" dirty="0">
                <a:latin typeface="나눔바른고딕" panose="020B0603020101020101" pitchFamily="50" charset="-127"/>
                <a:ea typeface="나눔바른고딕" panose="020B0603020101020101" pitchFamily="50" charset="-127"/>
              </a:rPr>
            </a:br>
            <a:r>
              <a:rPr lang="ko-KR" altLang="en-US" sz="4000" b="1" dirty="0">
                <a:latin typeface="나눔바른고딕" panose="020B0603020101020101" pitchFamily="50" charset="-127"/>
                <a:ea typeface="나눔바른고딕" panose="020B0603020101020101" pitchFamily="50" charset="-127"/>
              </a:rPr>
              <a:t>프로젝트 수행절차 및 방법</a:t>
            </a:r>
            <a:endParaRPr lang="ko-KR" altLang="en-US" b="1"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a:solidFill>
                  <a:schemeClr val="bg1"/>
                </a:solidFill>
                <a:highlight>
                  <a:srgbClr val="000080"/>
                </a:highlight>
                <a:latin typeface="나눔바른고딕" panose="020B0603020101020101" pitchFamily="50" charset="-127"/>
                <a:ea typeface="나눔바른고딕" panose="020B0603020101020101" pitchFamily="50" charset="-127"/>
              </a:rPr>
              <a:t>&amp; 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a:solidFill>
                  <a:schemeClr val="bg1"/>
                </a:solidFill>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latin typeface="나눔바른고딕" panose="020B0603020101020101" pitchFamily="50" charset="-127"/>
              <a:ea typeface="나눔바른고딕" panose="020B0603020101020101" pitchFamily="50" charset="-127"/>
            </a:endParaRP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5052710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7DE9BD64-D64E-67AC-0F0B-86E38CF5328C}"/>
              </a:ext>
            </a:extLst>
          </p:cNvPr>
          <p:cNvPicPr>
            <a:picLocks noChangeAspect="1"/>
          </p:cNvPicPr>
          <p:nvPr/>
        </p:nvPicPr>
        <p:blipFill>
          <a:blip r:embed="rId4"/>
          <a:stretch>
            <a:fillRect/>
          </a:stretch>
        </p:blipFill>
        <p:spPr>
          <a:xfrm>
            <a:off x="1104331" y="1575606"/>
            <a:ext cx="3130925" cy="1117692"/>
          </a:xfrm>
          <a:prstGeom prst="rect">
            <a:avLst/>
          </a:prstGeom>
        </p:spPr>
      </p:pic>
      <p:pic>
        <p:nvPicPr>
          <p:cNvPr id="4" name="그림 3">
            <a:extLst>
              <a:ext uri="{FF2B5EF4-FFF2-40B4-BE49-F238E27FC236}">
                <a16:creationId xmlns:a16="http://schemas.microsoft.com/office/drawing/2014/main" id="{B9764CFB-C566-635C-FA6D-E2809DD65681}"/>
              </a:ext>
            </a:extLst>
          </p:cNvPr>
          <p:cNvPicPr>
            <a:picLocks noChangeAspect="1"/>
          </p:cNvPicPr>
          <p:nvPr/>
        </p:nvPicPr>
        <p:blipFill>
          <a:blip r:embed="rId5"/>
          <a:stretch>
            <a:fillRect/>
          </a:stretch>
        </p:blipFill>
        <p:spPr>
          <a:xfrm>
            <a:off x="1135571" y="3009048"/>
            <a:ext cx="3210759" cy="798351"/>
          </a:xfrm>
          <a:prstGeom prst="rect">
            <a:avLst/>
          </a:prstGeom>
        </p:spPr>
      </p:pic>
      <p:pic>
        <p:nvPicPr>
          <p:cNvPr id="5" name="그림 4">
            <a:extLst>
              <a:ext uri="{FF2B5EF4-FFF2-40B4-BE49-F238E27FC236}">
                <a16:creationId xmlns:a16="http://schemas.microsoft.com/office/drawing/2014/main" id="{1EF2EE91-30A3-CA10-A934-CC78558359C8}"/>
              </a:ext>
            </a:extLst>
          </p:cNvPr>
          <p:cNvPicPr>
            <a:picLocks noChangeAspect="1"/>
          </p:cNvPicPr>
          <p:nvPr/>
        </p:nvPicPr>
        <p:blipFill>
          <a:blip r:embed="rId6"/>
          <a:stretch>
            <a:fillRect/>
          </a:stretch>
        </p:blipFill>
        <p:spPr>
          <a:xfrm>
            <a:off x="1104331" y="4125076"/>
            <a:ext cx="3162164" cy="805293"/>
          </a:xfrm>
          <a:prstGeom prst="rect">
            <a:avLst/>
          </a:prstGeom>
        </p:spPr>
      </p:pic>
      <p:pic>
        <p:nvPicPr>
          <p:cNvPr id="7" name="그림 6">
            <a:extLst>
              <a:ext uri="{FF2B5EF4-FFF2-40B4-BE49-F238E27FC236}">
                <a16:creationId xmlns:a16="http://schemas.microsoft.com/office/drawing/2014/main" id="{B26C0C3E-764E-95AE-D79B-0B2EC211B7AE}"/>
              </a:ext>
            </a:extLst>
          </p:cNvPr>
          <p:cNvPicPr>
            <a:picLocks noChangeAspect="1"/>
          </p:cNvPicPr>
          <p:nvPr/>
        </p:nvPicPr>
        <p:blipFill>
          <a:blip r:embed="rId7"/>
          <a:stretch>
            <a:fillRect/>
          </a:stretch>
        </p:blipFill>
        <p:spPr>
          <a:xfrm>
            <a:off x="4425983" y="1575606"/>
            <a:ext cx="3366959" cy="1166287"/>
          </a:xfrm>
          <a:prstGeom prst="rect">
            <a:avLst/>
          </a:prstGeom>
        </p:spPr>
      </p:pic>
      <p:pic>
        <p:nvPicPr>
          <p:cNvPr id="8" name="그림 7">
            <a:extLst>
              <a:ext uri="{FF2B5EF4-FFF2-40B4-BE49-F238E27FC236}">
                <a16:creationId xmlns:a16="http://schemas.microsoft.com/office/drawing/2014/main" id="{2A693BFA-7E8A-9CA2-ED8A-C985A2DD108A}"/>
              </a:ext>
            </a:extLst>
          </p:cNvPr>
          <p:cNvPicPr>
            <a:picLocks noChangeAspect="1"/>
          </p:cNvPicPr>
          <p:nvPr/>
        </p:nvPicPr>
        <p:blipFill>
          <a:blip r:embed="rId8"/>
          <a:stretch>
            <a:fillRect/>
          </a:stretch>
        </p:blipFill>
        <p:spPr>
          <a:xfrm>
            <a:off x="4474877" y="3120638"/>
            <a:ext cx="3117039" cy="857359"/>
          </a:xfrm>
          <a:prstGeom prst="rect">
            <a:avLst/>
          </a:prstGeom>
        </p:spPr>
      </p:pic>
    </p:spTree>
    <p:extLst>
      <p:ext uri="{BB962C8B-B14F-4D97-AF65-F5344CB8AC3E}">
        <p14:creationId xmlns:p14="http://schemas.microsoft.com/office/powerpoint/2010/main" val="4201338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6794AC86-C7B3-0958-E3DC-24AB4F025F56}"/>
              </a:ext>
            </a:extLst>
          </p:cNvPr>
          <p:cNvPicPr>
            <a:picLocks noChangeAspect="1"/>
          </p:cNvPicPr>
          <p:nvPr/>
        </p:nvPicPr>
        <p:blipFill>
          <a:blip r:embed="rId4"/>
          <a:stretch>
            <a:fillRect/>
          </a:stretch>
        </p:blipFill>
        <p:spPr>
          <a:xfrm>
            <a:off x="247357" y="1287998"/>
            <a:ext cx="4329633" cy="2331713"/>
          </a:xfrm>
          <a:prstGeom prst="rect">
            <a:avLst/>
          </a:prstGeom>
        </p:spPr>
      </p:pic>
      <p:pic>
        <p:nvPicPr>
          <p:cNvPr id="4" name="그림 3">
            <a:extLst>
              <a:ext uri="{FF2B5EF4-FFF2-40B4-BE49-F238E27FC236}">
                <a16:creationId xmlns:a16="http://schemas.microsoft.com/office/drawing/2014/main" id="{B880528A-7D23-BD66-5042-D184787B77D4}"/>
              </a:ext>
            </a:extLst>
          </p:cNvPr>
          <p:cNvPicPr>
            <a:picLocks noChangeAspect="1"/>
          </p:cNvPicPr>
          <p:nvPr/>
        </p:nvPicPr>
        <p:blipFill>
          <a:blip r:embed="rId5"/>
          <a:stretch>
            <a:fillRect/>
          </a:stretch>
        </p:blipFill>
        <p:spPr>
          <a:xfrm>
            <a:off x="4678946" y="1265469"/>
            <a:ext cx="4217697" cy="2754869"/>
          </a:xfrm>
          <a:prstGeom prst="rect">
            <a:avLst/>
          </a:prstGeom>
        </p:spPr>
      </p:pic>
    </p:spTree>
    <p:extLst>
      <p:ext uri="{BB962C8B-B14F-4D97-AF65-F5344CB8AC3E}">
        <p14:creationId xmlns:p14="http://schemas.microsoft.com/office/powerpoint/2010/main" val="15250020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D7B30712-A84E-EA90-08CA-DF82977775C8}"/>
              </a:ext>
            </a:extLst>
          </p:cNvPr>
          <p:cNvPicPr>
            <a:picLocks noChangeAspect="1"/>
          </p:cNvPicPr>
          <p:nvPr/>
        </p:nvPicPr>
        <p:blipFill>
          <a:blip r:embed="rId4"/>
          <a:stretch>
            <a:fillRect/>
          </a:stretch>
        </p:blipFill>
        <p:spPr>
          <a:xfrm>
            <a:off x="736625" y="1141028"/>
            <a:ext cx="4565763" cy="1155439"/>
          </a:xfrm>
          <a:prstGeom prst="rect">
            <a:avLst/>
          </a:prstGeom>
        </p:spPr>
      </p:pic>
      <p:pic>
        <p:nvPicPr>
          <p:cNvPr id="4" name="그림 3">
            <a:extLst>
              <a:ext uri="{FF2B5EF4-FFF2-40B4-BE49-F238E27FC236}">
                <a16:creationId xmlns:a16="http://schemas.microsoft.com/office/drawing/2014/main" id="{26969617-E76D-D252-6B5C-C7F650610E5F}"/>
              </a:ext>
            </a:extLst>
          </p:cNvPr>
          <p:cNvPicPr>
            <a:picLocks noChangeAspect="1"/>
          </p:cNvPicPr>
          <p:nvPr/>
        </p:nvPicPr>
        <p:blipFill>
          <a:blip r:embed="rId5"/>
          <a:stretch>
            <a:fillRect/>
          </a:stretch>
        </p:blipFill>
        <p:spPr>
          <a:xfrm>
            <a:off x="689106" y="2314728"/>
            <a:ext cx="4565763" cy="1455751"/>
          </a:xfrm>
          <a:prstGeom prst="rect">
            <a:avLst/>
          </a:prstGeom>
        </p:spPr>
      </p:pic>
      <p:pic>
        <p:nvPicPr>
          <p:cNvPr id="5" name="그림 4">
            <a:extLst>
              <a:ext uri="{FF2B5EF4-FFF2-40B4-BE49-F238E27FC236}">
                <a16:creationId xmlns:a16="http://schemas.microsoft.com/office/drawing/2014/main" id="{B284E0B3-B804-9F6A-BDDD-278E60893BB1}"/>
              </a:ext>
            </a:extLst>
          </p:cNvPr>
          <p:cNvPicPr>
            <a:picLocks noChangeAspect="1"/>
          </p:cNvPicPr>
          <p:nvPr/>
        </p:nvPicPr>
        <p:blipFill>
          <a:blip r:embed="rId6"/>
          <a:stretch>
            <a:fillRect/>
          </a:stretch>
        </p:blipFill>
        <p:spPr>
          <a:xfrm>
            <a:off x="633769" y="3909337"/>
            <a:ext cx="4676435" cy="1034842"/>
          </a:xfrm>
          <a:prstGeom prst="rect">
            <a:avLst/>
          </a:prstGeom>
        </p:spPr>
      </p:pic>
    </p:spTree>
    <p:extLst>
      <p:ext uri="{BB962C8B-B14F-4D97-AF65-F5344CB8AC3E}">
        <p14:creationId xmlns:p14="http://schemas.microsoft.com/office/powerpoint/2010/main" val="4168900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AB7C8471-C430-59B8-1CBB-2A930F9E1556}"/>
              </a:ext>
            </a:extLst>
          </p:cNvPr>
          <p:cNvPicPr>
            <a:picLocks noChangeAspect="1"/>
          </p:cNvPicPr>
          <p:nvPr/>
        </p:nvPicPr>
        <p:blipFill>
          <a:blip r:embed="rId4"/>
          <a:stretch>
            <a:fillRect/>
          </a:stretch>
        </p:blipFill>
        <p:spPr>
          <a:xfrm>
            <a:off x="420260" y="1450842"/>
            <a:ext cx="4151740" cy="2447491"/>
          </a:xfrm>
          <a:prstGeom prst="rect">
            <a:avLst/>
          </a:prstGeom>
        </p:spPr>
      </p:pic>
      <p:pic>
        <p:nvPicPr>
          <p:cNvPr id="4" name="그림 3">
            <a:extLst>
              <a:ext uri="{FF2B5EF4-FFF2-40B4-BE49-F238E27FC236}">
                <a16:creationId xmlns:a16="http://schemas.microsoft.com/office/drawing/2014/main" id="{83D383DE-0548-BAB4-0805-ECC2D3F4E52C}"/>
              </a:ext>
            </a:extLst>
          </p:cNvPr>
          <p:cNvPicPr>
            <a:picLocks noChangeAspect="1"/>
          </p:cNvPicPr>
          <p:nvPr/>
        </p:nvPicPr>
        <p:blipFill>
          <a:blip r:embed="rId5"/>
          <a:stretch>
            <a:fillRect/>
          </a:stretch>
        </p:blipFill>
        <p:spPr>
          <a:xfrm>
            <a:off x="4793899" y="1509795"/>
            <a:ext cx="4010945" cy="2690310"/>
          </a:xfrm>
          <a:prstGeom prst="rect">
            <a:avLst/>
          </a:prstGeom>
        </p:spPr>
      </p:pic>
    </p:spTree>
    <p:extLst>
      <p:ext uri="{BB962C8B-B14F-4D97-AF65-F5344CB8AC3E}">
        <p14:creationId xmlns:p14="http://schemas.microsoft.com/office/powerpoint/2010/main" val="30068355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26C74A65-FC44-0DEE-CAEC-6236AAF87030}"/>
              </a:ext>
            </a:extLst>
          </p:cNvPr>
          <p:cNvPicPr>
            <a:picLocks noChangeAspect="1"/>
          </p:cNvPicPr>
          <p:nvPr/>
        </p:nvPicPr>
        <p:blipFill>
          <a:blip r:embed="rId4"/>
          <a:stretch>
            <a:fillRect/>
          </a:stretch>
        </p:blipFill>
        <p:spPr>
          <a:xfrm>
            <a:off x="518339" y="1141028"/>
            <a:ext cx="3960489" cy="1192034"/>
          </a:xfrm>
          <a:prstGeom prst="rect">
            <a:avLst/>
          </a:prstGeom>
        </p:spPr>
      </p:pic>
      <p:pic>
        <p:nvPicPr>
          <p:cNvPr id="4" name="그림 3">
            <a:extLst>
              <a:ext uri="{FF2B5EF4-FFF2-40B4-BE49-F238E27FC236}">
                <a16:creationId xmlns:a16="http://schemas.microsoft.com/office/drawing/2014/main" id="{E60D45FE-EB91-E55E-BB25-AD7D0D17DA7E}"/>
              </a:ext>
            </a:extLst>
          </p:cNvPr>
          <p:cNvPicPr>
            <a:picLocks noChangeAspect="1"/>
          </p:cNvPicPr>
          <p:nvPr/>
        </p:nvPicPr>
        <p:blipFill>
          <a:blip r:embed="rId5"/>
          <a:stretch>
            <a:fillRect/>
          </a:stretch>
        </p:blipFill>
        <p:spPr>
          <a:xfrm>
            <a:off x="467227" y="2501351"/>
            <a:ext cx="4198215" cy="1092944"/>
          </a:xfrm>
          <a:prstGeom prst="rect">
            <a:avLst/>
          </a:prstGeom>
        </p:spPr>
      </p:pic>
      <p:pic>
        <p:nvPicPr>
          <p:cNvPr id="5" name="그림 4">
            <a:extLst>
              <a:ext uri="{FF2B5EF4-FFF2-40B4-BE49-F238E27FC236}">
                <a16:creationId xmlns:a16="http://schemas.microsoft.com/office/drawing/2014/main" id="{66C10D02-AFF4-C5A3-5CB2-8D388810942E}"/>
              </a:ext>
            </a:extLst>
          </p:cNvPr>
          <p:cNvPicPr>
            <a:picLocks noChangeAspect="1"/>
          </p:cNvPicPr>
          <p:nvPr/>
        </p:nvPicPr>
        <p:blipFill rotWithShape="1">
          <a:blip r:embed="rId6"/>
          <a:srcRect r="1504" b="22420"/>
          <a:stretch/>
        </p:blipFill>
        <p:spPr>
          <a:xfrm>
            <a:off x="4799187" y="2501351"/>
            <a:ext cx="3960489" cy="1263183"/>
          </a:xfrm>
          <a:prstGeom prst="rect">
            <a:avLst/>
          </a:prstGeom>
        </p:spPr>
      </p:pic>
      <p:pic>
        <p:nvPicPr>
          <p:cNvPr id="7" name="그림 6">
            <a:extLst>
              <a:ext uri="{FF2B5EF4-FFF2-40B4-BE49-F238E27FC236}">
                <a16:creationId xmlns:a16="http://schemas.microsoft.com/office/drawing/2014/main" id="{02EBB8A0-F9D5-5FAC-E08F-028A9C4DBE57}"/>
              </a:ext>
            </a:extLst>
          </p:cNvPr>
          <p:cNvPicPr>
            <a:picLocks noChangeAspect="1"/>
          </p:cNvPicPr>
          <p:nvPr/>
        </p:nvPicPr>
        <p:blipFill>
          <a:blip r:embed="rId7"/>
          <a:stretch>
            <a:fillRect/>
          </a:stretch>
        </p:blipFill>
        <p:spPr>
          <a:xfrm>
            <a:off x="4749810" y="1265469"/>
            <a:ext cx="3805107" cy="1069839"/>
          </a:xfrm>
          <a:prstGeom prst="rect">
            <a:avLst/>
          </a:prstGeom>
        </p:spPr>
      </p:pic>
    </p:spTree>
    <p:extLst>
      <p:ext uri="{BB962C8B-B14F-4D97-AF65-F5344CB8AC3E}">
        <p14:creationId xmlns:p14="http://schemas.microsoft.com/office/powerpoint/2010/main" val="10646473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7726F3-17F1-175E-BA0A-507270D1691C}"/>
              </a:ext>
            </a:extLst>
          </p:cNvPr>
          <p:cNvSpPr>
            <a:spLocks noGrp="1"/>
          </p:cNvSpPr>
          <p:nvPr>
            <p:ph type="title"/>
          </p:nvPr>
        </p:nvSpPr>
        <p:spPr/>
        <p:txBody>
          <a:bodyPr>
            <a:normAutofit fontScale="90000"/>
          </a:bodyPr>
          <a:lstStyle/>
          <a:p>
            <a:r>
              <a:rPr lang="en-US" altLang="ko-KR" dirty="0"/>
              <a:t>* </a:t>
            </a:r>
            <a:r>
              <a:rPr lang="ko-KR" altLang="en-US" dirty="0"/>
              <a:t>최종 사용할 벡터 자료 학습 과정</a:t>
            </a:r>
          </a:p>
        </p:txBody>
      </p:sp>
      <p:sp>
        <p:nvSpPr>
          <p:cNvPr id="3" name="내용 개체 틀 2">
            <a:extLst>
              <a:ext uri="{FF2B5EF4-FFF2-40B4-BE49-F238E27FC236}">
                <a16:creationId xmlns:a16="http://schemas.microsoft.com/office/drawing/2014/main" id="{F43A076C-13C5-6688-0F8B-F81EF6A70E04}"/>
              </a:ext>
            </a:extLst>
          </p:cNvPr>
          <p:cNvSpPr>
            <a:spLocks noGrp="1"/>
          </p:cNvSpPr>
          <p:nvPr>
            <p:ph idx="1"/>
          </p:nvPr>
        </p:nvSpPr>
        <p:spPr/>
        <p:txBody>
          <a:bodyPr/>
          <a:lstStyle/>
          <a:p>
            <a:endParaRPr lang="ko-KR" altLang="en-US" dirty="0"/>
          </a:p>
        </p:txBody>
      </p:sp>
    </p:spTree>
    <p:extLst>
      <p:ext uri="{BB962C8B-B14F-4D97-AF65-F5344CB8AC3E}">
        <p14:creationId xmlns:p14="http://schemas.microsoft.com/office/powerpoint/2010/main" val="13158670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5" name="그림 4">
            <a:extLst>
              <a:ext uri="{FF2B5EF4-FFF2-40B4-BE49-F238E27FC236}">
                <a16:creationId xmlns:a16="http://schemas.microsoft.com/office/drawing/2014/main" id="{9F4BC7C9-0337-4D4E-8E4A-133E8D8D7140}"/>
              </a:ext>
            </a:extLst>
          </p:cNvPr>
          <p:cNvPicPr>
            <a:picLocks noChangeAspect="1"/>
          </p:cNvPicPr>
          <p:nvPr/>
        </p:nvPicPr>
        <p:blipFill>
          <a:blip r:embed="rId4"/>
          <a:stretch>
            <a:fillRect/>
          </a:stretch>
        </p:blipFill>
        <p:spPr>
          <a:xfrm>
            <a:off x="1110963" y="1105509"/>
            <a:ext cx="5849059" cy="3297042"/>
          </a:xfrm>
          <a:prstGeom prst="rect">
            <a:avLst/>
          </a:prstGeom>
        </p:spPr>
      </p:pic>
    </p:spTree>
    <p:extLst>
      <p:ext uri="{BB962C8B-B14F-4D97-AF65-F5344CB8AC3E}">
        <p14:creationId xmlns:p14="http://schemas.microsoft.com/office/powerpoint/2010/main" val="5999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6276841" cy="1731737"/>
          </a:xfrm>
        </p:spPr>
        <p:txBody>
          <a:bodyPr>
            <a:normAutofit/>
          </a:bodyPr>
          <a:lstStyle/>
          <a:p>
            <a:r>
              <a:rPr lang="en-US" altLang="ko-KR" dirty="0">
                <a:latin typeface="나눔바른고딕" panose="020B0603020101020101" pitchFamily="50" charset="-127"/>
                <a:ea typeface="나눔바른고딕" panose="020B0603020101020101" pitchFamily="50" charset="-127"/>
              </a:rPr>
              <a:t>No.5</a:t>
            </a:r>
            <a:br>
              <a:rPr lang="en-US" altLang="ko-KR" dirty="0">
                <a:latin typeface="나눔바른고딕" panose="020B0603020101020101" pitchFamily="50" charset="-127"/>
                <a:ea typeface="나눔바른고딕" panose="020B0603020101020101" pitchFamily="50" charset="-127"/>
              </a:rPr>
            </a:br>
            <a:r>
              <a:rPr lang="ko-KR" altLang="en-US" sz="4000" b="1" dirty="0">
                <a:latin typeface="나눔바른고딕" panose="020B0603020101020101" pitchFamily="50" charset="-127"/>
                <a:ea typeface="나눔바른고딕" panose="020B0603020101020101" pitchFamily="50" charset="-127"/>
              </a:rPr>
              <a:t>자체 평가 의견</a:t>
            </a:r>
            <a:endParaRPr lang="ko-KR" altLang="en-US" b="1"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a:solidFill>
                  <a:schemeClr val="bg1"/>
                </a:solidFill>
                <a:highlight>
                  <a:srgbClr val="000080"/>
                </a:highlight>
                <a:latin typeface="나눔바른고딕" panose="020B0603020101020101" pitchFamily="50" charset="-127"/>
                <a:ea typeface="나눔바른고딕" panose="020B0603020101020101" pitchFamily="50" charset="-127"/>
              </a:rPr>
              <a:t>&amp; 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a:solidFill>
                  <a:schemeClr val="bg1"/>
                </a:solidFill>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latin typeface="나눔바른고딕" panose="020B0603020101020101" pitchFamily="50" charset="-127"/>
              <a:ea typeface="나눔바른고딕" panose="020B0603020101020101" pitchFamily="50" charset="-127"/>
            </a:endParaRP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3" name="Google Shape;15;p3">
            <a:extLst>
              <a:ext uri="{FF2B5EF4-FFF2-40B4-BE49-F238E27FC236}">
                <a16:creationId xmlns:a16="http://schemas.microsoft.com/office/drawing/2014/main" id="{87A5171E-BC58-189E-08ED-98850D2A4C56}"/>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147</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4718279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EF86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자체 평가 의견</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400" b="1" kern="1200" dirty="0">
                <a:solidFill>
                  <a:srgbClr val="FFFFFF"/>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5</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Google Shape;89;p18">
            <a:extLst>
              <a:ext uri="{FF2B5EF4-FFF2-40B4-BE49-F238E27FC236}">
                <a16:creationId xmlns:a16="http://schemas.microsoft.com/office/drawing/2014/main" id="{D9A0AC86-AB64-E2C4-DD83-FB396BF44A52}"/>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1361314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EF86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자체 평가 의견</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400" b="1" kern="1200" dirty="0">
                <a:solidFill>
                  <a:srgbClr val="FFFFFF"/>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5</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Google Shape;89;p18">
            <a:extLst>
              <a:ext uri="{FF2B5EF4-FFF2-40B4-BE49-F238E27FC236}">
                <a16:creationId xmlns:a16="http://schemas.microsoft.com/office/drawing/2014/main" id="{D9A0AC86-AB64-E2C4-DD83-FB396BF44A52}"/>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멤버 별 결론</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177121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A495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절차 및 방법</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3</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8FEEF096-BD8C-5645-8C4A-6794C778DE43}"/>
              </a:ext>
            </a:extLst>
          </p:cNvPr>
          <p:cNvSpPr txBox="1"/>
          <p:nvPr/>
        </p:nvSpPr>
        <p:spPr>
          <a:xfrm>
            <a:off x="247776" y="788714"/>
            <a:ext cx="4572000" cy="307777"/>
          </a:xfrm>
          <a:prstGeom prst="rect">
            <a:avLst/>
          </a:prstGeom>
          <a:noFill/>
        </p:spPr>
        <p:txBody>
          <a:bodyPr wrap="square">
            <a:spAutoFit/>
          </a:bodyPr>
          <a:lstStyle/>
          <a:p>
            <a:r>
              <a:rPr lang="ko-KR" altLang="en-US" b="1" i="0" dirty="0">
                <a:solidFill>
                  <a:schemeClr val="tx1"/>
                </a:solidFill>
                <a:effectLst/>
                <a:latin typeface="나눔바른고딕" panose="020B0603020101020101" pitchFamily="50" charset="-127"/>
                <a:ea typeface="나눔바른고딕" panose="020B0603020101020101" pitchFamily="50" charset="-127"/>
              </a:rPr>
              <a:t>기획 단계</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FE811E9D-7CF8-C3A7-7B58-5D9657741112}"/>
              </a:ext>
            </a:extLst>
          </p:cNvPr>
          <p:cNvSpPr txBox="1"/>
          <p:nvPr/>
        </p:nvSpPr>
        <p:spPr>
          <a:xfrm>
            <a:off x="535224" y="1185901"/>
            <a:ext cx="4036776" cy="1815882"/>
          </a:xfrm>
          <a:prstGeom prst="rect">
            <a:avLst/>
          </a:prstGeom>
          <a:noFill/>
        </p:spPr>
        <p:txBody>
          <a:bodyPr wrap="square">
            <a:spAutoFit/>
          </a:bodyPr>
          <a:lstStyle/>
          <a:p>
            <a:r>
              <a:rPr lang="ko-KR" altLang="en-US" dirty="0">
                <a:solidFill>
                  <a:schemeClr val="tx1"/>
                </a:solidFill>
                <a:latin typeface="나눔바른고딕" panose="020B0603020101020101" pitchFamily="50" charset="-127"/>
                <a:ea typeface="나눔바른고딕" panose="020B0603020101020101" pitchFamily="50" charset="-127"/>
              </a:rPr>
              <a:t>각자 아이디어 도출</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err="1">
                <a:solidFill>
                  <a:schemeClr val="tx1"/>
                </a:solidFill>
                <a:latin typeface="나눔바른고딕" panose="020B0603020101020101" pitchFamily="50" charset="-127"/>
                <a:ea typeface="나눔바른고딕" panose="020B0603020101020101" pitchFamily="50" charset="-127"/>
              </a:rPr>
              <a:t>머신러닝을</a:t>
            </a:r>
            <a:r>
              <a:rPr lang="ko-KR" altLang="en-US" dirty="0">
                <a:solidFill>
                  <a:schemeClr val="tx1"/>
                </a:solidFill>
                <a:latin typeface="나눔바른고딕" panose="020B0603020101020101" pitchFamily="50" charset="-127"/>
                <a:ea typeface="나눔바른고딕" panose="020B0603020101020101" pitchFamily="50" charset="-127"/>
              </a:rPr>
              <a:t> 통한 스포츠 승패 예측 진행</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홈페이지 잠재 고객 분석</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자동차 번호판 </a:t>
            </a:r>
            <a:r>
              <a:rPr lang="en-US" altLang="ko-KR" dirty="0">
                <a:solidFill>
                  <a:schemeClr val="tx1"/>
                </a:solidFill>
                <a:latin typeface="나눔바른고딕" panose="020B0603020101020101" pitchFamily="50" charset="-127"/>
                <a:ea typeface="나눔바른고딕" panose="020B0603020101020101" pitchFamily="50" charset="-127"/>
              </a:rPr>
              <a:t>OCR </a:t>
            </a:r>
            <a:r>
              <a:rPr lang="ko-KR" altLang="en-US" dirty="0">
                <a:solidFill>
                  <a:schemeClr val="tx1"/>
                </a:solidFill>
                <a:latin typeface="나눔바른고딕" panose="020B0603020101020101" pitchFamily="50" charset="-127"/>
                <a:ea typeface="나눔바른고딕" panose="020B0603020101020101" pitchFamily="50" charset="-127"/>
              </a:rPr>
              <a:t>이미지 테스트</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err="1">
                <a:solidFill>
                  <a:schemeClr val="tx1"/>
                </a:solidFill>
                <a:latin typeface="나눔바른고딕" panose="020B0603020101020101" pitchFamily="50" charset="-127"/>
                <a:ea typeface="나눔바른고딕" panose="020B0603020101020101" pitchFamily="50" charset="-127"/>
              </a:rPr>
              <a:t>랭체인</a:t>
            </a:r>
            <a:r>
              <a:rPr lang="ko-KR" altLang="en-US" dirty="0">
                <a:solidFill>
                  <a:schemeClr val="tx1"/>
                </a:solidFill>
                <a:latin typeface="나눔바른고딕" panose="020B0603020101020101" pitchFamily="50" charset="-127"/>
                <a:ea typeface="나눔바른고딕" panose="020B0603020101020101" pitchFamily="50" charset="-127"/>
              </a:rPr>
              <a:t> 모델을 통한 면접 예상 질문지 작성</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en-US" altLang="ko-KR" dirty="0">
                <a:solidFill>
                  <a:schemeClr val="tx1"/>
                </a:solidFill>
                <a:latin typeface="나눔바른고딕" panose="020B0603020101020101" pitchFamily="50" charset="-127"/>
                <a:ea typeface="나눔바른고딕" panose="020B0603020101020101" pitchFamily="50" charset="-127"/>
              </a:rPr>
              <a:t>UAM(</a:t>
            </a:r>
            <a:r>
              <a:rPr lang="ko-KR" altLang="en-US" dirty="0">
                <a:solidFill>
                  <a:schemeClr val="tx1"/>
                </a:solidFill>
                <a:latin typeface="나눔바른고딕" panose="020B0603020101020101" pitchFamily="50" charset="-127"/>
                <a:ea typeface="나눔바른고딕" panose="020B0603020101020101" pitchFamily="50" charset="-127"/>
              </a:rPr>
              <a:t>교통헬기</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의 최적 위치 활용</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en-US" altLang="ko-KR" dirty="0">
                <a:solidFill>
                  <a:schemeClr val="tx1"/>
                </a:solidFill>
                <a:latin typeface="나눔바른고딕" panose="020B0603020101020101" pitchFamily="50" charset="-127"/>
                <a:ea typeface="나눔바른고딕" panose="020B0603020101020101" pitchFamily="50" charset="-127"/>
              </a:rPr>
              <a:t>AI </a:t>
            </a:r>
            <a:r>
              <a:rPr lang="ko-KR" altLang="en-US" dirty="0">
                <a:solidFill>
                  <a:schemeClr val="tx1"/>
                </a:solidFill>
                <a:latin typeface="나눔바른고딕" panose="020B0603020101020101" pitchFamily="50" charset="-127"/>
                <a:ea typeface="나눔바른고딕" panose="020B0603020101020101" pitchFamily="50" charset="-127"/>
              </a:rPr>
              <a:t>기술을 활용해 매출 금액</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소형 가전제품 수거 시 객체인식 등등</a:t>
            </a:r>
          </a:p>
        </p:txBody>
      </p:sp>
      <p:grpSp>
        <p:nvGrpSpPr>
          <p:cNvPr id="5" name="그룹 4">
            <a:extLst>
              <a:ext uri="{FF2B5EF4-FFF2-40B4-BE49-F238E27FC236}">
                <a16:creationId xmlns:a16="http://schemas.microsoft.com/office/drawing/2014/main" id="{8E19E51D-5C48-BAD7-EC25-0A35F016B4DC}"/>
              </a:ext>
            </a:extLst>
          </p:cNvPr>
          <p:cNvGrpSpPr/>
          <p:nvPr/>
        </p:nvGrpSpPr>
        <p:grpSpPr>
          <a:xfrm>
            <a:off x="4276311" y="1724539"/>
            <a:ext cx="676795" cy="493563"/>
            <a:chOff x="5413654" y="1877751"/>
            <a:chExt cx="676795" cy="493563"/>
          </a:xfrm>
        </p:grpSpPr>
        <p:sp>
          <p:nvSpPr>
            <p:cNvPr id="7" name="화살표: 오른쪽 6">
              <a:extLst>
                <a:ext uri="{FF2B5EF4-FFF2-40B4-BE49-F238E27FC236}">
                  <a16:creationId xmlns:a16="http://schemas.microsoft.com/office/drawing/2014/main" id="{BDCC447B-2C33-6749-C50C-E47EF03151D4}"/>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8" name="화살표: 오른쪽 7">
              <a:extLst>
                <a:ext uri="{FF2B5EF4-FFF2-40B4-BE49-F238E27FC236}">
                  <a16:creationId xmlns:a16="http://schemas.microsoft.com/office/drawing/2014/main" id="{A62BB297-B75B-50EF-211C-6144131AA877}"/>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
        <p:nvSpPr>
          <p:cNvPr id="9" name="TextBox 8">
            <a:extLst>
              <a:ext uri="{FF2B5EF4-FFF2-40B4-BE49-F238E27FC236}">
                <a16:creationId xmlns:a16="http://schemas.microsoft.com/office/drawing/2014/main" id="{664F75E7-1921-ECD7-883C-9EAF671CDAAC}"/>
              </a:ext>
            </a:extLst>
          </p:cNvPr>
          <p:cNvSpPr txBox="1"/>
          <p:nvPr/>
        </p:nvSpPr>
        <p:spPr>
          <a:xfrm>
            <a:off x="5246454" y="1729555"/>
            <a:ext cx="3561741" cy="738664"/>
          </a:xfrm>
          <a:prstGeom prst="rect">
            <a:avLst/>
          </a:prstGeom>
          <a:noFill/>
        </p:spPr>
        <p:txBody>
          <a:bodyPr wrap="square">
            <a:spAutoFit/>
          </a:bodyPr>
          <a:lstStyle/>
          <a:p>
            <a:r>
              <a:rPr lang="ko-KR" altLang="en-US" dirty="0">
                <a:solidFill>
                  <a:schemeClr val="tx1"/>
                </a:solidFill>
                <a:latin typeface="나눔바른고딕" panose="020B0603020101020101" pitchFamily="50" charset="-127"/>
                <a:ea typeface="나눔바른고딕" panose="020B0603020101020101" pitchFamily="50" charset="-127"/>
              </a:rPr>
              <a:t>개인이 하기에는 괜찮은 주제</a:t>
            </a:r>
            <a:br>
              <a:rPr lang="en-US" altLang="ko-KR" dirty="0">
                <a:solidFill>
                  <a:schemeClr val="tx1"/>
                </a:solidFill>
                <a:latin typeface="나눔바른고딕" panose="020B0603020101020101" pitchFamily="50" charset="-127"/>
                <a:ea typeface="나눔바른고딕" panose="020B0603020101020101" pitchFamily="50" charset="-127"/>
              </a:rPr>
            </a:br>
            <a:r>
              <a:rPr lang="ko-KR" altLang="en-US" dirty="0">
                <a:solidFill>
                  <a:schemeClr val="tx1"/>
                </a:solidFill>
                <a:latin typeface="나눔바른고딕" panose="020B0603020101020101" pitchFamily="50" charset="-127"/>
                <a:ea typeface="나눔바른고딕" panose="020B0603020101020101" pitchFamily="50" charset="-127"/>
              </a:rPr>
              <a:t>하지만 팀으로 했을 때는 효율이 생각만큼 나오지 않음</a:t>
            </a:r>
          </a:p>
        </p:txBody>
      </p:sp>
      <p:sp>
        <p:nvSpPr>
          <p:cNvPr id="11" name="TextBox 10">
            <a:extLst>
              <a:ext uri="{FF2B5EF4-FFF2-40B4-BE49-F238E27FC236}">
                <a16:creationId xmlns:a16="http://schemas.microsoft.com/office/drawing/2014/main" id="{6B7AEAEB-FA6A-3821-E2C7-526F39252426}"/>
              </a:ext>
            </a:extLst>
          </p:cNvPr>
          <p:cNvSpPr txBox="1"/>
          <p:nvPr/>
        </p:nvSpPr>
        <p:spPr>
          <a:xfrm>
            <a:off x="674692" y="3480545"/>
            <a:ext cx="7273554" cy="738664"/>
          </a:xfrm>
          <a:prstGeom prst="rect">
            <a:avLst/>
          </a:prstGeom>
          <a:noFill/>
        </p:spPr>
        <p:txBody>
          <a:bodyPr wrap="square">
            <a:spAutoFit/>
          </a:bodyPr>
          <a:lstStyle/>
          <a:p>
            <a:r>
              <a:rPr lang="ko-KR" altLang="en-US" dirty="0">
                <a:solidFill>
                  <a:schemeClr val="tx1"/>
                </a:solidFill>
                <a:latin typeface="나눔바른고딕" panose="020B0603020101020101" pitchFamily="50" charset="-127"/>
                <a:ea typeface="나눔바른고딕" panose="020B0603020101020101" pitchFamily="50" charset="-127"/>
              </a:rPr>
              <a:t>현업에서 사용하는 주제 선정</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en-US" altLang="ko-KR" dirty="0">
                <a:solidFill>
                  <a:schemeClr val="tx1"/>
                </a:solidFill>
                <a:latin typeface="나눔바른고딕" panose="020B0603020101020101" pitchFamily="50" charset="-127"/>
                <a:ea typeface="나눔바른고딕" panose="020B0603020101020101" pitchFamily="50" charset="-127"/>
              </a:rPr>
              <a:t>ODM </a:t>
            </a:r>
            <a:r>
              <a:rPr lang="ko-KR" altLang="en-US" dirty="0">
                <a:solidFill>
                  <a:schemeClr val="tx1"/>
                </a:solidFill>
                <a:latin typeface="나눔바른고딕" panose="020B0603020101020101" pitchFamily="50" charset="-127"/>
                <a:ea typeface="나눔바른고딕" panose="020B0603020101020101" pitchFamily="50" charset="-127"/>
              </a:rPr>
              <a:t>회사의 디자인 검수의 경우 반복 검수로 인해 시간 및 비용 소모가 심각함</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분석을 통한 패턴을 찾아 인식시켜</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err="1">
                <a:solidFill>
                  <a:schemeClr val="tx1"/>
                </a:solidFill>
                <a:latin typeface="나눔바른고딕" panose="020B0603020101020101" pitchFamily="50" charset="-127"/>
                <a:ea typeface="나눔바른고딕" panose="020B0603020101020101" pitchFamily="50" charset="-127"/>
              </a:rPr>
              <a:t>스트림릿</a:t>
            </a:r>
            <a:r>
              <a:rPr lang="ko-KR" altLang="en-US" dirty="0">
                <a:solidFill>
                  <a:schemeClr val="tx1"/>
                </a:solidFill>
                <a:latin typeface="나눔바른고딕" panose="020B0603020101020101" pitchFamily="50" charset="-127"/>
                <a:ea typeface="나눔바른고딕" panose="020B0603020101020101" pitchFamily="50" charset="-127"/>
              </a:rPr>
              <a:t> </a:t>
            </a:r>
            <a:r>
              <a:rPr lang="en-US" altLang="ko-KR" dirty="0">
                <a:solidFill>
                  <a:schemeClr val="tx1"/>
                </a:solidFill>
                <a:latin typeface="나눔바른고딕" panose="020B0603020101020101" pitchFamily="50" charset="-127"/>
                <a:ea typeface="나눔바른고딕" panose="020B0603020101020101" pitchFamily="50" charset="-127"/>
              </a:rPr>
              <a:t>,OCR, </a:t>
            </a:r>
            <a:r>
              <a:rPr lang="ko-KR" altLang="en-US" dirty="0" err="1">
                <a:solidFill>
                  <a:schemeClr val="tx1"/>
                </a:solidFill>
                <a:latin typeface="나눔바른고딕" panose="020B0603020101020101" pitchFamily="50" charset="-127"/>
                <a:ea typeface="나눔바른고딕" panose="020B0603020101020101" pitchFamily="50" charset="-127"/>
              </a:rPr>
              <a:t>랭체인</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 시간과 비용 단축</a:t>
            </a:r>
            <a:endParaRPr lang="en-US" altLang="ko-KR" dirty="0">
              <a:solidFill>
                <a:schemeClr val="tx1"/>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F846B9B8-72CE-577C-A86E-DCDF8E5C8534}"/>
              </a:ext>
            </a:extLst>
          </p:cNvPr>
          <p:cNvSpPr txBox="1"/>
          <p:nvPr/>
        </p:nvSpPr>
        <p:spPr>
          <a:xfrm>
            <a:off x="3592976" y="312010"/>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수행절차</a:t>
            </a:r>
          </a:p>
        </p:txBody>
      </p:sp>
    </p:spTree>
    <p:extLst>
      <p:ext uri="{BB962C8B-B14F-4D97-AF65-F5344CB8AC3E}">
        <p14:creationId xmlns:p14="http://schemas.microsoft.com/office/powerpoint/2010/main" val="288679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A495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절차 및 방법</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3592976" y="312010"/>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수행절차</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3</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표 2">
            <a:extLst>
              <a:ext uri="{FF2B5EF4-FFF2-40B4-BE49-F238E27FC236}">
                <a16:creationId xmlns:a16="http://schemas.microsoft.com/office/drawing/2014/main" id="{C49F63F4-81A2-0D7B-82AD-C561C9C981C1}"/>
              </a:ext>
            </a:extLst>
          </p:cNvPr>
          <p:cNvGraphicFramePr>
            <a:graphicFrameLocks noGrp="1"/>
          </p:cNvGraphicFramePr>
          <p:nvPr>
            <p:extLst>
              <p:ext uri="{D42A27DB-BD31-4B8C-83A1-F6EECF244321}">
                <p14:modId xmlns:p14="http://schemas.microsoft.com/office/powerpoint/2010/main" val="4102881950"/>
              </p:ext>
            </p:extLst>
          </p:nvPr>
        </p:nvGraphicFramePr>
        <p:xfrm>
          <a:off x="223996" y="1123640"/>
          <a:ext cx="8696007" cy="3413760"/>
        </p:xfrm>
        <a:graphic>
          <a:graphicData uri="http://schemas.openxmlformats.org/drawingml/2006/table">
            <a:tbl>
              <a:tblPr firstRow="1" bandRow="1">
                <a:tableStyleId>{5940675A-B579-460E-94D1-54222C63F5DA}</a:tableStyleId>
              </a:tblPr>
              <a:tblGrid>
                <a:gridCol w="1571942">
                  <a:extLst>
                    <a:ext uri="{9D8B030D-6E8A-4147-A177-3AD203B41FA5}">
                      <a16:colId xmlns:a16="http://schemas.microsoft.com/office/drawing/2014/main" val="3567546823"/>
                    </a:ext>
                  </a:extLst>
                </a:gridCol>
                <a:gridCol w="1794192">
                  <a:extLst>
                    <a:ext uri="{9D8B030D-6E8A-4147-A177-3AD203B41FA5}">
                      <a16:colId xmlns:a16="http://schemas.microsoft.com/office/drawing/2014/main" val="825328156"/>
                    </a:ext>
                  </a:extLst>
                </a:gridCol>
                <a:gridCol w="2214880">
                  <a:extLst>
                    <a:ext uri="{9D8B030D-6E8A-4147-A177-3AD203B41FA5}">
                      <a16:colId xmlns:a16="http://schemas.microsoft.com/office/drawing/2014/main" val="1308595558"/>
                    </a:ext>
                  </a:extLst>
                </a:gridCol>
                <a:gridCol w="3114993">
                  <a:extLst>
                    <a:ext uri="{9D8B030D-6E8A-4147-A177-3AD203B41FA5}">
                      <a16:colId xmlns:a16="http://schemas.microsoft.com/office/drawing/2014/main" val="3945098603"/>
                    </a:ext>
                  </a:extLst>
                </a:gridCol>
              </a:tblGrid>
              <a:tr h="0">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구분</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기간</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활동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비고</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extLst>
                  <a:ext uri="{0D108BD9-81ED-4DB2-BD59-A6C34878D82A}">
                    <a16:rowId xmlns:a16="http://schemas.microsoft.com/office/drawing/2014/main" val="460746592"/>
                  </a:ext>
                </a:extLst>
              </a:tr>
              <a:tr h="0">
                <a:tc>
                  <a:txBody>
                    <a:bodyPr/>
                    <a:lstStyle/>
                    <a:p>
                      <a:pPr algn="ctr" latinLnBrk="1"/>
                      <a:r>
                        <a:rPr lang="ko-KR" altLang="en-US" dirty="0">
                          <a:latin typeface="나눔바른고딕" panose="020B0603020101020101" pitchFamily="50" charset="-127"/>
                          <a:ea typeface="나눔바른고딕" panose="020B0603020101020101" pitchFamily="50" charset="-127"/>
                        </a:rPr>
                        <a:t>프로젝트 기획</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3/19(</a:t>
                      </a:r>
                      <a:r>
                        <a:rPr lang="ko-KR" altLang="en-US" dirty="0">
                          <a:latin typeface="나눔바른고딕" panose="020B0603020101020101" pitchFamily="50" charset="-127"/>
                          <a:ea typeface="나눔바른고딕" panose="020B0603020101020101" pitchFamily="50" charset="-127"/>
                        </a:rPr>
                        <a:t>화</a:t>
                      </a:r>
                      <a:r>
                        <a:rPr lang="en-US" altLang="ko-KR" dirty="0">
                          <a:latin typeface="나눔바른고딕" panose="020B0603020101020101" pitchFamily="50" charset="-127"/>
                          <a:ea typeface="나눔바른고딕" panose="020B0603020101020101" pitchFamily="50" charset="-127"/>
                        </a:rPr>
                        <a:t>)~ 3/23(</a:t>
                      </a:r>
                      <a:r>
                        <a:rPr lang="ko-KR" altLang="en-US" dirty="0">
                          <a:latin typeface="나눔바른고딕" panose="020B0603020101020101" pitchFamily="50" charset="-127"/>
                          <a:ea typeface="나눔바른고딕" panose="020B0603020101020101" pitchFamily="50" charset="-127"/>
                        </a:rPr>
                        <a:t>토</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프로젝트 기획</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주제 선정 및 확정</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멘토님 피드백 진행</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737180"/>
                  </a:ext>
                </a:extLst>
              </a:tr>
              <a:tr h="0">
                <a:tc>
                  <a:txBody>
                    <a:bodyPr/>
                    <a:lstStyle/>
                    <a:p>
                      <a:pPr algn="ctr" latinLnBrk="1"/>
                      <a:r>
                        <a:rPr lang="ko-KR" altLang="en-US" dirty="0">
                          <a:latin typeface="나눔바른고딕" panose="020B0603020101020101" pitchFamily="50" charset="-127"/>
                          <a:ea typeface="나눔바른고딕" panose="020B0603020101020101" pitchFamily="50" charset="-127"/>
                        </a:rPr>
                        <a:t>데이터 수집 </a:t>
                      </a:r>
                      <a:br>
                        <a:rPr lang="en-US" altLang="ko-KR" dirty="0">
                          <a:latin typeface="나눔바른고딕" panose="020B0603020101020101" pitchFamily="50" charset="-127"/>
                          <a:ea typeface="나눔바른고딕" panose="020B0603020101020101" pitchFamily="50" charset="-127"/>
                        </a:rPr>
                      </a:br>
                      <a:r>
                        <a:rPr lang="ko-KR" altLang="en-US" dirty="0">
                          <a:latin typeface="나눔바른고딕" panose="020B0603020101020101" pitchFamily="50" charset="-127"/>
                          <a:ea typeface="나눔바른고딕" panose="020B0603020101020101" pitchFamily="50" charset="-127"/>
                        </a:rPr>
                        <a:t>및 </a:t>
                      </a:r>
                      <a:r>
                        <a:rPr lang="ko-KR" altLang="en-US" dirty="0" err="1">
                          <a:latin typeface="나눔바른고딕" panose="020B0603020101020101" pitchFamily="50" charset="-127"/>
                          <a:ea typeface="나눔바른고딕" panose="020B0603020101020101" pitchFamily="50" charset="-127"/>
                        </a:rPr>
                        <a:t>전처리</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3/25(</a:t>
                      </a:r>
                      <a:r>
                        <a:rPr lang="ko-KR" altLang="en-US" dirty="0">
                          <a:latin typeface="나눔바른고딕" panose="020B0603020101020101" pitchFamily="50" charset="-127"/>
                          <a:ea typeface="나눔바른고딕" panose="020B0603020101020101" pitchFamily="50" charset="-127"/>
                        </a:rPr>
                        <a:t>월</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데이터 베이스 수집</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 </a:t>
                      </a:r>
                      <a:r>
                        <a:rPr lang="ko-KR" altLang="en-US" dirty="0" err="1">
                          <a:latin typeface="나눔바른고딕" panose="020B0603020101020101" pitchFamily="50" charset="-127"/>
                          <a:ea typeface="나눔바른고딕" panose="020B0603020101020101" pitchFamily="50" charset="-127"/>
                        </a:rPr>
                        <a:t>전처리</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OCR </a:t>
                      </a:r>
                      <a:r>
                        <a:rPr lang="ko-KR" altLang="en-US" dirty="0">
                          <a:latin typeface="나눔바른고딕" panose="020B0603020101020101" pitchFamily="50" charset="-127"/>
                          <a:ea typeface="나눔바른고딕" panose="020B0603020101020101" pitchFamily="50" charset="-127"/>
                        </a:rPr>
                        <a:t>모델 설계</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랭체인</a:t>
                      </a:r>
                      <a:r>
                        <a:rPr lang="ko-KR" altLang="en-US" dirty="0">
                          <a:latin typeface="나눔바른고딕" panose="020B0603020101020101" pitchFamily="50" charset="-127"/>
                          <a:ea typeface="나눔바른고딕" panose="020B0603020101020101" pitchFamily="50" charset="-127"/>
                        </a:rPr>
                        <a:t> 진행</a:t>
                      </a:r>
                      <a:endParaRPr lang="en-US" altLang="ko-KR"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OCR</a:t>
                      </a:r>
                      <a:r>
                        <a:rPr lang="ko-KR" altLang="en-US" dirty="0">
                          <a:latin typeface="나눔바른고딕" panose="020B0603020101020101" pitchFamily="50" charset="-127"/>
                          <a:ea typeface="나눔바른고딕" panose="020B0603020101020101" pitchFamily="50" charset="-127"/>
                        </a:rPr>
                        <a:t>의 경우 구글 </a:t>
                      </a:r>
                      <a:r>
                        <a:rPr lang="en-US" altLang="ko-KR" dirty="0" err="1">
                          <a:latin typeface="나눔바른고딕" panose="020B0603020101020101" pitchFamily="50" charset="-127"/>
                          <a:ea typeface="나눔바른고딕" panose="020B0603020101020101" pitchFamily="50" charset="-127"/>
                        </a:rPr>
                        <a:t>api</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활용</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맞춤법은 네이버 맞춤법 활용</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LLM</a:t>
                      </a:r>
                      <a:r>
                        <a:rPr lang="ko-KR" altLang="en-US" dirty="0">
                          <a:latin typeface="나눔바른고딕" panose="020B0603020101020101" pitchFamily="50" charset="-127"/>
                          <a:ea typeface="나눔바른고딕" panose="020B0603020101020101" pitchFamily="50" charset="-127"/>
                        </a:rPr>
                        <a:t> 모델을 활용해 </a:t>
                      </a:r>
                      <a:r>
                        <a:rPr lang="ko-KR" altLang="en-US" dirty="0" err="1">
                          <a:latin typeface="나눔바른고딕" panose="020B0603020101020101" pitchFamily="50" charset="-127"/>
                          <a:ea typeface="나눔바른고딕" panose="020B0603020101020101" pitchFamily="50" charset="-127"/>
                        </a:rPr>
                        <a:t>랭체인</a:t>
                      </a:r>
                      <a:r>
                        <a:rPr lang="ko-KR" altLang="en-US" dirty="0">
                          <a:latin typeface="나눔바른고딕" panose="020B0603020101020101" pitchFamily="50" charset="-127"/>
                          <a:ea typeface="나눔바른고딕" panose="020B0603020101020101" pitchFamily="50" charset="-127"/>
                        </a:rPr>
                        <a:t> 학습 진행</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07538"/>
                  </a:ext>
                </a:extLst>
              </a:tr>
              <a:tr h="0">
                <a:tc>
                  <a:txBody>
                    <a:bodyPr/>
                    <a:lstStyle/>
                    <a:p>
                      <a:pPr algn="ctr" latinLnBrk="1"/>
                      <a:r>
                        <a:rPr lang="en-US" altLang="ko-KR" dirty="0">
                          <a:latin typeface="나눔바른고딕" panose="020B0603020101020101" pitchFamily="50" charset="-127"/>
                          <a:ea typeface="나눔바른고딕" panose="020B0603020101020101" pitchFamily="50" charset="-127"/>
                        </a:rPr>
                        <a:t>AI </a:t>
                      </a:r>
                      <a:r>
                        <a:rPr lang="ko-KR" altLang="en-US" dirty="0">
                          <a:latin typeface="나눔바른고딕" panose="020B0603020101020101" pitchFamily="50" charset="-127"/>
                          <a:ea typeface="나눔바른고딕" panose="020B0603020101020101" pitchFamily="50" charset="-127"/>
                        </a:rPr>
                        <a:t>모델 적용</a:t>
                      </a:r>
                      <a:br>
                        <a:rPr lang="en-US" altLang="ko-KR" dirty="0">
                          <a:latin typeface="나눔바른고딕" panose="020B0603020101020101" pitchFamily="50" charset="-127"/>
                          <a:ea typeface="나눔바른고딕" panose="020B0603020101020101" pitchFamily="50" charset="-127"/>
                        </a:rPr>
                      </a:br>
                      <a:r>
                        <a:rPr lang="ko-KR" altLang="en-US" dirty="0">
                          <a:latin typeface="나눔바른고딕" panose="020B0603020101020101" pitchFamily="50" charset="-127"/>
                          <a:ea typeface="나눔바른고딕" panose="020B0603020101020101" pitchFamily="50" charset="-127"/>
                        </a:rPr>
                        <a:t>및 수정</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4/1(</a:t>
                      </a:r>
                      <a:r>
                        <a:rPr lang="ko-KR" altLang="en-US" dirty="0">
                          <a:latin typeface="나눔바른고딕" panose="020B0603020101020101" pitchFamily="50" charset="-127"/>
                          <a:ea typeface="나눔바른고딕" panose="020B0603020101020101" pitchFamily="50" charset="-127"/>
                        </a:rPr>
                        <a:t>수</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오류 파악</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자료 검증 진행</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구현 시 오류 수정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1482903"/>
                  </a:ext>
                </a:extLst>
              </a:tr>
              <a:tr h="0">
                <a:tc>
                  <a:txBody>
                    <a:bodyPr/>
                    <a:lstStyle/>
                    <a:p>
                      <a:pPr algn="ctr" latinLnBrk="1"/>
                      <a:r>
                        <a:rPr lang="ko-KR" altLang="en-US" dirty="0">
                          <a:latin typeface="나눔바른고딕" panose="020B0603020101020101" pitchFamily="50" charset="-127"/>
                          <a:ea typeface="나눔바른고딕" panose="020B0603020101020101" pitchFamily="50" charset="-127"/>
                        </a:rPr>
                        <a:t>서비스 구축</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3/26(</a:t>
                      </a:r>
                      <a:r>
                        <a:rPr lang="ko-KR" altLang="en-US" dirty="0">
                          <a:latin typeface="나눔바른고딕" panose="020B0603020101020101" pitchFamily="50" charset="-127"/>
                          <a:ea typeface="나눔바른고딕" panose="020B0603020101020101" pitchFamily="50" charset="-127"/>
                        </a:rPr>
                        <a:t>화</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스트림릿을</a:t>
                      </a:r>
                      <a:r>
                        <a:rPr lang="ko-KR" altLang="en-US" dirty="0">
                          <a:latin typeface="나눔바른고딕" panose="020B0603020101020101" pitchFamily="50" charset="-127"/>
                          <a:ea typeface="나눔바른고딕" panose="020B0603020101020101" pitchFamily="50" charset="-127"/>
                        </a:rPr>
                        <a:t> 통한 서비스 </a:t>
                      </a:r>
                      <a:br>
                        <a:rPr lang="en-US" altLang="ko-KR" dirty="0">
                          <a:latin typeface="나눔바른고딕" panose="020B0603020101020101" pitchFamily="50" charset="-127"/>
                          <a:ea typeface="나눔바른고딕" panose="020B0603020101020101" pitchFamily="50" charset="-127"/>
                        </a:rPr>
                      </a:br>
                      <a:r>
                        <a:rPr lang="ko-KR" altLang="en-US" dirty="0">
                          <a:latin typeface="나눔바른고딕" panose="020B0603020101020101" pitchFamily="50" charset="-127"/>
                          <a:ea typeface="나눔바른고딕" panose="020B0603020101020101" pitchFamily="50" charset="-127"/>
                        </a:rPr>
                        <a:t>체계 구축</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스트림릿으로</a:t>
                      </a:r>
                      <a:r>
                        <a:rPr lang="ko-KR" altLang="en-US" dirty="0">
                          <a:latin typeface="나눔바른고딕" panose="020B0603020101020101" pitchFamily="50" charset="-127"/>
                          <a:ea typeface="나눔바른고딕" panose="020B0603020101020101" pitchFamily="50" charset="-127"/>
                        </a:rPr>
                        <a:t> 이미지 </a:t>
                      </a:r>
                      <a:r>
                        <a:rPr lang="ko-KR" altLang="en-US" dirty="0" err="1">
                          <a:latin typeface="나눔바른고딕" panose="020B0603020101020101" pitchFamily="50" charset="-127"/>
                          <a:ea typeface="나눔바른고딕" panose="020B0603020101020101" pitchFamily="50" charset="-127"/>
                        </a:rPr>
                        <a:t>세그멘테이션</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OCR,</a:t>
                      </a:r>
                      <a:r>
                        <a:rPr lang="ko-KR" altLang="en-US" dirty="0" err="1">
                          <a:latin typeface="나눔바른고딕" panose="020B0603020101020101" pitchFamily="50" charset="-127"/>
                          <a:ea typeface="나눔바른고딕" panose="020B0603020101020101" pitchFamily="50" charset="-127"/>
                        </a:rPr>
                        <a:t>랭체인</a:t>
                      </a:r>
                      <a:r>
                        <a:rPr lang="ko-KR" altLang="en-US" dirty="0">
                          <a:latin typeface="나눔바른고딕" panose="020B0603020101020101" pitchFamily="50" charset="-127"/>
                          <a:ea typeface="나눔바른고딕" panose="020B0603020101020101" pitchFamily="50" charset="-127"/>
                        </a:rPr>
                        <a:t> 진행</a:t>
                      </a:r>
                      <a:endParaRPr lang="en-US" altLang="ko-KR"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043983"/>
                  </a:ext>
                </a:extLst>
              </a:tr>
              <a:tr h="0">
                <a:tc>
                  <a:txBody>
                    <a:bodyPr/>
                    <a:lstStyle/>
                    <a:p>
                      <a:pPr algn="ctr" latinLnBrk="1"/>
                      <a:r>
                        <a:rPr lang="en-US" altLang="ko-KR" dirty="0">
                          <a:latin typeface="나눔바른고딕" panose="020B0603020101020101" pitchFamily="50" charset="-127"/>
                          <a:ea typeface="나눔바른고딕" panose="020B0603020101020101" pitchFamily="50" charset="-127"/>
                        </a:rPr>
                        <a:t>PPT</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4/8(</a:t>
                      </a:r>
                      <a:r>
                        <a:rPr lang="ko-KR" altLang="en-US" dirty="0">
                          <a:latin typeface="나눔바른고딕" panose="020B0603020101020101" pitchFamily="50" charset="-127"/>
                          <a:ea typeface="나눔바른고딕" panose="020B0603020101020101" pitchFamily="50" charset="-127"/>
                        </a:rPr>
                        <a:t>화</a:t>
                      </a:r>
                      <a:r>
                        <a:rPr lang="en-US" altLang="ko-KR" dirty="0">
                          <a:latin typeface="나눔바른고딕" panose="020B0603020101020101" pitchFamily="50" charset="-127"/>
                          <a:ea typeface="나눔바른고딕" panose="020B0603020101020101" pitchFamily="50" charset="-127"/>
                        </a:rPr>
                        <a:t>) ~ 4/17(</a:t>
                      </a:r>
                      <a:r>
                        <a:rPr lang="ko-KR" altLang="en-US" dirty="0">
                          <a:latin typeface="나눔바른고딕" panose="020B0603020101020101" pitchFamily="50" charset="-127"/>
                          <a:ea typeface="나눔바른고딕" panose="020B0603020101020101" pitchFamily="50" charset="-127"/>
                        </a:rPr>
                        <a:t>수</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탬플릿</a:t>
                      </a:r>
                      <a:r>
                        <a:rPr lang="ko-KR" altLang="en-US" dirty="0">
                          <a:latin typeface="나눔바른고딕" panose="020B0603020101020101" pitchFamily="50" charset="-127"/>
                          <a:ea typeface="나눔바른고딕" panose="020B0603020101020101" pitchFamily="50" charset="-127"/>
                        </a:rPr>
                        <a:t> 및 </a:t>
                      </a:r>
                      <a:r>
                        <a:rPr lang="ko-KR" altLang="en-US" dirty="0" err="1">
                          <a:latin typeface="나눔바른고딕" panose="020B0603020101020101" pitchFamily="50" charset="-127"/>
                          <a:ea typeface="나눔바른고딕" panose="020B0603020101020101" pitchFamily="50" charset="-127"/>
                        </a:rPr>
                        <a:t>오탈자</a:t>
                      </a:r>
                      <a:r>
                        <a:rPr lang="ko-KR" altLang="en-US" dirty="0">
                          <a:latin typeface="나눔바른고딕" panose="020B0603020101020101" pitchFamily="50" charset="-127"/>
                          <a:ea typeface="나눔바른고딕" panose="020B0603020101020101" pitchFamily="50" charset="-127"/>
                        </a:rPr>
                        <a:t> 수정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257112"/>
                  </a:ext>
                </a:extLst>
              </a:tr>
              <a:tr h="0">
                <a:tc>
                  <a:txBody>
                    <a:bodyPr/>
                    <a:lstStyle/>
                    <a:p>
                      <a:pPr algn="ctr" latinLnBrk="1"/>
                      <a:r>
                        <a:rPr lang="ko-KR" altLang="en-US" dirty="0">
                          <a:latin typeface="나눔바른고딕" panose="020B0603020101020101" pitchFamily="50" charset="-127"/>
                          <a:ea typeface="나눔바른고딕" panose="020B0603020101020101" pitchFamily="50" charset="-127"/>
                        </a:rPr>
                        <a:t>발표</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4/23(</a:t>
                      </a:r>
                      <a:r>
                        <a:rPr lang="ko-KR" altLang="en-US" dirty="0">
                          <a:latin typeface="나눔바른고딕" panose="020B0603020101020101" pitchFamily="50" charset="-127"/>
                          <a:ea typeface="나눔바른고딕" panose="020B0603020101020101" pitchFamily="50" charset="-127"/>
                        </a:rPr>
                        <a:t>화</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marL="285750" indent="-285750" algn="l" latinLnBrk="1">
                        <a:buFont typeface="Arial" panose="020B0604020202020204" pitchFamily="34" charset="0"/>
                        <a:buChar char="•"/>
                      </a:pP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총 </a:t>
                      </a:r>
                      <a:r>
                        <a:rPr lang="en-US" altLang="ko-KR" dirty="0">
                          <a:latin typeface="나눔바른고딕" panose="020B0603020101020101" pitchFamily="50" charset="-127"/>
                          <a:ea typeface="나눔바른고딕" panose="020B0603020101020101" pitchFamily="50" charset="-127"/>
                        </a:rPr>
                        <a:t>5</a:t>
                      </a:r>
                      <a:r>
                        <a:rPr lang="ko-KR" altLang="en-US" dirty="0">
                          <a:latin typeface="나눔바른고딕" panose="020B0603020101020101" pitchFamily="50" charset="-127"/>
                          <a:ea typeface="나눔바른고딕" panose="020B0603020101020101" pitchFamily="50" charset="-127"/>
                        </a:rPr>
                        <a:t>주 간 진행</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20210469"/>
                  </a:ext>
                </a:extLst>
              </a:tr>
            </a:tbl>
          </a:graphicData>
        </a:graphic>
      </p:graphicFrame>
    </p:spTree>
    <p:extLst>
      <p:ext uri="{BB962C8B-B14F-4D97-AF65-F5344CB8AC3E}">
        <p14:creationId xmlns:p14="http://schemas.microsoft.com/office/powerpoint/2010/main" val="1740921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rgbClr val="462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6276841" cy="1731737"/>
          </a:xfrm>
        </p:spPr>
        <p:txBody>
          <a:bodyPr>
            <a:normAutofit/>
          </a:bodyPr>
          <a:lstStyle/>
          <a:p>
            <a:r>
              <a:rPr lang="en-US" altLang="ko-KR" dirty="0">
                <a:latin typeface="나눔바른고딕" panose="020B0603020101020101" pitchFamily="50" charset="-127"/>
                <a:ea typeface="나눔바른고딕" panose="020B0603020101020101" pitchFamily="50" charset="-127"/>
              </a:rPr>
              <a:t>No.4</a:t>
            </a:r>
            <a:br>
              <a:rPr lang="en-US" altLang="ko-KR" dirty="0">
                <a:latin typeface="나눔바른고딕" panose="020B0603020101020101" pitchFamily="50" charset="-127"/>
                <a:ea typeface="나눔바른고딕" panose="020B0603020101020101" pitchFamily="50" charset="-127"/>
              </a:rPr>
            </a:br>
            <a:r>
              <a:rPr lang="ko-KR" altLang="en-US" sz="4000" dirty="0">
                <a:latin typeface="나눔바른고딕" panose="020B0603020101020101" pitchFamily="50" charset="-127"/>
                <a:ea typeface="나눔바른고딕" panose="020B0603020101020101" pitchFamily="50" charset="-127"/>
              </a:rPr>
              <a:t>프로젝트 수행 결과</a:t>
            </a:r>
            <a:endParaRPr lang="ko-KR" altLang="en-US"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a:solidFill>
                  <a:schemeClr val="bg1"/>
                </a:solidFill>
                <a:highlight>
                  <a:srgbClr val="000080"/>
                </a:highlight>
                <a:latin typeface="나눔바른고딕" panose="020B0603020101020101" pitchFamily="50" charset="-127"/>
                <a:ea typeface="나눔바른고딕" panose="020B0603020101020101" pitchFamily="50" charset="-127"/>
              </a:rPr>
              <a:t>&amp; 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a:solidFill>
                  <a:schemeClr val="bg1"/>
                </a:solidFill>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latin typeface="나눔바른고딕" panose="020B0603020101020101" pitchFamily="50" charset="-127"/>
              <a:ea typeface="나눔바른고딕" panose="020B0603020101020101" pitchFamily="50" charset="-127"/>
            </a:endParaRP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921221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활용데이터</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Google Shape;68;p15"/>
          <p:cNvSpPr txBox="1"/>
          <p:nvPr/>
        </p:nvSpPr>
        <p:spPr>
          <a:xfrm>
            <a:off x="466700" y="7767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데이터 수집</a:t>
            </a:r>
          </a:p>
        </p:txBody>
      </p:sp>
      <p:sp>
        <p:nvSpPr>
          <p:cNvPr id="11" name="Google Shape;75;p16">
            <a:extLst>
              <a:ext uri="{FF2B5EF4-FFF2-40B4-BE49-F238E27FC236}">
                <a16:creationId xmlns:a16="http://schemas.microsoft.com/office/drawing/2014/main" id="{D3A35E24-F342-2197-23CB-F907D32BCDF5}"/>
              </a:ext>
            </a:extLst>
          </p:cNvPr>
          <p:cNvSpPr txBox="1"/>
          <p:nvPr/>
        </p:nvSpPr>
        <p:spPr>
          <a:xfrm>
            <a:off x="466699" y="4180556"/>
            <a:ext cx="7109757" cy="400079"/>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en-US" altLang="ko-KR" dirty="0">
                <a:solidFill>
                  <a:schemeClr val="tx1"/>
                </a:solidFill>
                <a:latin typeface="나눔바른고딕" panose="020B0603020101020101" pitchFamily="50" charset="-127"/>
                <a:ea typeface="나눔바른고딕" panose="020B0603020101020101" pitchFamily="50" charset="-127"/>
              </a:rPr>
              <a:t>ODM </a:t>
            </a:r>
            <a:r>
              <a:rPr lang="ko-KR" altLang="en-US" dirty="0">
                <a:solidFill>
                  <a:schemeClr val="tx1"/>
                </a:solidFill>
                <a:latin typeface="나눔바른고딕" panose="020B0603020101020101" pitchFamily="50" charset="-127"/>
                <a:ea typeface="나눔바른고딕" panose="020B0603020101020101" pitchFamily="50" charset="-127"/>
              </a:rPr>
              <a:t>회사에서 데이터를 받아 진행함</a:t>
            </a:r>
            <a:endParaRPr dirty="0">
              <a:solidFill>
                <a:schemeClr val="tx1"/>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5541D7A4-6648-DEFE-E775-D852265E641C}"/>
              </a:ext>
            </a:extLst>
          </p:cNvPr>
          <p:cNvPicPr>
            <a:picLocks noChangeAspect="1"/>
          </p:cNvPicPr>
          <p:nvPr/>
        </p:nvPicPr>
        <p:blipFill rotWithShape="1">
          <a:blip r:embed="rId4"/>
          <a:srcRect t="1677"/>
          <a:stretch/>
        </p:blipFill>
        <p:spPr>
          <a:xfrm>
            <a:off x="406724" y="1140623"/>
            <a:ext cx="7376799" cy="2862253"/>
          </a:xfrm>
          <a:prstGeom prst="rect">
            <a:avLst/>
          </a:prstGeom>
        </p:spPr>
      </p:pic>
    </p:spTree>
    <p:extLst>
      <p:ext uri="{BB962C8B-B14F-4D97-AF65-F5344CB8AC3E}">
        <p14:creationId xmlns:p14="http://schemas.microsoft.com/office/powerpoint/2010/main" val="2072037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활용데이터</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Google Shape;68;p15"/>
          <p:cNvSpPr txBox="1"/>
          <p:nvPr/>
        </p:nvSpPr>
        <p:spPr>
          <a:xfrm>
            <a:off x="466700" y="7767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포장 디자인 규칙을 통한 수정 진행</a:t>
            </a:r>
          </a:p>
        </p:txBody>
      </p:sp>
      <p:sp>
        <p:nvSpPr>
          <p:cNvPr id="11" name="Google Shape;75;p16">
            <a:extLst>
              <a:ext uri="{FF2B5EF4-FFF2-40B4-BE49-F238E27FC236}">
                <a16:creationId xmlns:a16="http://schemas.microsoft.com/office/drawing/2014/main" id="{D3A35E24-F342-2197-23CB-F907D32BCDF5}"/>
              </a:ext>
            </a:extLst>
          </p:cNvPr>
          <p:cNvSpPr txBox="1"/>
          <p:nvPr/>
        </p:nvSpPr>
        <p:spPr>
          <a:xfrm>
            <a:off x="466700" y="3984757"/>
            <a:ext cx="7109757" cy="615523"/>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기존 디자인 규칙에 숫자</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단위</a:t>
            </a:r>
            <a:r>
              <a:rPr lang="en-US" altLang="ko-KR" dirty="0">
                <a:solidFill>
                  <a:schemeClr val="tx1"/>
                </a:solidFill>
                <a:latin typeface="나눔바른고딕" panose="020B0603020101020101" pitchFamily="50" charset="-127"/>
                <a:ea typeface="나눔바른고딕" panose="020B0603020101020101" pitchFamily="50" charset="-127"/>
              </a:rPr>
              <a:t>, </a:t>
            </a:r>
            <a:r>
              <a:rPr lang="ko-KR" altLang="en-US" dirty="0">
                <a:solidFill>
                  <a:schemeClr val="tx1"/>
                </a:solidFill>
                <a:latin typeface="나눔바른고딕" panose="020B0603020101020101" pitchFamily="50" charset="-127"/>
                <a:ea typeface="나눔바른고딕" panose="020B0603020101020101" pitchFamily="50" charset="-127"/>
              </a:rPr>
              <a:t>특정문구</a:t>
            </a:r>
            <a:r>
              <a:rPr lang="en-US" altLang="ko-KR" dirty="0">
                <a:solidFill>
                  <a:schemeClr val="tx1"/>
                </a:solidFill>
                <a:latin typeface="나눔바른고딕" panose="020B0603020101020101" pitchFamily="50" charset="-127"/>
                <a:ea typeface="나눔바른고딕" panose="020B0603020101020101" pitchFamily="50" charset="-127"/>
              </a:rPr>
              <a:t>2, </a:t>
            </a:r>
            <a:r>
              <a:rPr lang="ko-KR" altLang="en-US" dirty="0" err="1">
                <a:solidFill>
                  <a:schemeClr val="tx1"/>
                </a:solidFill>
                <a:latin typeface="나눔바른고딕" panose="020B0603020101020101" pitchFamily="50" charset="-127"/>
                <a:ea typeface="나눔바른고딕" panose="020B0603020101020101" pitchFamily="50" charset="-127"/>
              </a:rPr>
              <a:t>주의어</a:t>
            </a:r>
            <a:r>
              <a:rPr lang="en-US" altLang="ko-KR" dirty="0">
                <a:solidFill>
                  <a:schemeClr val="tx1"/>
                </a:solidFill>
                <a:latin typeface="나눔바른고딕" panose="020B0603020101020101" pitchFamily="50" charset="-127"/>
                <a:ea typeface="나눔바른고딕" panose="020B0603020101020101" pitchFamily="50" charset="-127"/>
              </a:rPr>
              <a:t>, </a:t>
            </a:r>
            <a:r>
              <a:rPr lang="ko-KR" altLang="en-US" dirty="0">
                <a:solidFill>
                  <a:schemeClr val="tx1"/>
                </a:solidFill>
                <a:latin typeface="나눔바른고딕" panose="020B0603020101020101" pitchFamily="50" charset="-127"/>
                <a:ea typeface="나눔바른고딕" panose="020B0603020101020101" pitchFamily="50" charset="-127"/>
              </a:rPr>
              <a:t>괄호 </a:t>
            </a:r>
            <a:r>
              <a:rPr lang="en-US" altLang="ko-KR" dirty="0">
                <a:solidFill>
                  <a:schemeClr val="tx1"/>
                </a:solidFill>
                <a:latin typeface="나눔바른고딕" panose="020B0603020101020101" pitchFamily="50" charset="-127"/>
                <a:ea typeface="나눔바른고딕" panose="020B0603020101020101" pitchFamily="50" charset="-127"/>
              </a:rPr>
              <a:t>4</a:t>
            </a:r>
            <a:r>
              <a:rPr lang="ko-KR" altLang="en-US" dirty="0">
                <a:solidFill>
                  <a:schemeClr val="tx1"/>
                </a:solidFill>
                <a:latin typeface="나눔바른고딕" panose="020B0603020101020101" pitchFamily="50" charset="-127"/>
                <a:ea typeface="나눔바른고딕" panose="020B0603020101020101" pitchFamily="50" charset="-127"/>
              </a:rPr>
              <a:t>개의 규칙 추가했으며</a:t>
            </a:r>
            <a:r>
              <a:rPr lang="en-US" altLang="ko-KR" dirty="0">
                <a:solidFill>
                  <a:schemeClr val="tx1"/>
                </a:solidFill>
                <a:latin typeface="나눔바른고딕" panose="020B0603020101020101" pitchFamily="50" charset="-127"/>
                <a:ea typeface="나눔바른고딕" panose="020B0603020101020101" pitchFamily="50" charset="-127"/>
              </a:rPr>
              <a:t>, </a:t>
            </a:r>
            <a:r>
              <a:rPr lang="ko-KR" altLang="en-US" dirty="0">
                <a:solidFill>
                  <a:schemeClr val="tx1"/>
                </a:solidFill>
                <a:latin typeface="나눔바른고딕" panose="020B0603020101020101" pitchFamily="50" charset="-127"/>
                <a:ea typeface="나눔바른고딕" panose="020B0603020101020101" pitchFamily="50" charset="-127"/>
              </a:rPr>
              <a:t>진행이 가능한 것만 수정해 다음과 같은 목록을 제공했음</a:t>
            </a:r>
            <a:endParaRPr lang="en-US" altLang="ko-KR"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4" name="표 3">
            <a:extLst>
              <a:ext uri="{FF2B5EF4-FFF2-40B4-BE49-F238E27FC236}">
                <a16:creationId xmlns:a16="http://schemas.microsoft.com/office/drawing/2014/main" id="{2C2E52B9-67F5-76E8-7DF5-9C60687A7D29}"/>
              </a:ext>
            </a:extLst>
          </p:cNvPr>
          <p:cNvGraphicFramePr>
            <a:graphicFrameLocks noGrp="1"/>
          </p:cNvGraphicFramePr>
          <p:nvPr>
            <p:extLst>
              <p:ext uri="{D42A27DB-BD31-4B8C-83A1-F6EECF244321}">
                <p14:modId xmlns:p14="http://schemas.microsoft.com/office/powerpoint/2010/main" val="1654478285"/>
              </p:ext>
            </p:extLst>
          </p:nvPr>
        </p:nvGraphicFramePr>
        <p:xfrm>
          <a:off x="563851" y="1266809"/>
          <a:ext cx="6556822" cy="2084720"/>
        </p:xfrm>
        <a:graphic>
          <a:graphicData uri="http://schemas.openxmlformats.org/drawingml/2006/table">
            <a:tbl>
              <a:tblPr>
                <a:tableStyleId>{5940675A-B579-460E-94D1-54222C63F5DA}</a:tableStyleId>
              </a:tblPr>
              <a:tblGrid>
                <a:gridCol w="1298416">
                  <a:extLst>
                    <a:ext uri="{9D8B030D-6E8A-4147-A177-3AD203B41FA5}">
                      <a16:colId xmlns:a16="http://schemas.microsoft.com/office/drawing/2014/main" val="45083155"/>
                    </a:ext>
                  </a:extLst>
                </a:gridCol>
                <a:gridCol w="1884034">
                  <a:extLst>
                    <a:ext uri="{9D8B030D-6E8A-4147-A177-3AD203B41FA5}">
                      <a16:colId xmlns:a16="http://schemas.microsoft.com/office/drawing/2014/main" val="2911010248"/>
                    </a:ext>
                  </a:extLst>
                </a:gridCol>
                <a:gridCol w="1177317">
                  <a:extLst>
                    <a:ext uri="{9D8B030D-6E8A-4147-A177-3AD203B41FA5}">
                      <a16:colId xmlns:a16="http://schemas.microsoft.com/office/drawing/2014/main" val="918880304"/>
                    </a:ext>
                  </a:extLst>
                </a:gridCol>
                <a:gridCol w="1432169">
                  <a:extLst>
                    <a:ext uri="{9D8B030D-6E8A-4147-A177-3AD203B41FA5}">
                      <a16:colId xmlns:a16="http://schemas.microsoft.com/office/drawing/2014/main" val="2459518533"/>
                    </a:ext>
                  </a:extLst>
                </a:gridCol>
                <a:gridCol w="764886">
                  <a:extLst>
                    <a:ext uri="{9D8B030D-6E8A-4147-A177-3AD203B41FA5}">
                      <a16:colId xmlns:a16="http://schemas.microsoft.com/office/drawing/2014/main" val="3311059818"/>
                    </a:ext>
                  </a:extLst>
                </a:gridCol>
              </a:tblGrid>
              <a:tr h="0">
                <a:tc>
                  <a:txBody>
                    <a:bodyPr/>
                    <a:lstStyle/>
                    <a:p>
                      <a:pPr algn="ctr" fontAlgn="ctr"/>
                      <a:r>
                        <a:rPr lang="ko-KR" altLang="en-US"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규칙</a:t>
                      </a:r>
                      <a:r>
                        <a:rPr lang="en-US" altLang="ko-KR"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a:t>
                      </a:r>
                      <a:r>
                        <a:rPr lang="ko-KR" altLang="en-US"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준수</a:t>
                      </a:r>
                      <a:endPar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ko-KR" altLang="en-US"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설명</a:t>
                      </a:r>
                      <a:endPar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ko-KR" altLang="en-US"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적용기술</a:t>
                      </a:r>
                      <a:endPar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사용 도구</a:t>
                      </a: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결과</a:t>
                      </a: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14534494"/>
                  </a:ext>
                </a:extLst>
              </a:tr>
              <a:tr h="0">
                <a:tc>
                  <a:txBody>
                    <a:bodyPr/>
                    <a:lstStyle/>
                    <a:p>
                      <a:pPr algn="ctr" fontAlgn="ctr"/>
                      <a:r>
                        <a:rPr lang="en-US" sz="1100" u="none" strike="noStrike" dirty="0">
                          <a:solidFill>
                            <a:schemeClr val="tx1"/>
                          </a:solidFill>
                          <a:effectLst/>
                          <a:latin typeface="나눔바른고딕" panose="020B0603020101020101" pitchFamily="50" charset="-127"/>
                          <a:ea typeface="나눔바른고딕" panose="020B0603020101020101" pitchFamily="50" charset="-127"/>
                        </a:rPr>
                        <a:t>GMP</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로고</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로고 비율 </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1:0.83</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Segmentation</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rPr>
                        <a:t>Yolo V5</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rPr>
                        <a:t>인식 성공</a:t>
                      </a: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079579"/>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건강기능식품마크</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sz="1100" u="none" strike="noStrike" dirty="0">
                          <a:solidFill>
                            <a:schemeClr val="tx1"/>
                          </a:solidFill>
                          <a:effectLst/>
                          <a:latin typeface="나눔바른고딕" panose="020B0603020101020101" pitchFamily="50" charset="-127"/>
                          <a:ea typeface="나눔바른고딕" panose="020B0603020101020101" pitchFamily="50" charset="-127"/>
                        </a:rPr>
                        <a:t>15mm </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이상</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Segmentation</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rPr>
                        <a:t>Yolo</a:t>
                      </a:r>
                      <a:r>
                        <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rPr>
                        <a:t> </a:t>
                      </a:r>
                      <a:r>
                        <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rPr>
                        <a:t>V5</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9042743"/>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원산지</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볼드체</a:t>
                      </a:r>
                      <a:endParaRPr lang="ko-KR" altLang="en-US" sz="1100" b="1"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rowSpan="8">
                  <a:txBody>
                    <a:bodyPr/>
                    <a:lstStyle/>
                    <a:p>
                      <a:pPr algn="ctr" fontAlgn="ctr"/>
                      <a:r>
                        <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rPr>
                        <a:t>Google Vision API</a:t>
                      </a: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7839805"/>
                  </a:ext>
                </a:extLst>
              </a:tr>
              <a:tr h="0">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영양함유정보</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볼드체</a:t>
                      </a:r>
                      <a:endParaRPr lang="ko-KR" altLang="en-US" sz="1100" b="1"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2372805"/>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특정문구</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볼드체</a:t>
                      </a:r>
                      <a:endParaRPr lang="ko-KR" altLang="en-US" sz="1100" b="1"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4138630"/>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특정문구</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2</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볼드체</a:t>
                      </a:r>
                      <a:endParaRPr lang="ko-KR" altLang="en-US" sz="1100" b="1"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113503"/>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숫자</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단위</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숫자와 단위 사이 띄어쓰기</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9716132"/>
                  </a:ext>
                </a:extLst>
              </a:tr>
              <a:tr h="81874">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주의어</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유통</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 -&gt; '</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소비</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로 수정</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 </a:t>
                      </a:r>
                      <a:b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b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달걀</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'-&gt;'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가금류</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수정</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4446727"/>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괄호</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괄호 앞에 글자 붙여쓰기</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189089"/>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글자크기</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sz="1100" u="none" strike="noStrike" dirty="0">
                          <a:solidFill>
                            <a:schemeClr val="tx1"/>
                          </a:solidFill>
                          <a:effectLst/>
                          <a:latin typeface="나눔바른고딕" panose="020B0603020101020101" pitchFamily="50" charset="-127"/>
                          <a:ea typeface="나눔바른고딕" panose="020B0603020101020101" pitchFamily="50" charset="-127"/>
                        </a:rPr>
                        <a:t>10pt </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이상</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Detection</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dirty="0"/>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248576"/>
                  </a:ext>
                </a:extLst>
              </a:tr>
            </a:tbl>
          </a:graphicData>
        </a:graphic>
      </p:graphicFrame>
    </p:spTree>
    <p:extLst>
      <p:ext uri="{BB962C8B-B14F-4D97-AF65-F5344CB8AC3E}">
        <p14:creationId xmlns:p14="http://schemas.microsoft.com/office/powerpoint/2010/main" val="578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CCFF"/>
        </a:solidFill>
        <a:effectLst/>
      </p:bgPr>
    </p:bg>
    <p:spTree>
      <p:nvGrpSpPr>
        <p:cNvPr id="1" name=""/>
        <p:cNvGrpSpPr/>
        <p:nvPr/>
      </p:nvGrpSpPr>
      <p:grpSpPr>
        <a:xfrm>
          <a:off x="0" y="0"/>
          <a:ext cx="0" cy="0"/>
          <a:chOff x="0" y="0"/>
          <a:chExt cx="0" cy="0"/>
        </a:xfrm>
      </p:grpSpPr>
      <p:sp>
        <p:nvSpPr>
          <p:cNvPr id="1047" name="직사각형 1046">
            <a:extLst>
              <a:ext uri="{FF2B5EF4-FFF2-40B4-BE49-F238E27FC236}">
                <a16:creationId xmlns:a16="http://schemas.microsoft.com/office/drawing/2014/main" id="{591F8395-3F62-8935-E7FD-B96FDD823021}"/>
              </a:ext>
            </a:extLst>
          </p:cNvPr>
          <p:cNvSpPr/>
          <p:nvPr/>
        </p:nvSpPr>
        <p:spPr>
          <a:xfrm>
            <a:off x="-1" y="0"/>
            <a:ext cx="3454755" cy="4631522"/>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22" name="사각형: 둥근 모서리 21">
            <a:extLst>
              <a:ext uri="{FF2B5EF4-FFF2-40B4-BE49-F238E27FC236}">
                <a16:creationId xmlns:a16="http://schemas.microsoft.com/office/drawing/2014/main" id="{B5BF5F76-88B6-B5FD-D423-F36AFA29A4D7}"/>
              </a:ext>
            </a:extLst>
          </p:cNvPr>
          <p:cNvSpPr/>
          <p:nvPr/>
        </p:nvSpPr>
        <p:spPr>
          <a:xfrm>
            <a:off x="264160" y="172720"/>
            <a:ext cx="8636000" cy="4744720"/>
          </a:xfrm>
          <a:prstGeom prst="roundRect">
            <a:avLst>
              <a:gd name="adj" fmla="val 3819"/>
            </a:avLst>
          </a:prstGeom>
          <a:noFill/>
          <a:ln w="12700">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pic>
        <p:nvPicPr>
          <p:cNvPr id="13" name="그림 개체 틀 4">
            <a:extLst>
              <a:ext uri="{FF2B5EF4-FFF2-40B4-BE49-F238E27FC236}">
                <a16:creationId xmlns:a16="http://schemas.microsoft.com/office/drawing/2014/main" id="{75E4314F-1BD7-9175-53C3-A0A131D7B574}"/>
              </a:ext>
            </a:extLst>
          </p:cNvPr>
          <p:cNvPicPr>
            <a:picLocks noChangeAspect="1"/>
          </p:cNvPicPr>
          <p:nvPr/>
        </p:nvPicPr>
        <p:blipFill rotWithShape="1">
          <a:blip r:embed="rId2"/>
          <a:srcRect l="36892" t="37941" r="38432" b="29911"/>
          <a:stretch/>
        </p:blipFill>
        <p:spPr>
          <a:xfrm>
            <a:off x="802273" y="1663414"/>
            <a:ext cx="2031084" cy="1852242"/>
          </a:xfrm>
          <a:prstGeom prst="rect">
            <a:avLst/>
          </a:prstGeom>
        </p:spPr>
      </p:pic>
      <p:sp>
        <p:nvSpPr>
          <p:cNvPr id="28" name="TextBox 27">
            <a:extLst>
              <a:ext uri="{FF2B5EF4-FFF2-40B4-BE49-F238E27FC236}">
                <a16:creationId xmlns:a16="http://schemas.microsoft.com/office/drawing/2014/main" id="{21549AC4-5794-5BBB-2B04-9C0BBB06F0EF}"/>
              </a:ext>
            </a:extLst>
          </p:cNvPr>
          <p:cNvSpPr txBox="1"/>
          <p:nvPr/>
        </p:nvSpPr>
        <p:spPr>
          <a:xfrm>
            <a:off x="430404" y="410665"/>
            <a:ext cx="2718215" cy="584775"/>
          </a:xfrm>
          <a:prstGeom prst="rect">
            <a:avLst/>
          </a:prstGeom>
          <a:noFill/>
        </p:spPr>
        <p:txBody>
          <a:bodyPr wrap="square">
            <a:spAutoFit/>
          </a:bodyPr>
          <a:lstStyle/>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a:t>
            </a:r>
            <a:endPar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endParaRPr>
          </a:p>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 </a:t>
            </a:r>
            <a:r>
              <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rPr>
              <a:t>&amp; </a:t>
            </a:r>
            <a:r>
              <a:rPr lang="en-US" altLang="ko-KR" sz="1600" b="1" dirty="0" err="1">
                <a:solidFill>
                  <a:schemeClr val="bg1"/>
                </a:solidFill>
                <a:highlight>
                  <a:srgbClr val="000080"/>
                </a:highlight>
                <a:latin typeface="나눔바른고딕" panose="020B0603020101020101" pitchFamily="50" charset="-127"/>
                <a:ea typeface="나눔바른고딕" panose="020B0603020101020101" pitchFamily="50" charset="-127"/>
              </a:rPr>
              <a:t>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30" name="TextBox 29">
            <a:extLst>
              <a:ext uri="{FF2B5EF4-FFF2-40B4-BE49-F238E27FC236}">
                <a16:creationId xmlns:a16="http://schemas.microsoft.com/office/drawing/2014/main" id="{5CD99E4E-1C13-5080-014A-CF1C764BB6B8}"/>
              </a:ext>
            </a:extLst>
          </p:cNvPr>
          <p:cNvSpPr txBox="1"/>
          <p:nvPr/>
        </p:nvSpPr>
        <p:spPr>
          <a:xfrm>
            <a:off x="803485" y="1160447"/>
            <a:ext cx="1943913" cy="276999"/>
          </a:xfrm>
          <a:prstGeom prst="rect">
            <a:avLst/>
          </a:prstGeom>
          <a:noFill/>
        </p:spPr>
        <p:txBody>
          <a:bodyPr wrap="square">
            <a:spAutoFit/>
          </a:bodyPr>
          <a:lstStyle/>
          <a:p>
            <a:r>
              <a:rPr lang="en-US" altLang="ko-KR" sz="1200" b="1">
                <a:solidFill>
                  <a:schemeClr val="bg1"/>
                </a:solidFill>
                <a:highlight>
                  <a:srgbClr val="000080"/>
                </a:highlight>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highlight>
                <a:srgbClr val="000080"/>
              </a:highlight>
              <a:latin typeface="나눔바른고딕" panose="020B0603020101020101" pitchFamily="50" charset="-127"/>
              <a:ea typeface="나눔바른고딕" panose="020B0603020101020101" pitchFamily="50" charset="-127"/>
            </a:endParaRPr>
          </a:p>
        </p:txBody>
      </p:sp>
      <p:grpSp>
        <p:nvGrpSpPr>
          <p:cNvPr id="1052" name="그룹 1051">
            <a:extLst>
              <a:ext uri="{FF2B5EF4-FFF2-40B4-BE49-F238E27FC236}">
                <a16:creationId xmlns:a16="http://schemas.microsoft.com/office/drawing/2014/main" id="{050DC515-20EA-218B-6AA2-6452C9EFF1FE}"/>
              </a:ext>
            </a:extLst>
          </p:cNvPr>
          <p:cNvGrpSpPr/>
          <p:nvPr/>
        </p:nvGrpSpPr>
        <p:grpSpPr>
          <a:xfrm>
            <a:off x="2739862" y="3145380"/>
            <a:ext cx="1376206" cy="1732514"/>
            <a:chOff x="6443663" y="1089025"/>
            <a:chExt cx="3832226" cy="4824413"/>
          </a:xfrm>
        </p:grpSpPr>
        <p:sp>
          <p:nvSpPr>
            <p:cNvPr id="1053" name="Freeform 244">
              <a:extLst>
                <a:ext uri="{FF2B5EF4-FFF2-40B4-BE49-F238E27FC236}">
                  <a16:creationId xmlns:a16="http://schemas.microsoft.com/office/drawing/2014/main" id="{FCADEBEB-1E13-C7B3-9C75-EEEBB86DCE0E}"/>
                </a:ext>
              </a:extLst>
            </p:cNvPr>
            <p:cNvSpPr>
              <a:spLocks/>
            </p:cNvSpPr>
            <p:nvPr/>
          </p:nvSpPr>
          <p:spPr bwMode="auto">
            <a:xfrm>
              <a:off x="8442326" y="5554663"/>
              <a:ext cx="795338" cy="358775"/>
            </a:xfrm>
            <a:custGeom>
              <a:avLst/>
              <a:gdLst>
                <a:gd name="T0" fmla="*/ 313 w 329"/>
                <a:gd name="T1" fmla="*/ 99 h 149"/>
                <a:gd name="T2" fmla="*/ 179 w 329"/>
                <a:gd name="T3" fmla="*/ 31 h 149"/>
                <a:gd name="T4" fmla="*/ 143 w 329"/>
                <a:gd name="T5" fmla="*/ 0 h 149"/>
                <a:gd name="T6" fmla="*/ 0 w 329"/>
                <a:gd name="T7" fmla="*/ 25 h 149"/>
                <a:gd name="T8" fmla="*/ 2 w 329"/>
                <a:gd name="T9" fmla="*/ 138 h 149"/>
                <a:gd name="T10" fmla="*/ 12 w 329"/>
                <a:gd name="T11" fmla="*/ 149 h 149"/>
                <a:gd name="T12" fmla="*/ 329 w 329"/>
                <a:gd name="T13" fmla="*/ 142 h 149"/>
                <a:gd name="T14" fmla="*/ 329 w 329"/>
                <a:gd name="T15" fmla="*/ 121 h 149"/>
                <a:gd name="T16" fmla="*/ 313 w 329"/>
                <a:gd name="T17" fmla="*/ 9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149">
                  <a:moveTo>
                    <a:pt x="313" y="99"/>
                  </a:moveTo>
                  <a:cubicBezTo>
                    <a:pt x="179" y="31"/>
                    <a:pt x="179" y="31"/>
                    <a:pt x="179" y="31"/>
                  </a:cubicBezTo>
                  <a:cubicBezTo>
                    <a:pt x="143" y="0"/>
                    <a:pt x="143" y="0"/>
                    <a:pt x="143" y="0"/>
                  </a:cubicBezTo>
                  <a:cubicBezTo>
                    <a:pt x="0" y="25"/>
                    <a:pt x="0" y="25"/>
                    <a:pt x="0" y="25"/>
                  </a:cubicBezTo>
                  <a:cubicBezTo>
                    <a:pt x="2" y="138"/>
                    <a:pt x="2" y="138"/>
                    <a:pt x="2" y="138"/>
                  </a:cubicBezTo>
                  <a:cubicBezTo>
                    <a:pt x="1" y="144"/>
                    <a:pt x="6" y="149"/>
                    <a:pt x="12" y="149"/>
                  </a:cubicBezTo>
                  <a:cubicBezTo>
                    <a:pt x="329" y="142"/>
                    <a:pt x="329" y="142"/>
                    <a:pt x="329" y="142"/>
                  </a:cubicBezTo>
                  <a:cubicBezTo>
                    <a:pt x="329" y="121"/>
                    <a:pt x="329" y="121"/>
                    <a:pt x="329" y="121"/>
                  </a:cubicBezTo>
                  <a:cubicBezTo>
                    <a:pt x="328" y="111"/>
                    <a:pt x="322" y="103"/>
                    <a:pt x="313" y="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4" name="Freeform 245">
              <a:extLst>
                <a:ext uri="{FF2B5EF4-FFF2-40B4-BE49-F238E27FC236}">
                  <a16:creationId xmlns:a16="http://schemas.microsoft.com/office/drawing/2014/main" id="{64F3AAE8-FC89-A331-9E1F-14D7C12D5135}"/>
                </a:ext>
              </a:extLst>
            </p:cNvPr>
            <p:cNvSpPr>
              <a:spLocks/>
            </p:cNvSpPr>
            <p:nvPr/>
          </p:nvSpPr>
          <p:spPr bwMode="auto">
            <a:xfrm>
              <a:off x="8437563" y="5240338"/>
              <a:ext cx="350838" cy="430213"/>
            </a:xfrm>
            <a:custGeom>
              <a:avLst/>
              <a:gdLst>
                <a:gd name="T0" fmla="*/ 145 w 145"/>
                <a:gd name="T1" fmla="*/ 130 h 178"/>
                <a:gd name="T2" fmla="*/ 143 w 145"/>
                <a:gd name="T3" fmla="*/ 0 h 178"/>
                <a:gd name="T4" fmla="*/ 0 w 145"/>
                <a:gd name="T5" fmla="*/ 60 h 178"/>
                <a:gd name="T6" fmla="*/ 2 w 145"/>
                <a:gd name="T7" fmla="*/ 155 h 178"/>
                <a:gd name="T8" fmla="*/ 145 w 145"/>
                <a:gd name="T9" fmla="*/ 130 h 178"/>
              </a:gdLst>
              <a:ahLst/>
              <a:cxnLst>
                <a:cxn ang="0">
                  <a:pos x="T0" y="T1"/>
                </a:cxn>
                <a:cxn ang="0">
                  <a:pos x="T2" y="T3"/>
                </a:cxn>
                <a:cxn ang="0">
                  <a:pos x="T4" y="T5"/>
                </a:cxn>
                <a:cxn ang="0">
                  <a:pos x="T6" y="T7"/>
                </a:cxn>
                <a:cxn ang="0">
                  <a:pos x="T8" y="T9"/>
                </a:cxn>
              </a:cxnLst>
              <a:rect l="0" t="0" r="r" b="b"/>
              <a:pathLst>
                <a:path w="145" h="178">
                  <a:moveTo>
                    <a:pt x="145" y="130"/>
                  </a:moveTo>
                  <a:cubicBezTo>
                    <a:pt x="143" y="0"/>
                    <a:pt x="143" y="0"/>
                    <a:pt x="143" y="0"/>
                  </a:cubicBezTo>
                  <a:cubicBezTo>
                    <a:pt x="0" y="60"/>
                    <a:pt x="0" y="60"/>
                    <a:pt x="0" y="60"/>
                  </a:cubicBezTo>
                  <a:cubicBezTo>
                    <a:pt x="2" y="155"/>
                    <a:pt x="2" y="155"/>
                    <a:pt x="2" y="155"/>
                  </a:cubicBezTo>
                  <a:cubicBezTo>
                    <a:pt x="61" y="178"/>
                    <a:pt x="113" y="168"/>
                    <a:pt x="145" y="130"/>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5" name="Freeform 246">
              <a:extLst>
                <a:ext uri="{FF2B5EF4-FFF2-40B4-BE49-F238E27FC236}">
                  <a16:creationId xmlns:a16="http://schemas.microsoft.com/office/drawing/2014/main" id="{2F3523F3-E894-4C37-E5EA-738AA2759A75}"/>
                </a:ext>
              </a:extLst>
            </p:cNvPr>
            <p:cNvSpPr>
              <a:spLocks/>
            </p:cNvSpPr>
            <p:nvPr/>
          </p:nvSpPr>
          <p:spPr bwMode="auto">
            <a:xfrm>
              <a:off x="8886826" y="5675313"/>
              <a:ext cx="76200" cy="60325"/>
            </a:xfrm>
            <a:custGeom>
              <a:avLst/>
              <a:gdLst>
                <a:gd name="T0" fmla="*/ 4 w 31"/>
                <a:gd name="T1" fmla="*/ 25 h 25"/>
                <a:gd name="T2" fmla="*/ 0 w 31"/>
                <a:gd name="T3" fmla="*/ 22 h 25"/>
                <a:gd name="T4" fmla="*/ 30 w 31"/>
                <a:gd name="T5" fmla="*/ 0 h 25"/>
                <a:gd name="T6" fmla="*/ 31 w 31"/>
                <a:gd name="T7" fmla="*/ 5 h 25"/>
                <a:gd name="T8" fmla="*/ 4 w 31"/>
                <a:gd name="T9" fmla="*/ 25 h 25"/>
              </a:gdLst>
              <a:ahLst/>
              <a:cxnLst>
                <a:cxn ang="0">
                  <a:pos x="T0" y="T1"/>
                </a:cxn>
                <a:cxn ang="0">
                  <a:pos x="T2" y="T3"/>
                </a:cxn>
                <a:cxn ang="0">
                  <a:pos x="T4" y="T5"/>
                </a:cxn>
                <a:cxn ang="0">
                  <a:pos x="T6" y="T7"/>
                </a:cxn>
                <a:cxn ang="0">
                  <a:pos x="T8" y="T9"/>
                </a:cxn>
              </a:cxnLst>
              <a:rect l="0" t="0" r="r" b="b"/>
              <a:pathLst>
                <a:path w="31" h="25">
                  <a:moveTo>
                    <a:pt x="4" y="25"/>
                  </a:moveTo>
                  <a:cubicBezTo>
                    <a:pt x="0" y="22"/>
                    <a:pt x="0" y="22"/>
                    <a:pt x="0" y="22"/>
                  </a:cubicBezTo>
                  <a:cubicBezTo>
                    <a:pt x="10" y="2"/>
                    <a:pt x="29" y="0"/>
                    <a:pt x="30" y="0"/>
                  </a:cubicBezTo>
                  <a:cubicBezTo>
                    <a:pt x="31" y="5"/>
                    <a:pt x="31" y="5"/>
                    <a:pt x="31" y="5"/>
                  </a:cubicBezTo>
                  <a:cubicBezTo>
                    <a:pt x="30" y="5"/>
                    <a:pt x="13" y="7"/>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6" name="Freeform 247">
              <a:extLst>
                <a:ext uri="{FF2B5EF4-FFF2-40B4-BE49-F238E27FC236}">
                  <a16:creationId xmlns:a16="http://schemas.microsoft.com/office/drawing/2014/main" id="{9F88861B-B3A3-AD51-0755-7AF07AB47881}"/>
                </a:ext>
              </a:extLst>
            </p:cNvPr>
            <p:cNvSpPr>
              <a:spLocks/>
            </p:cNvSpPr>
            <p:nvPr/>
          </p:nvSpPr>
          <p:spPr bwMode="auto">
            <a:xfrm>
              <a:off x="8958263" y="5711825"/>
              <a:ext cx="74613" cy="60325"/>
            </a:xfrm>
            <a:custGeom>
              <a:avLst/>
              <a:gdLst>
                <a:gd name="T0" fmla="*/ 4 w 31"/>
                <a:gd name="T1" fmla="*/ 25 h 25"/>
                <a:gd name="T2" fmla="*/ 0 w 31"/>
                <a:gd name="T3" fmla="*/ 23 h 25"/>
                <a:gd name="T4" fmla="*/ 30 w 31"/>
                <a:gd name="T5" fmla="*/ 0 h 25"/>
                <a:gd name="T6" fmla="*/ 31 w 31"/>
                <a:gd name="T7" fmla="*/ 5 h 25"/>
                <a:gd name="T8" fmla="*/ 4 w 31"/>
                <a:gd name="T9" fmla="*/ 25 h 25"/>
              </a:gdLst>
              <a:ahLst/>
              <a:cxnLst>
                <a:cxn ang="0">
                  <a:pos x="T0" y="T1"/>
                </a:cxn>
                <a:cxn ang="0">
                  <a:pos x="T2" y="T3"/>
                </a:cxn>
                <a:cxn ang="0">
                  <a:pos x="T4" y="T5"/>
                </a:cxn>
                <a:cxn ang="0">
                  <a:pos x="T6" y="T7"/>
                </a:cxn>
                <a:cxn ang="0">
                  <a:pos x="T8" y="T9"/>
                </a:cxn>
              </a:cxnLst>
              <a:rect l="0" t="0" r="r" b="b"/>
              <a:pathLst>
                <a:path w="31" h="25">
                  <a:moveTo>
                    <a:pt x="4" y="25"/>
                  </a:moveTo>
                  <a:cubicBezTo>
                    <a:pt x="0" y="23"/>
                    <a:pt x="0" y="23"/>
                    <a:pt x="0" y="23"/>
                  </a:cubicBezTo>
                  <a:cubicBezTo>
                    <a:pt x="10" y="3"/>
                    <a:pt x="30" y="0"/>
                    <a:pt x="30" y="0"/>
                  </a:cubicBezTo>
                  <a:cubicBezTo>
                    <a:pt x="31" y="5"/>
                    <a:pt x="31" y="5"/>
                    <a:pt x="31" y="5"/>
                  </a:cubicBezTo>
                  <a:cubicBezTo>
                    <a:pt x="30" y="5"/>
                    <a:pt x="13" y="7"/>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7" name="Freeform 248">
              <a:extLst>
                <a:ext uri="{FF2B5EF4-FFF2-40B4-BE49-F238E27FC236}">
                  <a16:creationId xmlns:a16="http://schemas.microsoft.com/office/drawing/2014/main" id="{DC2AB02A-CA82-C9DB-A7EB-10576EACDCE8}"/>
                </a:ext>
              </a:extLst>
            </p:cNvPr>
            <p:cNvSpPr>
              <a:spLocks/>
            </p:cNvSpPr>
            <p:nvPr/>
          </p:nvSpPr>
          <p:spPr bwMode="auto">
            <a:xfrm>
              <a:off x="6994526" y="3852863"/>
              <a:ext cx="1890713" cy="1708150"/>
            </a:xfrm>
            <a:custGeom>
              <a:avLst/>
              <a:gdLst>
                <a:gd name="T0" fmla="*/ 651 w 782"/>
                <a:gd name="T1" fmla="*/ 75 h 708"/>
                <a:gd name="T2" fmla="*/ 782 w 782"/>
                <a:gd name="T3" fmla="*/ 637 h 708"/>
                <a:gd name="T4" fmla="*/ 564 w 782"/>
                <a:gd name="T5" fmla="*/ 678 h 708"/>
                <a:gd name="T6" fmla="*/ 429 w 782"/>
                <a:gd name="T7" fmla="*/ 181 h 708"/>
                <a:gd name="T8" fmla="*/ 0 w 782"/>
                <a:gd name="T9" fmla="*/ 178 h 708"/>
                <a:gd name="T10" fmla="*/ 392 w 782"/>
                <a:gd name="T11" fmla="*/ 21 h 708"/>
                <a:gd name="T12" fmla="*/ 621 w 782"/>
                <a:gd name="T13" fmla="*/ 0 h 708"/>
                <a:gd name="T14" fmla="*/ 651 w 782"/>
                <a:gd name="T15" fmla="*/ 75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708">
                  <a:moveTo>
                    <a:pt x="651" y="75"/>
                  </a:moveTo>
                  <a:cubicBezTo>
                    <a:pt x="782" y="637"/>
                    <a:pt x="782" y="637"/>
                    <a:pt x="782" y="637"/>
                  </a:cubicBezTo>
                  <a:cubicBezTo>
                    <a:pt x="782" y="667"/>
                    <a:pt x="564" y="708"/>
                    <a:pt x="564" y="678"/>
                  </a:cubicBezTo>
                  <a:cubicBezTo>
                    <a:pt x="429" y="181"/>
                    <a:pt x="429" y="181"/>
                    <a:pt x="429" y="181"/>
                  </a:cubicBezTo>
                  <a:cubicBezTo>
                    <a:pt x="0" y="178"/>
                    <a:pt x="0" y="178"/>
                    <a:pt x="0" y="178"/>
                  </a:cubicBezTo>
                  <a:cubicBezTo>
                    <a:pt x="392" y="21"/>
                    <a:pt x="392" y="21"/>
                    <a:pt x="392" y="21"/>
                  </a:cubicBezTo>
                  <a:cubicBezTo>
                    <a:pt x="621" y="0"/>
                    <a:pt x="621" y="0"/>
                    <a:pt x="621" y="0"/>
                  </a:cubicBezTo>
                  <a:lnTo>
                    <a:pt x="651" y="7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8" name="Freeform 249">
              <a:extLst>
                <a:ext uri="{FF2B5EF4-FFF2-40B4-BE49-F238E27FC236}">
                  <a16:creationId xmlns:a16="http://schemas.microsoft.com/office/drawing/2014/main" id="{2A60C44E-D87E-0416-A87C-55DFB8677D8B}"/>
                </a:ext>
              </a:extLst>
            </p:cNvPr>
            <p:cNvSpPr>
              <a:spLocks/>
            </p:cNvSpPr>
            <p:nvPr/>
          </p:nvSpPr>
          <p:spPr bwMode="auto">
            <a:xfrm>
              <a:off x="8302626" y="5310188"/>
              <a:ext cx="666750" cy="258763"/>
            </a:xfrm>
            <a:custGeom>
              <a:avLst/>
              <a:gdLst>
                <a:gd name="T0" fmla="*/ 274 w 276"/>
                <a:gd name="T1" fmla="*/ 28 h 107"/>
                <a:gd name="T2" fmla="*/ 269 w 276"/>
                <a:gd name="T3" fmla="*/ 56 h 107"/>
                <a:gd name="T4" fmla="*/ 249 w 276"/>
                <a:gd name="T5" fmla="*/ 69 h 107"/>
                <a:gd name="T6" fmla="*/ 37 w 276"/>
                <a:gd name="T7" fmla="*/ 104 h 107"/>
                <a:gd name="T8" fmla="*/ 3 w 276"/>
                <a:gd name="T9" fmla="*/ 81 h 107"/>
                <a:gd name="T10" fmla="*/ 7 w 276"/>
                <a:gd name="T11" fmla="*/ 51 h 107"/>
                <a:gd name="T12" fmla="*/ 27 w 276"/>
                <a:gd name="T13" fmla="*/ 38 h 107"/>
                <a:gd name="T14" fmla="*/ 240 w 276"/>
                <a:gd name="T15" fmla="*/ 2 h 107"/>
                <a:gd name="T16" fmla="*/ 274 w 276"/>
                <a:gd name="T17"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107">
                  <a:moveTo>
                    <a:pt x="274" y="28"/>
                  </a:moveTo>
                  <a:cubicBezTo>
                    <a:pt x="276" y="38"/>
                    <a:pt x="274" y="48"/>
                    <a:pt x="269" y="56"/>
                  </a:cubicBezTo>
                  <a:cubicBezTo>
                    <a:pt x="264" y="63"/>
                    <a:pt x="257" y="68"/>
                    <a:pt x="249" y="69"/>
                  </a:cubicBezTo>
                  <a:cubicBezTo>
                    <a:pt x="179" y="82"/>
                    <a:pt x="108" y="94"/>
                    <a:pt x="37" y="104"/>
                  </a:cubicBezTo>
                  <a:cubicBezTo>
                    <a:pt x="23" y="107"/>
                    <a:pt x="8" y="97"/>
                    <a:pt x="3" y="81"/>
                  </a:cubicBezTo>
                  <a:cubicBezTo>
                    <a:pt x="0" y="70"/>
                    <a:pt x="2" y="59"/>
                    <a:pt x="7" y="51"/>
                  </a:cubicBezTo>
                  <a:cubicBezTo>
                    <a:pt x="12" y="44"/>
                    <a:pt x="19" y="39"/>
                    <a:pt x="27" y="38"/>
                  </a:cubicBezTo>
                  <a:cubicBezTo>
                    <a:pt x="98" y="27"/>
                    <a:pt x="169" y="15"/>
                    <a:pt x="240" y="2"/>
                  </a:cubicBezTo>
                  <a:cubicBezTo>
                    <a:pt x="256" y="0"/>
                    <a:pt x="271" y="10"/>
                    <a:pt x="27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9" name="Freeform 250">
              <a:extLst>
                <a:ext uri="{FF2B5EF4-FFF2-40B4-BE49-F238E27FC236}">
                  <a16:creationId xmlns:a16="http://schemas.microsoft.com/office/drawing/2014/main" id="{DC5C97C5-59ED-C8E5-0811-B7DC80B0337F}"/>
                </a:ext>
              </a:extLst>
            </p:cNvPr>
            <p:cNvSpPr>
              <a:spLocks/>
            </p:cNvSpPr>
            <p:nvPr/>
          </p:nvSpPr>
          <p:spPr bwMode="auto">
            <a:xfrm>
              <a:off x="8521701" y="5219700"/>
              <a:ext cx="349250" cy="158750"/>
            </a:xfrm>
            <a:custGeom>
              <a:avLst/>
              <a:gdLst>
                <a:gd name="T0" fmla="*/ 208 w 220"/>
                <a:gd name="T1" fmla="*/ 0 h 100"/>
                <a:gd name="T2" fmla="*/ 0 w 220"/>
                <a:gd name="T3" fmla="*/ 100 h 100"/>
                <a:gd name="T4" fmla="*/ 220 w 220"/>
                <a:gd name="T5" fmla="*/ 62 h 100"/>
                <a:gd name="T6" fmla="*/ 208 w 220"/>
                <a:gd name="T7" fmla="*/ 0 h 100"/>
              </a:gdLst>
              <a:ahLst/>
              <a:cxnLst>
                <a:cxn ang="0">
                  <a:pos x="T0" y="T1"/>
                </a:cxn>
                <a:cxn ang="0">
                  <a:pos x="T2" y="T3"/>
                </a:cxn>
                <a:cxn ang="0">
                  <a:pos x="T4" y="T5"/>
                </a:cxn>
                <a:cxn ang="0">
                  <a:pos x="T6" y="T7"/>
                </a:cxn>
              </a:cxnLst>
              <a:rect l="0" t="0" r="r" b="b"/>
              <a:pathLst>
                <a:path w="220" h="100">
                  <a:moveTo>
                    <a:pt x="208" y="0"/>
                  </a:moveTo>
                  <a:lnTo>
                    <a:pt x="0" y="100"/>
                  </a:lnTo>
                  <a:lnTo>
                    <a:pt x="220" y="62"/>
                  </a:lnTo>
                  <a:lnTo>
                    <a:pt x="2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0" name="Freeform 251">
              <a:extLst>
                <a:ext uri="{FF2B5EF4-FFF2-40B4-BE49-F238E27FC236}">
                  <a16:creationId xmlns:a16="http://schemas.microsoft.com/office/drawing/2014/main" id="{DC5E864B-14C0-2CA1-D7F7-2A7E6ECC2B1D}"/>
                </a:ext>
              </a:extLst>
            </p:cNvPr>
            <p:cNvSpPr>
              <a:spLocks/>
            </p:cNvSpPr>
            <p:nvPr/>
          </p:nvSpPr>
          <p:spPr bwMode="auto">
            <a:xfrm>
              <a:off x="9448801" y="4967288"/>
              <a:ext cx="827088" cy="476250"/>
            </a:xfrm>
            <a:custGeom>
              <a:avLst/>
              <a:gdLst>
                <a:gd name="T0" fmla="*/ 309 w 342"/>
                <a:gd name="T1" fmla="*/ 3 h 197"/>
                <a:gd name="T2" fmla="*/ 159 w 342"/>
                <a:gd name="T3" fmla="*/ 9 h 197"/>
                <a:gd name="T4" fmla="*/ 112 w 342"/>
                <a:gd name="T5" fmla="*/ 0 h 197"/>
                <a:gd name="T6" fmla="*/ 0 w 342"/>
                <a:gd name="T7" fmla="*/ 92 h 197"/>
                <a:gd name="T8" fmla="*/ 57 w 342"/>
                <a:gd name="T9" fmla="*/ 189 h 197"/>
                <a:gd name="T10" fmla="*/ 71 w 342"/>
                <a:gd name="T11" fmla="*/ 194 h 197"/>
                <a:gd name="T12" fmla="*/ 336 w 342"/>
                <a:gd name="T13" fmla="*/ 37 h 197"/>
                <a:gd name="T14" fmla="*/ 339 w 342"/>
                <a:gd name="T15" fmla="*/ 24 h 197"/>
                <a:gd name="T16" fmla="*/ 333 w 342"/>
                <a:gd name="T17" fmla="*/ 14 h 197"/>
                <a:gd name="T18" fmla="*/ 309 w 342"/>
                <a:gd name="T19"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2" h="197">
                  <a:moveTo>
                    <a:pt x="309" y="3"/>
                  </a:moveTo>
                  <a:cubicBezTo>
                    <a:pt x="159" y="9"/>
                    <a:pt x="159" y="9"/>
                    <a:pt x="159" y="9"/>
                  </a:cubicBezTo>
                  <a:cubicBezTo>
                    <a:pt x="112" y="0"/>
                    <a:pt x="112" y="0"/>
                    <a:pt x="112" y="0"/>
                  </a:cubicBezTo>
                  <a:cubicBezTo>
                    <a:pt x="0" y="92"/>
                    <a:pt x="0" y="92"/>
                    <a:pt x="0" y="92"/>
                  </a:cubicBezTo>
                  <a:cubicBezTo>
                    <a:pt x="57" y="189"/>
                    <a:pt x="57" y="189"/>
                    <a:pt x="57" y="189"/>
                  </a:cubicBezTo>
                  <a:cubicBezTo>
                    <a:pt x="59" y="194"/>
                    <a:pt x="66" y="197"/>
                    <a:pt x="71" y="194"/>
                  </a:cubicBezTo>
                  <a:cubicBezTo>
                    <a:pt x="336" y="37"/>
                    <a:pt x="336" y="37"/>
                    <a:pt x="336" y="37"/>
                  </a:cubicBezTo>
                  <a:cubicBezTo>
                    <a:pt x="340" y="34"/>
                    <a:pt x="342" y="28"/>
                    <a:pt x="339" y="24"/>
                  </a:cubicBezTo>
                  <a:cubicBezTo>
                    <a:pt x="333" y="14"/>
                    <a:pt x="333" y="14"/>
                    <a:pt x="333" y="14"/>
                  </a:cubicBezTo>
                  <a:cubicBezTo>
                    <a:pt x="328" y="6"/>
                    <a:pt x="319" y="1"/>
                    <a:pt x="309"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1" name="Freeform 252">
              <a:extLst>
                <a:ext uri="{FF2B5EF4-FFF2-40B4-BE49-F238E27FC236}">
                  <a16:creationId xmlns:a16="http://schemas.microsoft.com/office/drawing/2014/main" id="{FA0769D5-F313-EA9C-B9B2-683C26DBFBE9}"/>
                </a:ext>
              </a:extLst>
            </p:cNvPr>
            <p:cNvSpPr>
              <a:spLocks/>
            </p:cNvSpPr>
            <p:nvPr/>
          </p:nvSpPr>
          <p:spPr bwMode="auto">
            <a:xfrm>
              <a:off x="9329738" y="4697413"/>
              <a:ext cx="388938" cy="492125"/>
            </a:xfrm>
            <a:custGeom>
              <a:avLst/>
              <a:gdLst>
                <a:gd name="T0" fmla="*/ 161 w 161"/>
                <a:gd name="T1" fmla="*/ 112 h 204"/>
                <a:gd name="T2" fmla="*/ 95 w 161"/>
                <a:gd name="T3" fmla="*/ 0 h 204"/>
                <a:gd name="T4" fmla="*/ 0 w 161"/>
                <a:gd name="T5" fmla="*/ 122 h 204"/>
                <a:gd name="T6" fmla="*/ 49 w 161"/>
                <a:gd name="T7" fmla="*/ 204 h 204"/>
                <a:gd name="T8" fmla="*/ 161 w 161"/>
                <a:gd name="T9" fmla="*/ 112 h 204"/>
              </a:gdLst>
              <a:ahLst/>
              <a:cxnLst>
                <a:cxn ang="0">
                  <a:pos x="T0" y="T1"/>
                </a:cxn>
                <a:cxn ang="0">
                  <a:pos x="T2" y="T3"/>
                </a:cxn>
                <a:cxn ang="0">
                  <a:pos x="T4" y="T5"/>
                </a:cxn>
                <a:cxn ang="0">
                  <a:pos x="T6" y="T7"/>
                </a:cxn>
                <a:cxn ang="0">
                  <a:pos x="T8" y="T9"/>
                </a:cxn>
              </a:cxnLst>
              <a:rect l="0" t="0" r="r" b="b"/>
              <a:pathLst>
                <a:path w="161" h="204">
                  <a:moveTo>
                    <a:pt x="161" y="112"/>
                  </a:moveTo>
                  <a:cubicBezTo>
                    <a:pt x="95" y="0"/>
                    <a:pt x="95" y="0"/>
                    <a:pt x="95" y="0"/>
                  </a:cubicBezTo>
                  <a:cubicBezTo>
                    <a:pt x="0" y="122"/>
                    <a:pt x="0" y="122"/>
                    <a:pt x="0" y="122"/>
                  </a:cubicBezTo>
                  <a:cubicBezTo>
                    <a:pt x="49" y="204"/>
                    <a:pt x="49" y="204"/>
                    <a:pt x="49" y="204"/>
                  </a:cubicBezTo>
                  <a:cubicBezTo>
                    <a:pt x="111" y="195"/>
                    <a:pt x="153" y="161"/>
                    <a:pt x="161" y="112"/>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2" name="Freeform 253">
              <a:extLst>
                <a:ext uri="{FF2B5EF4-FFF2-40B4-BE49-F238E27FC236}">
                  <a16:creationId xmlns:a16="http://schemas.microsoft.com/office/drawing/2014/main" id="{4659807B-61F1-8A7C-8939-DCA0BC6BEF4C}"/>
                </a:ext>
              </a:extLst>
            </p:cNvPr>
            <p:cNvSpPr>
              <a:spLocks/>
            </p:cNvSpPr>
            <p:nvPr/>
          </p:nvSpPr>
          <p:spPr bwMode="auto">
            <a:xfrm>
              <a:off x="9891713" y="4987925"/>
              <a:ext cx="44450" cy="84138"/>
            </a:xfrm>
            <a:custGeom>
              <a:avLst/>
              <a:gdLst>
                <a:gd name="T0" fmla="*/ 1 w 19"/>
                <a:gd name="T1" fmla="*/ 35 h 35"/>
                <a:gd name="T2" fmla="*/ 16 w 19"/>
                <a:gd name="T3" fmla="*/ 0 h 35"/>
                <a:gd name="T4" fmla="*/ 19 w 19"/>
                <a:gd name="T5" fmla="*/ 4 h 35"/>
                <a:gd name="T6" fmla="*/ 5 w 19"/>
                <a:gd name="T7" fmla="*/ 34 h 35"/>
                <a:gd name="T8" fmla="*/ 1 w 19"/>
                <a:gd name="T9" fmla="*/ 35 h 35"/>
              </a:gdLst>
              <a:ahLst/>
              <a:cxnLst>
                <a:cxn ang="0">
                  <a:pos x="T0" y="T1"/>
                </a:cxn>
                <a:cxn ang="0">
                  <a:pos x="T2" y="T3"/>
                </a:cxn>
                <a:cxn ang="0">
                  <a:pos x="T4" y="T5"/>
                </a:cxn>
                <a:cxn ang="0">
                  <a:pos x="T6" y="T7"/>
                </a:cxn>
                <a:cxn ang="0">
                  <a:pos x="T8" y="T9"/>
                </a:cxn>
              </a:cxnLst>
              <a:rect l="0" t="0" r="r" b="b"/>
              <a:pathLst>
                <a:path w="19" h="35">
                  <a:moveTo>
                    <a:pt x="1" y="35"/>
                  </a:moveTo>
                  <a:cubicBezTo>
                    <a:pt x="0" y="12"/>
                    <a:pt x="15" y="1"/>
                    <a:pt x="16" y="0"/>
                  </a:cubicBezTo>
                  <a:cubicBezTo>
                    <a:pt x="19" y="4"/>
                    <a:pt x="19" y="4"/>
                    <a:pt x="19" y="4"/>
                  </a:cubicBezTo>
                  <a:cubicBezTo>
                    <a:pt x="18" y="5"/>
                    <a:pt x="5" y="15"/>
                    <a:pt x="5" y="34"/>
                  </a:cubicBezTo>
                  <a:lnTo>
                    <a:pt x="1"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3" name="Freeform 254">
              <a:extLst>
                <a:ext uri="{FF2B5EF4-FFF2-40B4-BE49-F238E27FC236}">
                  <a16:creationId xmlns:a16="http://schemas.microsoft.com/office/drawing/2014/main" id="{07824263-6714-780B-26EC-EFA57BEA1FA8}"/>
                </a:ext>
              </a:extLst>
            </p:cNvPr>
            <p:cNvSpPr>
              <a:spLocks/>
            </p:cNvSpPr>
            <p:nvPr/>
          </p:nvSpPr>
          <p:spPr bwMode="auto">
            <a:xfrm>
              <a:off x="9967913" y="4984750"/>
              <a:ext cx="49213" cy="84138"/>
            </a:xfrm>
            <a:custGeom>
              <a:avLst/>
              <a:gdLst>
                <a:gd name="T0" fmla="*/ 1 w 20"/>
                <a:gd name="T1" fmla="*/ 35 h 35"/>
                <a:gd name="T2" fmla="*/ 17 w 20"/>
                <a:gd name="T3" fmla="*/ 0 h 35"/>
                <a:gd name="T4" fmla="*/ 20 w 20"/>
                <a:gd name="T5" fmla="*/ 4 h 35"/>
                <a:gd name="T6" fmla="*/ 6 w 20"/>
                <a:gd name="T7" fmla="*/ 35 h 35"/>
                <a:gd name="T8" fmla="*/ 1 w 20"/>
                <a:gd name="T9" fmla="*/ 35 h 35"/>
              </a:gdLst>
              <a:ahLst/>
              <a:cxnLst>
                <a:cxn ang="0">
                  <a:pos x="T0" y="T1"/>
                </a:cxn>
                <a:cxn ang="0">
                  <a:pos x="T2" y="T3"/>
                </a:cxn>
                <a:cxn ang="0">
                  <a:pos x="T4" y="T5"/>
                </a:cxn>
                <a:cxn ang="0">
                  <a:pos x="T6" y="T7"/>
                </a:cxn>
                <a:cxn ang="0">
                  <a:pos x="T8" y="T9"/>
                </a:cxn>
              </a:cxnLst>
              <a:rect l="0" t="0" r="r" b="b"/>
              <a:pathLst>
                <a:path w="20" h="35">
                  <a:moveTo>
                    <a:pt x="1" y="35"/>
                  </a:moveTo>
                  <a:cubicBezTo>
                    <a:pt x="0" y="12"/>
                    <a:pt x="16" y="1"/>
                    <a:pt x="17" y="0"/>
                  </a:cubicBezTo>
                  <a:cubicBezTo>
                    <a:pt x="20" y="4"/>
                    <a:pt x="20" y="4"/>
                    <a:pt x="20" y="4"/>
                  </a:cubicBezTo>
                  <a:cubicBezTo>
                    <a:pt x="19" y="5"/>
                    <a:pt x="6" y="15"/>
                    <a:pt x="6" y="35"/>
                  </a:cubicBezTo>
                  <a:lnTo>
                    <a:pt x="1"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4" name="Freeform 255">
              <a:extLst>
                <a:ext uri="{FF2B5EF4-FFF2-40B4-BE49-F238E27FC236}">
                  <a16:creationId xmlns:a16="http://schemas.microsoft.com/office/drawing/2014/main" id="{7542FF58-0CD8-A8BF-B5D7-C6933627210F}"/>
                </a:ext>
              </a:extLst>
            </p:cNvPr>
            <p:cNvSpPr>
              <a:spLocks/>
            </p:cNvSpPr>
            <p:nvPr/>
          </p:nvSpPr>
          <p:spPr bwMode="auto">
            <a:xfrm>
              <a:off x="6556376" y="3427413"/>
              <a:ext cx="3138488" cy="1706563"/>
            </a:xfrm>
            <a:custGeom>
              <a:avLst/>
              <a:gdLst>
                <a:gd name="T0" fmla="*/ 1105 w 1298"/>
                <a:gd name="T1" fmla="*/ 674 h 707"/>
                <a:gd name="T2" fmla="*/ 872 w 1298"/>
                <a:gd name="T3" fmla="*/ 456 h 707"/>
                <a:gd name="T4" fmla="*/ 831 w 1298"/>
                <a:gd name="T5" fmla="*/ 249 h 707"/>
                <a:gd name="T6" fmla="*/ 181 w 1298"/>
                <a:gd name="T7" fmla="*/ 354 h 707"/>
                <a:gd name="T8" fmla="*/ 178 w 1298"/>
                <a:gd name="T9" fmla="*/ 354 h 707"/>
                <a:gd name="T10" fmla="*/ 41 w 1298"/>
                <a:gd name="T11" fmla="*/ 145 h 707"/>
                <a:gd name="T12" fmla="*/ 79 w 1298"/>
                <a:gd name="T13" fmla="*/ 55 h 707"/>
                <a:gd name="T14" fmla="*/ 217 w 1298"/>
                <a:gd name="T15" fmla="*/ 61 h 707"/>
                <a:gd name="T16" fmla="*/ 239 w 1298"/>
                <a:gd name="T17" fmla="*/ 95 h 707"/>
                <a:gd name="T18" fmla="*/ 245 w 1298"/>
                <a:gd name="T19" fmla="*/ 92 h 707"/>
                <a:gd name="T20" fmla="*/ 774 w 1298"/>
                <a:gd name="T21" fmla="*/ 25 h 707"/>
                <a:gd name="T22" fmla="*/ 1269 w 1298"/>
                <a:gd name="T23" fmla="*/ 543 h 707"/>
                <a:gd name="T24" fmla="*/ 1105 w 1298"/>
                <a:gd name="T25" fmla="*/ 67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8" h="707">
                  <a:moveTo>
                    <a:pt x="1105" y="674"/>
                  </a:moveTo>
                  <a:cubicBezTo>
                    <a:pt x="872" y="456"/>
                    <a:pt x="872" y="456"/>
                    <a:pt x="872" y="456"/>
                  </a:cubicBezTo>
                  <a:cubicBezTo>
                    <a:pt x="831" y="249"/>
                    <a:pt x="831" y="249"/>
                    <a:pt x="831" y="249"/>
                  </a:cubicBezTo>
                  <a:cubicBezTo>
                    <a:pt x="831" y="249"/>
                    <a:pt x="346" y="354"/>
                    <a:pt x="181" y="354"/>
                  </a:cubicBezTo>
                  <a:cubicBezTo>
                    <a:pt x="180" y="354"/>
                    <a:pt x="179" y="354"/>
                    <a:pt x="178" y="354"/>
                  </a:cubicBezTo>
                  <a:cubicBezTo>
                    <a:pt x="71" y="353"/>
                    <a:pt x="0" y="243"/>
                    <a:pt x="41" y="145"/>
                  </a:cubicBezTo>
                  <a:cubicBezTo>
                    <a:pt x="79" y="55"/>
                    <a:pt x="79" y="55"/>
                    <a:pt x="79" y="55"/>
                  </a:cubicBezTo>
                  <a:cubicBezTo>
                    <a:pt x="217" y="61"/>
                    <a:pt x="217" y="61"/>
                    <a:pt x="217" y="61"/>
                  </a:cubicBezTo>
                  <a:cubicBezTo>
                    <a:pt x="239" y="95"/>
                    <a:pt x="239" y="95"/>
                    <a:pt x="239" y="95"/>
                  </a:cubicBezTo>
                  <a:cubicBezTo>
                    <a:pt x="245" y="92"/>
                    <a:pt x="245" y="92"/>
                    <a:pt x="245" y="92"/>
                  </a:cubicBezTo>
                  <a:cubicBezTo>
                    <a:pt x="385" y="84"/>
                    <a:pt x="703" y="0"/>
                    <a:pt x="774" y="25"/>
                  </a:cubicBezTo>
                  <a:cubicBezTo>
                    <a:pt x="819" y="41"/>
                    <a:pt x="1269" y="543"/>
                    <a:pt x="1269" y="543"/>
                  </a:cubicBezTo>
                  <a:cubicBezTo>
                    <a:pt x="1298" y="576"/>
                    <a:pt x="1135" y="707"/>
                    <a:pt x="1105" y="67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5" name="Freeform 256">
              <a:extLst>
                <a:ext uri="{FF2B5EF4-FFF2-40B4-BE49-F238E27FC236}">
                  <a16:creationId xmlns:a16="http://schemas.microsoft.com/office/drawing/2014/main" id="{05EE0F71-4B63-0F62-6134-AB51A493B25D}"/>
                </a:ext>
              </a:extLst>
            </p:cNvPr>
            <p:cNvSpPr>
              <a:spLocks/>
            </p:cNvSpPr>
            <p:nvPr/>
          </p:nvSpPr>
          <p:spPr bwMode="auto">
            <a:xfrm>
              <a:off x="9172576" y="4683125"/>
              <a:ext cx="561975" cy="496888"/>
            </a:xfrm>
            <a:custGeom>
              <a:avLst/>
              <a:gdLst>
                <a:gd name="T0" fmla="*/ 223 w 232"/>
                <a:gd name="T1" fmla="*/ 16 h 206"/>
                <a:gd name="T2" fmla="*/ 231 w 232"/>
                <a:gd name="T3" fmla="*/ 43 h 206"/>
                <a:gd name="T4" fmla="*/ 221 w 232"/>
                <a:gd name="T5" fmla="*/ 64 h 206"/>
                <a:gd name="T6" fmla="*/ 53 w 232"/>
                <a:gd name="T7" fmla="*/ 197 h 206"/>
                <a:gd name="T8" fmla="*/ 12 w 232"/>
                <a:gd name="T9" fmla="*/ 194 h 206"/>
                <a:gd name="T10" fmla="*/ 0 w 232"/>
                <a:gd name="T11" fmla="*/ 165 h 206"/>
                <a:gd name="T12" fmla="*/ 11 w 232"/>
                <a:gd name="T13" fmla="*/ 144 h 206"/>
                <a:gd name="T14" fmla="*/ 181 w 232"/>
                <a:gd name="T15" fmla="*/ 10 h 206"/>
                <a:gd name="T16" fmla="*/ 223 w 232"/>
                <a:gd name="T17" fmla="*/ 1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06">
                  <a:moveTo>
                    <a:pt x="223" y="16"/>
                  </a:moveTo>
                  <a:cubicBezTo>
                    <a:pt x="229" y="23"/>
                    <a:pt x="232" y="33"/>
                    <a:pt x="231" y="43"/>
                  </a:cubicBezTo>
                  <a:cubicBezTo>
                    <a:pt x="231" y="51"/>
                    <a:pt x="227" y="59"/>
                    <a:pt x="221" y="64"/>
                  </a:cubicBezTo>
                  <a:cubicBezTo>
                    <a:pt x="165" y="109"/>
                    <a:pt x="109" y="154"/>
                    <a:pt x="53" y="197"/>
                  </a:cubicBezTo>
                  <a:cubicBezTo>
                    <a:pt x="41" y="206"/>
                    <a:pt x="24" y="205"/>
                    <a:pt x="12" y="194"/>
                  </a:cubicBezTo>
                  <a:cubicBezTo>
                    <a:pt x="3" y="186"/>
                    <a:pt x="0" y="175"/>
                    <a:pt x="0" y="165"/>
                  </a:cubicBezTo>
                  <a:cubicBezTo>
                    <a:pt x="1" y="157"/>
                    <a:pt x="5" y="149"/>
                    <a:pt x="11" y="144"/>
                  </a:cubicBezTo>
                  <a:cubicBezTo>
                    <a:pt x="68" y="100"/>
                    <a:pt x="125" y="56"/>
                    <a:pt x="181" y="10"/>
                  </a:cubicBezTo>
                  <a:cubicBezTo>
                    <a:pt x="193" y="0"/>
                    <a:pt x="212" y="2"/>
                    <a:pt x="223"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6" name="Freeform 257">
              <a:extLst>
                <a:ext uri="{FF2B5EF4-FFF2-40B4-BE49-F238E27FC236}">
                  <a16:creationId xmlns:a16="http://schemas.microsoft.com/office/drawing/2014/main" id="{7966CC91-D34C-0A18-3BAE-C670941ECD32}"/>
                </a:ext>
              </a:extLst>
            </p:cNvPr>
            <p:cNvSpPr>
              <a:spLocks/>
            </p:cNvSpPr>
            <p:nvPr/>
          </p:nvSpPr>
          <p:spPr bwMode="auto">
            <a:xfrm>
              <a:off x="9323388" y="4649788"/>
              <a:ext cx="287338" cy="284163"/>
            </a:xfrm>
            <a:custGeom>
              <a:avLst/>
              <a:gdLst>
                <a:gd name="T0" fmla="*/ 138 w 181"/>
                <a:gd name="T1" fmla="*/ 0 h 179"/>
                <a:gd name="T2" fmla="*/ 0 w 181"/>
                <a:gd name="T3" fmla="*/ 179 h 179"/>
                <a:gd name="T4" fmla="*/ 181 w 181"/>
                <a:gd name="T5" fmla="*/ 36 h 179"/>
                <a:gd name="T6" fmla="*/ 138 w 181"/>
                <a:gd name="T7" fmla="*/ 0 h 179"/>
              </a:gdLst>
              <a:ahLst/>
              <a:cxnLst>
                <a:cxn ang="0">
                  <a:pos x="T0" y="T1"/>
                </a:cxn>
                <a:cxn ang="0">
                  <a:pos x="T2" y="T3"/>
                </a:cxn>
                <a:cxn ang="0">
                  <a:pos x="T4" y="T5"/>
                </a:cxn>
                <a:cxn ang="0">
                  <a:pos x="T6" y="T7"/>
                </a:cxn>
              </a:cxnLst>
              <a:rect l="0" t="0" r="r" b="b"/>
              <a:pathLst>
                <a:path w="181" h="179">
                  <a:moveTo>
                    <a:pt x="138" y="0"/>
                  </a:moveTo>
                  <a:lnTo>
                    <a:pt x="0" y="179"/>
                  </a:lnTo>
                  <a:lnTo>
                    <a:pt x="181" y="3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7" name="Freeform 258">
              <a:extLst>
                <a:ext uri="{FF2B5EF4-FFF2-40B4-BE49-F238E27FC236}">
                  <a16:creationId xmlns:a16="http://schemas.microsoft.com/office/drawing/2014/main" id="{E09A1049-F95B-AAA3-DFE3-E237FC7D737F}"/>
                </a:ext>
              </a:extLst>
            </p:cNvPr>
            <p:cNvSpPr>
              <a:spLocks/>
            </p:cNvSpPr>
            <p:nvPr/>
          </p:nvSpPr>
          <p:spPr bwMode="auto">
            <a:xfrm>
              <a:off x="7688263" y="1839913"/>
              <a:ext cx="1455738" cy="1244600"/>
            </a:xfrm>
            <a:custGeom>
              <a:avLst/>
              <a:gdLst>
                <a:gd name="T0" fmla="*/ 582 w 602"/>
                <a:gd name="T1" fmla="*/ 126 h 516"/>
                <a:gd name="T2" fmla="*/ 485 w 602"/>
                <a:gd name="T3" fmla="*/ 243 h 516"/>
                <a:gd name="T4" fmla="*/ 485 w 602"/>
                <a:gd name="T5" fmla="*/ 243 h 516"/>
                <a:gd name="T6" fmla="*/ 226 w 602"/>
                <a:gd name="T7" fmla="*/ 505 h 516"/>
                <a:gd name="T8" fmla="*/ 0 w 602"/>
                <a:gd name="T9" fmla="*/ 364 h 516"/>
                <a:gd name="T10" fmla="*/ 114 w 602"/>
                <a:gd name="T11" fmla="*/ 256 h 516"/>
                <a:gd name="T12" fmla="*/ 203 w 602"/>
                <a:gd name="T13" fmla="*/ 329 h 516"/>
                <a:gd name="T14" fmla="*/ 411 w 602"/>
                <a:gd name="T15" fmla="*/ 144 h 516"/>
                <a:gd name="T16" fmla="*/ 465 w 602"/>
                <a:gd name="T17" fmla="*/ 57 h 516"/>
                <a:gd name="T18" fmla="*/ 479 w 602"/>
                <a:gd name="T19" fmla="*/ 97 h 516"/>
                <a:gd name="T20" fmla="*/ 591 w 602"/>
                <a:gd name="T21" fmla="*/ 12 h 516"/>
                <a:gd name="T22" fmla="*/ 544 w 602"/>
                <a:gd name="T23" fmla="*/ 74 h 516"/>
                <a:gd name="T24" fmla="*/ 563 w 602"/>
                <a:gd name="T25" fmla="*/ 78 h 516"/>
                <a:gd name="T26" fmla="*/ 558 w 602"/>
                <a:gd name="T27" fmla="*/ 94 h 516"/>
                <a:gd name="T28" fmla="*/ 574 w 602"/>
                <a:gd name="T29" fmla="*/ 96 h 516"/>
                <a:gd name="T30" fmla="*/ 571 w 602"/>
                <a:gd name="T31" fmla="*/ 114 h 516"/>
                <a:gd name="T32" fmla="*/ 582 w 602"/>
                <a:gd name="T33" fmla="*/ 12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2" h="516">
                  <a:moveTo>
                    <a:pt x="582" y="126"/>
                  </a:moveTo>
                  <a:cubicBezTo>
                    <a:pt x="589" y="176"/>
                    <a:pt x="485" y="243"/>
                    <a:pt x="485" y="243"/>
                  </a:cubicBezTo>
                  <a:cubicBezTo>
                    <a:pt x="485" y="243"/>
                    <a:pt x="485" y="243"/>
                    <a:pt x="485" y="243"/>
                  </a:cubicBezTo>
                  <a:cubicBezTo>
                    <a:pt x="482" y="247"/>
                    <a:pt x="296" y="494"/>
                    <a:pt x="226" y="505"/>
                  </a:cubicBezTo>
                  <a:cubicBezTo>
                    <a:pt x="159" y="516"/>
                    <a:pt x="0" y="364"/>
                    <a:pt x="0" y="364"/>
                  </a:cubicBezTo>
                  <a:cubicBezTo>
                    <a:pt x="114" y="256"/>
                    <a:pt x="114" y="256"/>
                    <a:pt x="114" y="256"/>
                  </a:cubicBezTo>
                  <a:cubicBezTo>
                    <a:pt x="203" y="329"/>
                    <a:pt x="203" y="329"/>
                    <a:pt x="203" y="329"/>
                  </a:cubicBezTo>
                  <a:cubicBezTo>
                    <a:pt x="411" y="144"/>
                    <a:pt x="411" y="144"/>
                    <a:pt x="411" y="144"/>
                  </a:cubicBezTo>
                  <a:cubicBezTo>
                    <a:pt x="411" y="144"/>
                    <a:pt x="447" y="61"/>
                    <a:pt x="465" y="57"/>
                  </a:cubicBezTo>
                  <a:cubicBezTo>
                    <a:pt x="479" y="54"/>
                    <a:pt x="479" y="97"/>
                    <a:pt x="479" y="97"/>
                  </a:cubicBezTo>
                  <a:cubicBezTo>
                    <a:pt x="479" y="97"/>
                    <a:pt x="579" y="0"/>
                    <a:pt x="591" y="12"/>
                  </a:cubicBezTo>
                  <a:cubicBezTo>
                    <a:pt x="602" y="24"/>
                    <a:pt x="546" y="72"/>
                    <a:pt x="544" y="74"/>
                  </a:cubicBezTo>
                  <a:cubicBezTo>
                    <a:pt x="545" y="74"/>
                    <a:pt x="559" y="68"/>
                    <a:pt x="563" y="78"/>
                  </a:cubicBezTo>
                  <a:cubicBezTo>
                    <a:pt x="567" y="87"/>
                    <a:pt x="560" y="93"/>
                    <a:pt x="558" y="94"/>
                  </a:cubicBezTo>
                  <a:cubicBezTo>
                    <a:pt x="560" y="93"/>
                    <a:pt x="569" y="90"/>
                    <a:pt x="574" y="96"/>
                  </a:cubicBezTo>
                  <a:cubicBezTo>
                    <a:pt x="581" y="103"/>
                    <a:pt x="571" y="114"/>
                    <a:pt x="571" y="114"/>
                  </a:cubicBezTo>
                  <a:cubicBezTo>
                    <a:pt x="571" y="114"/>
                    <a:pt x="580" y="114"/>
                    <a:pt x="582" y="126"/>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8" name="Freeform 259">
              <a:extLst>
                <a:ext uri="{FF2B5EF4-FFF2-40B4-BE49-F238E27FC236}">
                  <a16:creationId xmlns:a16="http://schemas.microsoft.com/office/drawing/2014/main" id="{E9CC0DFD-EAFC-E342-5D84-A2E0D9C7D068}"/>
                </a:ext>
              </a:extLst>
            </p:cNvPr>
            <p:cNvSpPr>
              <a:spLocks/>
            </p:cNvSpPr>
            <p:nvPr/>
          </p:nvSpPr>
          <p:spPr bwMode="auto">
            <a:xfrm>
              <a:off x="7281863" y="2192338"/>
              <a:ext cx="779463" cy="723900"/>
            </a:xfrm>
            <a:custGeom>
              <a:avLst/>
              <a:gdLst>
                <a:gd name="T0" fmla="*/ 265 w 322"/>
                <a:gd name="T1" fmla="*/ 234 h 300"/>
                <a:gd name="T2" fmla="*/ 217 w 322"/>
                <a:gd name="T3" fmla="*/ 297 h 300"/>
                <a:gd name="T4" fmla="*/ 182 w 322"/>
                <a:gd name="T5" fmla="*/ 275 h 300"/>
                <a:gd name="T6" fmla="*/ 0 w 322"/>
                <a:gd name="T7" fmla="*/ 165 h 300"/>
                <a:gd name="T8" fmla="*/ 62 w 322"/>
                <a:gd name="T9" fmla="*/ 13 h 300"/>
                <a:gd name="T10" fmla="*/ 166 w 322"/>
                <a:gd name="T11" fmla="*/ 23 h 300"/>
                <a:gd name="T12" fmla="*/ 314 w 322"/>
                <a:gd name="T13" fmla="*/ 117 h 300"/>
                <a:gd name="T14" fmla="*/ 265 w 322"/>
                <a:gd name="T15" fmla="*/ 234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00">
                  <a:moveTo>
                    <a:pt x="265" y="234"/>
                  </a:moveTo>
                  <a:cubicBezTo>
                    <a:pt x="244" y="270"/>
                    <a:pt x="223" y="300"/>
                    <a:pt x="217" y="297"/>
                  </a:cubicBezTo>
                  <a:cubicBezTo>
                    <a:pt x="182" y="275"/>
                    <a:pt x="182" y="275"/>
                    <a:pt x="182" y="275"/>
                  </a:cubicBezTo>
                  <a:cubicBezTo>
                    <a:pt x="0" y="165"/>
                    <a:pt x="0" y="165"/>
                    <a:pt x="0" y="165"/>
                  </a:cubicBezTo>
                  <a:cubicBezTo>
                    <a:pt x="62" y="13"/>
                    <a:pt x="62" y="13"/>
                    <a:pt x="62" y="13"/>
                  </a:cubicBezTo>
                  <a:cubicBezTo>
                    <a:pt x="62" y="13"/>
                    <a:pt x="104" y="0"/>
                    <a:pt x="166" y="23"/>
                  </a:cubicBezTo>
                  <a:cubicBezTo>
                    <a:pt x="211" y="40"/>
                    <a:pt x="314" y="117"/>
                    <a:pt x="314" y="117"/>
                  </a:cubicBezTo>
                  <a:cubicBezTo>
                    <a:pt x="322" y="121"/>
                    <a:pt x="293" y="184"/>
                    <a:pt x="265" y="234"/>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9" name="Freeform 260">
              <a:extLst>
                <a:ext uri="{FF2B5EF4-FFF2-40B4-BE49-F238E27FC236}">
                  <a16:creationId xmlns:a16="http://schemas.microsoft.com/office/drawing/2014/main" id="{0CD3B478-A9FD-C48D-456E-77546A6AC53C}"/>
                </a:ext>
              </a:extLst>
            </p:cNvPr>
            <p:cNvSpPr>
              <a:spLocks/>
            </p:cNvSpPr>
            <p:nvPr/>
          </p:nvSpPr>
          <p:spPr bwMode="auto">
            <a:xfrm>
              <a:off x="7645401" y="2525713"/>
              <a:ext cx="277813" cy="390525"/>
            </a:xfrm>
            <a:custGeom>
              <a:avLst/>
              <a:gdLst>
                <a:gd name="T0" fmla="*/ 115 w 115"/>
                <a:gd name="T1" fmla="*/ 96 h 162"/>
                <a:gd name="T2" fmla="*/ 67 w 115"/>
                <a:gd name="T3" fmla="*/ 159 h 162"/>
                <a:gd name="T4" fmla="*/ 32 w 115"/>
                <a:gd name="T5" fmla="*/ 137 h 162"/>
                <a:gd name="T6" fmla="*/ 0 w 115"/>
                <a:gd name="T7" fmla="*/ 0 h 162"/>
                <a:gd name="T8" fmla="*/ 115 w 115"/>
                <a:gd name="T9" fmla="*/ 96 h 162"/>
              </a:gdLst>
              <a:ahLst/>
              <a:cxnLst>
                <a:cxn ang="0">
                  <a:pos x="T0" y="T1"/>
                </a:cxn>
                <a:cxn ang="0">
                  <a:pos x="T2" y="T3"/>
                </a:cxn>
                <a:cxn ang="0">
                  <a:pos x="T4" y="T5"/>
                </a:cxn>
                <a:cxn ang="0">
                  <a:pos x="T6" y="T7"/>
                </a:cxn>
                <a:cxn ang="0">
                  <a:pos x="T8" y="T9"/>
                </a:cxn>
              </a:cxnLst>
              <a:rect l="0" t="0" r="r" b="b"/>
              <a:pathLst>
                <a:path w="115" h="162">
                  <a:moveTo>
                    <a:pt x="115" y="96"/>
                  </a:moveTo>
                  <a:cubicBezTo>
                    <a:pt x="94" y="132"/>
                    <a:pt x="73" y="162"/>
                    <a:pt x="67" y="159"/>
                  </a:cubicBezTo>
                  <a:cubicBezTo>
                    <a:pt x="32" y="137"/>
                    <a:pt x="32" y="137"/>
                    <a:pt x="32" y="137"/>
                  </a:cubicBezTo>
                  <a:cubicBezTo>
                    <a:pt x="0" y="0"/>
                    <a:pt x="0" y="0"/>
                    <a:pt x="0" y="0"/>
                  </a:cubicBezTo>
                  <a:lnTo>
                    <a:pt x="115"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0" name="Freeform 261">
              <a:extLst>
                <a:ext uri="{FF2B5EF4-FFF2-40B4-BE49-F238E27FC236}">
                  <a16:creationId xmlns:a16="http://schemas.microsoft.com/office/drawing/2014/main" id="{ABFF66C1-9DCE-9E4F-DFA8-57BD2999C3E7}"/>
                </a:ext>
              </a:extLst>
            </p:cNvPr>
            <p:cNvSpPr>
              <a:spLocks/>
            </p:cNvSpPr>
            <p:nvPr/>
          </p:nvSpPr>
          <p:spPr bwMode="auto">
            <a:xfrm>
              <a:off x="6588126" y="2147888"/>
              <a:ext cx="1262063" cy="1641475"/>
            </a:xfrm>
            <a:custGeom>
              <a:avLst/>
              <a:gdLst>
                <a:gd name="T0" fmla="*/ 441 w 522"/>
                <a:gd name="T1" fmla="*/ 52 h 680"/>
                <a:gd name="T2" fmla="*/ 90 w 522"/>
                <a:gd name="T3" fmla="*/ 104 h 680"/>
                <a:gd name="T4" fmla="*/ 8 w 522"/>
                <a:gd name="T5" fmla="*/ 667 h 680"/>
                <a:gd name="T6" fmla="*/ 457 w 522"/>
                <a:gd name="T7" fmla="*/ 592 h 680"/>
                <a:gd name="T8" fmla="*/ 441 w 522"/>
                <a:gd name="T9" fmla="*/ 52 h 680"/>
              </a:gdLst>
              <a:ahLst/>
              <a:cxnLst>
                <a:cxn ang="0">
                  <a:pos x="T0" y="T1"/>
                </a:cxn>
                <a:cxn ang="0">
                  <a:pos x="T2" y="T3"/>
                </a:cxn>
                <a:cxn ang="0">
                  <a:pos x="T4" y="T5"/>
                </a:cxn>
                <a:cxn ang="0">
                  <a:pos x="T6" y="T7"/>
                </a:cxn>
                <a:cxn ang="0">
                  <a:pos x="T8" y="T9"/>
                </a:cxn>
              </a:cxnLst>
              <a:rect l="0" t="0" r="r" b="b"/>
              <a:pathLst>
                <a:path w="522" h="680">
                  <a:moveTo>
                    <a:pt x="441" y="52"/>
                  </a:moveTo>
                  <a:cubicBezTo>
                    <a:pt x="403" y="0"/>
                    <a:pt x="164" y="48"/>
                    <a:pt x="90" y="104"/>
                  </a:cubicBezTo>
                  <a:cubicBezTo>
                    <a:pt x="0" y="170"/>
                    <a:pt x="8" y="667"/>
                    <a:pt x="8" y="667"/>
                  </a:cubicBezTo>
                  <a:cubicBezTo>
                    <a:pt x="187" y="667"/>
                    <a:pt x="306" y="680"/>
                    <a:pt x="457" y="592"/>
                  </a:cubicBezTo>
                  <a:cubicBezTo>
                    <a:pt x="457" y="592"/>
                    <a:pt x="522" y="163"/>
                    <a:pt x="441" y="52"/>
                  </a:cubicBezTo>
                  <a:close/>
                </a:path>
              </a:pathLst>
            </a:custGeom>
            <a:gradFill>
              <a:gsLst>
                <a:gs pos="100000">
                  <a:schemeClr val="accent2">
                    <a:lumMod val="60000"/>
                    <a:lumOff val="40000"/>
                  </a:schemeClr>
                </a:gs>
                <a:gs pos="42000">
                  <a:schemeClr val="accent2">
                    <a:lumMod val="20000"/>
                    <a:lumOff val="8000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1" name="Freeform 262">
              <a:extLst>
                <a:ext uri="{FF2B5EF4-FFF2-40B4-BE49-F238E27FC236}">
                  <a16:creationId xmlns:a16="http://schemas.microsoft.com/office/drawing/2014/main" id="{27245962-7473-1BE6-3C62-D66EF12ADC8E}"/>
                </a:ext>
              </a:extLst>
            </p:cNvPr>
            <p:cNvSpPr>
              <a:spLocks/>
            </p:cNvSpPr>
            <p:nvPr/>
          </p:nvSpPr>
          <p:spPr bwMode="auto">
            <a:xfrm>
              <a:off x="6819901" y="2763838"/>
              <a:ext cx="677863" cy="639763"/>
            </a:xfrm>
            <a:custGeom>
              <a:avLst/>
              <a:gdLst>
                <a:gd name="T0" fmla="*/ 113 w 280"/>
                <a:gd name="T1" fmla="*/ 0 h 265"/>
                <a:gd name="T2" fmla="*/ 89 w 280"/>
                <a:gd name="T3" fmla="*/ 191 h 265"/>
                <a:gd name="T4" fmla="*/ 280 w 280"/>
                <a:gd name="T5" fmla="*/ 220 h 265"/>
                <a:gd name="T6" fmla="*/ 21 w 280"/>
                <a:gd name="T7" fmla="*/ 265 h 265"/>
                <a:gd name="T8" fmla="*/ 2 w 280"/>
                <a:gd name="T9" fmla="*/ 229 h 265"/>
                <a:gd name="T10" fmla="*/ 46 w 280"/>
                <a:gd name="T11" fmla="*/ 65 h 265"/>
                <a:gd name="T12" fmla="*/ 113 w 280"/>
                <a:gd name="T13" fmla="*/ 0 h 265"/>
              </a:gdLst>
              <a:ahLst/>
              <a:cxnLst>
                <a:cxn ang="0">
                  <a:pos x="T0" y="T1"/>
                </a:cxn>
                <a:cxn ang="0">
                  <a:pos x="T2" y="T3"/>
                </a:cxn>
                <a:cxn ang="0">
                  <a:pos x="T4" y="T5"/>
                </a:cxn>
                <a:cxn ang="0">
                  <a:pos x="T6" y="T7"/>
                </a:cxn>
                <a:cxn ang="0">
                  <a:pos x="T8" y="T9"/>
                </a:cxn>
                <a:cxn ang="0">
                  <a:pos x="T10" y="T11"/>
                </a:cxn>
                <a:cxn ang="0">
                  <a:pos x="T12" y="T13"/>
                </a:cxn>
              </a:cxnLst>
              <a:rect l="0" t="0" r="r" b="b"/>
              <a:pathLst>
                <a:path w="280" h="265">
                  <a:moveTo>
                    <a:pt x="113" y="0"/>
                  </a:moveTo>
                  <a:cubicBezTo>
                    <a:pt x="89" y="191"/>
                    <a:pt x="89" y="191"/>
                    <a:pt x="89" y="191"/>
                  </a:cubicBezTo>
                  <a:cubicBezTo>
                    <a:pt x="280" y="220"/>
                    <a:pt x="280" y="220"/>
                    <a:pt x="280" y="220"/>
                  </a:cubicBezTo>
                  <a:cubicBezTo>
                    <a:pt x="21" y="265"/>
                    <a:pt x="21" y="265"/>
                    <a:pt x="21" y="265"/>
                  </a:cubicBezTo>
                  <a:cubicBezTo>
                    <a:pt x="21" y="265"/>
                    <a:pt x="4" y="232"/>
                    <a:pt x="2" y="229"/>
                  </a:cubicBezTo>
                  <a:cubicBezTo>
                    <a:pt x="0" y="227"/>
                    <a:pt x="46" y="65"/>
                    <a:pt x="46" y="65"/>
                  </a:cubicBezTo>
                  <a:lnTo>
                    <a:pt x="1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2" name="Freeform 263">
              <a:extLst>
                <a:ext uri="{FF2B5EF4-FFF2-40B4-BE49-F238E27FC236}">
                  <a16:creationId xmlns:a16="http://schemas.microsoft.com/office/drawing/2014/main" id="{CDBA507D-213D-ADE9-C982-3778AC17F074}"/>
                </a:ext>
              </a:extLst>
            </p:cNvPr>
            <p:cNvSpPr>
              <a:spLocks/>
            </p:cNvSpPr>
            <p:nvPr/>
          </p:nvSpPr>
          <p:spPr bwMode="auto">
            <a:xfrm>
              <a:off x="6443663" y="2828925"/>
              <a:ext cx="1068388" cy="854075"/>
            </a:xfrm>
            <a:custGeom>
              <a:avLst/>
              <a:gdLst>
                <a:gd name="T0" fmla="*/ 436 w 442"/>
                <a:gd name="T1" fmla="*/ 193 h 354"/>
                <a:gd name="T2" fmla="*/ 442 w 442"/>
                <a:gd name="T3" fmla="*/ 290 h 354"/>
                <a:gd name="T4" fmla="*/ 50 w 442"/>
                <a:gd name="T5" fmla="*/ 293 h 354"/>
                <a:gd name="T6" fmla="*/ 79 w 442"/>
                <a:gd name="T7" fmla="*/ 0 h 354"/>
                <a:gd name="T8" fmla="*/ 229 w 442"/>
                <a:gd name="T9" fmla="*/ 29 h 354"/>
                <a:gd name="T10" fmla="*/ 191 w 442"/>
                <a:gd name="T11" fmla="*/ 193 h 354"/>
                <a:gd name="T12" fmla="*/ 436 w 442"/>
                <a:gd name="T13" fmla="*/ 193 h 354"/>
              </a:gdLst>
              <a:ahLst/>
              <a:cxnLst>
                <a:cxn ang="0">
                  <a:pos x="T0" y="T1"/>
                </a:cxn>
                <a:cxn ang="0">
                  <a:pos x="T2" y="T3"/>
                </a:cxn>
                <a:cxn ang="0">
                  <a:pos x="T4" y="T5"/>
                </a:cxn>
                <a:cxn ang="0">
                  <a:pos x="T6" y="T7"/>
                </a:cxn>
                <a:cxn ang="0">
                  <a:pos x="T8" y="T9"/>
                </a:cxn>
                <a:cxn ang="0">
                  <a:pos x="T10" y="T11"/>
                </a:cxn>
                <a:cxn ang="0">
                  <a:pos x="T12" y="T13"/>
                </a:cxn>
              </a:cxnLst>
              <a:rect l="0" t="0" r="r" b="b"/>
              <a:pathLst>
                <a:path w="442" h="354">
                  <a:moveTo>
                    <a:pt x="436" y="193"/>
                  </a:moveTo>
                  <a:cubicBezTo>
                    <a:pt x="442" y="290"/>
                    <a:pt x="442" y="290"/>
                    <a:pt x="442" y="290"/>
                  </a:cubicBezTo>
                  <a:cubicBezTo>
                    <a:pt x="442" y="290"/>
                    <a:pt x="99" y="354"/>
                    <a:pt x="50" y="293"/>
                  </a:cubicBezTo>
                  <a:cubicBezTo>
                    <a:pt x="0" y="231"/>
                    <a:pt x="79" y="0"/>
                    <a:pt x="79" y="0"/>
                  </a:cubicBezTo>
                  <a:cubicBezTo>
                    <a:pt x="229" y="29"/>
                    <a:pt x="229" y="29"/>
                    <a:pt x="229" y="29"/>
                  </a:cubicBezTo>
                  <a:cubicBezTo>
                    <a:pt x="191" y="193"/>
                    <a:pt x="191" y="193"/>
                    <a:pt x="191" y="193"/>
                  </a:cubicBezTo>
                  <a:lnTo>
                    <a:pt x="436" y="193"/>
                  </a:ln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3" name="Freeform 264">
              <a:extLst>
                <a:ext uri="{FF2B5EF4-FFF2-40B4-BE49-F238E27FC236}">
                  <a16:creationId xmlns:a16="http://schemas.microsoft.com/office/drawing/2014/main" id="{4826CD41-F4EE-9908-66B5-96CF410F29A8}"/>
                </a:ext>
              </a:extLst>
            </p:cNvPr>
            <p:cNvSpPr>
              <a:spLocks/>
            </p:cNvSpPr>
            <p:nvPr/>
          </p:nvSpPr>
          <p:spPr bwMode="auto">
            <a:xfrm>
              <a:off x="6535738" y="2332038"/>
              <a:ext cx="596900" cy="779463"/>
            </a:xfrm>
            <a:custGeom>
              <a:avLst/>
              <a:gdLst>
                <a:gd name="T0" fmla="*/ 152 w 247"/>
                <a:gd name="T1" fmla="*/ 6 h 323"/>
                <a:gd name="T2" fmla="*/ 0 w 247"/>
                <a:gd name="T3" fmla="*/ 273 h 323"/>
                <a:gd name="T4" fmla="*/ 207 w 247"/>
                <a:gd name="T5" fmla="*/ 302 h 323"/>
                <a:gd name="T6" fmla="*/ 240 w 247"/>
                <a:gd name="T7" fmla="*/ 108 h 323"/>
                <a:gd name="T8" fmla="*/ 152 w 247"/>
                <a:gd name="T9" fmla="*/ 6 h 323"/>
              </a:gdLst>
              <a:ahLst/>
              <a:cxnLst>
                <a:cxn ang="0">
                  <a:pos x="T0" y="T1"/>
                </a:cxn>
                <a:cxn ang="0">
                  <a:pos x="T2" y="T3"/>
                </a:cxn>
                <a:cxn ang="0">
                  <a:pos x="T4" y="T5"/>
                </a:cxn>
                <a:cxn ang="0">
                  <a:pos x="T6" y="T7"/>
                </a:cxn>
                <a:cxn ang="0">
                  <a:pos x="T8" y="T9"/>
                </a:cxn>
              </a:cxnLst>
              <a:rect l="0" t="0" r="r" b="b"/>
              <a:pathLst>
                <a:path w="247" h="323">
                  <a:moveTo>
                    <a:pt x="152" y="6"/>
                  </a:moveTo>
                  <a:cubicBezTo>
                    <a:pt x="44" y="29"/>
                    <a:pt x="0" y="273"/>
                    <a:pt x="0" y="273"/>
                  </a:cubicBezTo>
                  <a:cubicBezTo>
                    <a:pt x="60" y="315"/>
                    <a:pt x="147" y="323"/>
                    <a:pt x="207" y="302"/>
                  </a:cubicBezTo>
                  <a:cubicBezTo>
                    <a:pt x="207" y="302"/>
                    <a:pt x="233" y="190"/>
                    <a:pt x="240" y="108"/>
                  </a:cubicBezTo>
                  <a:cubicBezTo>
                    <a:pt x="247" y="37"/>
                    <a:pt x="181" y="0"/>
                    <a:pt x="152" y="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4" name="Freeform 265">
              <a:extLst>
                <a:ext uri="{FF2B5EF4-FFF2-40B4-BE49-F238E27FC236}">
                  <a16:creationId xmlns:a16="http://schemas.microsoft.com/office/drawing/2014/main" id="{A7D26129-97DC-0982-D107-575719644D78}"/>
                </a:ext>
              </a:extLst>
            </p:cNvPr>
            <p:cNvSpPr>
              <a:spLocks/>
            </p:cNvSpPr>
            <p:nvPr/>
          </p:nvSpPr>
          <p:spPr bwMode="auto">
            <a:xfrm>
              <a:off x="7318376" y="3462338"/>
              <a:ext cx="808038" cy="269875"/>
            </a:xfrm>
            <a:custGeom>
              <a:avLst/>
              <a:gdLst>
                <a:gd name="T0" fmla="*/ 316 w 334"/>
                <a:gd name="T1" fmla="*/ 79 h 112"/>
                <a:gd name="T2" fmla="*/ 316 w 334"/>
                <a:gd name="T3" fmla="*/ 79 h 112"/>
                <a:gd name="T4" fmla="*/ 30 w 334"/>
                <a:gd name="T5" fmla="*/ 110 h 112"/>
                <a:gd name="T6" fmla="*/ 1 w 334"/>
                <a:gd name="T7" fmla="*/ 87 h 112"/>
                <a:gd name="T8" fmla="*/ 6 w 334"/>
                <a:gd name="T9" fmla="*/ 69 h 112"/>
                <a:gd name="T10" fmla="*/ 22 w 334"/>
                <a:gd name="T11" fmla="*/ 59 h 112"/>
                <a:gd name="T12" fmla="*/ 176 w 334"/>
                <a:gd name="T13" fmla="*/ 30 h 112"/>
                <a:gd name="T14" fmla="*/ 334 w 334"/>
                <a:gd name="T15" fmla="*/ 0 h 112"/>
                <a:gd name="T16" fmla="*/ 316 w 334"/>
                <a:gd name="T17"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12">
                  <a:moveTo>
                    <a:pt x="316" y="79"/>
                  </a:moveTo>
                  <a:cubicBezTo>
                    <a:pt x="316" y="79"/>
                    <a:pt x="316" y="79"/>
                    <a:pt x="316" y="79"/>
                  </a:cubicBezTo>
                  <a:cubicBezTo>
                    <a:pt x="30" y="110"/>
                    <a:pt x="30" y="110"/>
                    <a:pt x="30" y="110"/>
                  </a:cubicBezTo>
                  <a:cubicBezTo>
                    <a:pt x="15" y="112"/>
                    <a:pt x="2" y="102"/>
                    <a:pt x="1" y="87"/>
                  </a:cubicBezTo>
                  <a:cubicBezTo>
                    <a:pt x="0" y="81"/>
                    <a:pt x="2" y="74"/>
                    <a:pt x="6" y="69"/>
                  </a:cubicBezTo>
                  <a:cubicBezTo>
                    <a:pt x="10" y="64"/>
                    <a:pt x="15" y="60"/>
                    <a:pt x="22" y="59"/>
                  </a:cubicBezTo>
                  <a:cubicBezTo>
                    <a:pt x="176" y="30"/>
                    <a:pt x="176" y="30"/>
                    <a:pt x="176" y="30"/>
                  </a:cubicBezTo>
                  <a:cubicBezTo>
                    <a:pt x="334" y="0"/>
                    <a:pt x="334" y="0"/>
                    <a:pt x="334" y="0"/>
                  </a:cubicBezTo>
                  <a:lnTo>
                    <a:pt x="316" y="79"/>
                  </a:lnTo>
                  <a:close/>
                </a:path>
              </a:pathLst>
            </a:custGeom>
            <a:solidFill>
              <a:srgbClr val="16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5" name="Freeform 266">
              <a:extLst>
                <a:ext uri="{FF2B5EF4-FFF2-40B4-BE49-F238E27FC236}">
                  <a16:creationId xmlns:a16="http://schemas.microsoft.com/office/drawing/2014/main" id="{E8D27F92-E0B1-267E-EE2A-76DFEAF48A04}"/>
                </a:ext>
              </a:extLst>
            </p:cNvPr>
            <p:cNvSpPr>
              <a:spLocks noEditPoints="1"/>
            </p:cNvSpPr>
            <p:nvPr/>
          </p:nvSpPr>
          <p:spPr bwMode="auto">
            <a:xfrm>
              <a:off x="7313613" y="3454400"/>
              <a:ext cx="822325" cy="279400"/>
            </a:xfrm>
            <a:custGeom>
              <a:avLst/>
              <a:gdLst>
                <a:gd name="T0" fmla="*/ 29 w 340"/>
                <a:gd name="T1" fmla="*/ 116 h 116"/>
                <a:gd name="T2" fmla="*/ 11 w 340"/>
                <a:gd name="T3" fmla="*/ 110 h 116"/>
                <a:gd name="T4" fmla="*/ 0 w 340"/>
                <a:gd name="T5" fmla="*/ 91 h 116"/>
                <a:gd name="T6" fmla="*/ 6 w 340"/>
                <a:gd name="T7" fmla="*/ 71 h 116"/>
                <a:gd name="T8" fmla="*/ 23 w 340"/>
                <a:gd name="T9" fmla="*/ 60 h 116"/>
                <a:gd name="T10" fmla="*/ 340 w 340"/>
                <a:gd name="T11" fmla="*/ 0 h 116"/>
                <a:gd name="T12" fmla="*/ 321 w 340"/>
                <a:gd name="T13" fmla="*/ 81 h 116"/>
                <a:gd name="T14" fmla="*/ 324 w 340"/>
                <a:gd name="T15" fmla="*/ 84 h 116"/>
                <a:gd name="T16" fmla="*/ 32 w 340"/>
                <a:gd name="T17" fmla="*/ 116 h 116"/>
                <a:gd name="T18" fmla="*/ 29 w 340"/>
                <a:gd name="T19" fmla="*/ 116 h 116"/>
                <a:gd name="T20" fmla="*/ 333 w 340"/>
                <a:gd name="T21" fmla="*/ 6 h 116"/>
                <a:gd name="T22" fmla="*/ 24 w 340"/>
                <a:gd name="T23" fmla="*/ 64 h 116"/>
                <a:gd name="T24" fmla="*/ 10 w 340"/>
                <a:gd name="T25" fmla="*/ 74 h 116"/>
                <a:gd name="T26" fmla="*/ 5 w 340"/>
                <a:gd name="T27" fmla="*/ 90 h 116"/>
                <a:gd name="T28" fmla="*/ 14 w 340"/>
                <a:gd name="T29" fmla="*/ 106 h 116"/>
                <a:gd name="T30" fmla="*/ 31 w 340"/>
                <a:gd name="T31" fmla="*/ 111 h 116"/>
                <a:gd name="T32" fmla="*/ 316 w 340"/>
                <a:gd name="T33" fmla="*/ 80 h 116"/>
                <a:gd name="T34" fmla="*/ 333 w 340"/>
                <a:gd name="T35"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116">
                  <a:moveTo>
                    <a:pt x="29" y="116"/>
                  </a:moveTo>
                  <a:cubicBezTo>
                    <a:pt x="22" y="116"/>
                    <a:pt x="16" y="114"/>
                    <a:pt x="11" y="110"/>
                  </a:cubicBezTo>
                  <a:cubicBezTo>
                    <a:pt x="5" y="105"/>
                    <a:pt x="1" y="98"/>
                    <a:pt x="0" y="91"/>
                  </a:cubicBezTo>
                  <a:cubicBezTo>
                    <a:pt x="0" y="84"/>
                    <a:pt x="2" y="76"/>
                    <a:pt x="6" y="71"/>
                  </a:cubicBezTo>
                  <a:cubicBezTo>
                    <a:pt x="10" y="65"/>
                    <a:pt x="16" y="61"/>
                    <a:pt x="23" y="60"/>
                  </a:cubicBezTo>
                  <a:cubicBezTo>
                    <a:pt x="340" y="0"/>
                    <a:pt x="340" y="0"/>
                    <a:pt x="340" y="0"/>
                  </a:cubicBezTo>
                  <a:cubicBezTo>
                    <a:pt x="321" y="81"/>
                    <a:pt x="321" y="81"/>
                    <a:pt x="321" y="81"/>
                  </a:cubicBezTo>
                  <a:cubicBezTo>
                    <a:pt x="324" y="84"/>
                    <a:pt x="324" y="84"/>
                    <a:pt x="324" y="84"/>
                  </a:cubicBezTo>
                  <a:cubicBezTo>
                    <a:pt x="32" y="116"/>
                    <a:pt x="32" y="116"/>
                    <a:pt x="32" y="116"/>
                  </a:cubicBezTo>
                  <a:cubicBezTo>
                    <a:pt x="31" y="116"/>
                    <a:pt x="30" y="116"/>
                    <a:pt x="29" y="116"/>
                  </a:cubicBezTo>
                  <a:close/>
                  <a:moveTo>
                    <a:pt x="333" y="6"/>
                  </a:moveTo>
                  <a:cubicBezTo>
                    <a:pt x="24" y="64"/>
                    <a:pt x="24" y="64"/>
                    <a:pt x="24" y="64"/>
                  </a:cubicBezTo>
                  <a:cubicBezTo>
                    <a:pt x="18" y="66"/>
                    <a:pt x="13" y="69"/>
                    <a:pt x="10" y="74"/>
                  </a:cubicBezTo>
                  <a:cubicBezTo>
                    <a:pt x="6" y="78"/>
                    <a:pt x="5" y="84"/>
                    <a:pt x="5" y="90"/>
                  </a:cubicBezTo>
                  <a:cubicBezTo>
                    <a:pt x="6" y="96"/>
                    <a:pt x="9" y="102"/>
                    <a:pt x="14" y="106"/>
                  </a:cubicBezTo>
                  <a:cubicBezTo>
                    <a:pt x="19" y="110"/>
                    <a:pt x="25" y="112"/>
                    <a:pt x="31" y="111"/>
                  </a:cubicBezTo>
                  <a:cubicBezTo>
                    <a:pt x="316" y="80"/>
                    <a:pt x="316" y="80"/>
                    <a:pt x="316" y="80"/>
                  </a:cubicBezTo>
                  <a:lnTo>
                    <a:pt x="33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6" name="Freeform 267">
              <a:extLst>
                <a:ext uri="{FF2B5EF4-FFF2-40B4-BE49-F238E27FC236}">
                  <a16:creationId xmlns:a16="http://schemas.microsoft.com/office/drawing/2014/main" id="{BD661F08-DA80-B5B5-FD93-C685F42443C2}"/>
                </a:ext>
              </a:extLst>
            </p:cNvPr>
            <p:cNvSpPr>
              <a:spLocks/>
            </p:cNvSpPr>
            <p:nvPr/>
          </p:nvSpPr>
          <p:spPr bwMode="auto">
            <a:xfrm>
              <a:off x="7808913" y="2759075"/>
              <a:ext cx="1011238" cy="923925"/>
            </a:xfrm>
            <a:custGeom>
              <a:avLst/>
              <a:gdLst>
                <a:gd name="T0" fmla="*/ 365 w 418"/>
                <a:gd name="T1" fmla="*/ 343 h 383"/>
                <a:gd name="T2" fmla="*/ 0 w 418"/>
                <a:gd name="T3" fmla="*/ 383 h 383"/>
                <a:gd name="T4" fmla="*/ 15 w 418"/>
                <a:gd name="T5" fmla="*/ 71 h 383"/>
                <a:gd name="T6" fmla="*/ 47 w 418"/>
                <a:gd name="T7" fmla="*/ 38 h 383"/>
                <a:gd name="T8" fmla="*/ 378 w 418"/>
                <a:gd name="T9" fmla="*/ 2 h 383"/>
                <a:gd name="T10" fmla="*/ 417 w 418"/>
                <a:gd name="T11" fmla="*/ 39 h 383"/>
                <a:gd name="T12" fmla="*/ 404 w 418"/>
                <a:gd name="T13" fmla="*/ 302 h 383"/>
                <a:gd name="T14" fmla="*/ 365 w 418"/>
                <a:gd name="T15" fmla="*/ 343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383">
                  <a:moveTo>
                    <a:pt x="365" y="343"/>
                  </a:moveTo>
                  <a:cubicBezTo>
                    <a:pt x="0" y="383"/>
                    <a:pt x="0" y="383"/>
                    <a:pt x="0" y="383"/>
                  </a:cubicBezTo>
                  <a:cubicBezTo>
                    <a:pt x="15" y="71"/>
                    <a:pt x="15" y="71"/>
                    <a:pt x="15" y="71"/>
                  </a:cubicBezTo>
                  <a:cubicBezTo>
                    <a:pt x="16" y="54"/>
                    <a:pt x="29" y="40"/>
                    <a:pt x="47" y="38"/>
                  </a:cubicBezTo>
                  <a:cubicBezTo>
                    <a:pt x="378" y="2"/>
                    <a:pt x="378" y="2"/>
                    <a:pt x="378" y="2"/>
                  </a:cubicBezTo>
                  <a:cubicBezTo>
                    <a:pt x="399" y="0"/>
                    <a:pt x="418" y="17"/>
                    <a:pt x="417" y="39"/>
                  </a:cubicBezTo>
                  <a:cubicBezTo>
                    <a:pt x="404" y="302"/>
                    <a:pt x="404" y="302"/>
                    <a:pt x="404" y="302"/>
                  </a:cubicBezTo>
                  <a:cubicBezTo>
                    <a:pt x="403" y="323"/>
                    <a:pt x="387" y="340"/>
                    <a:pt x="365" y="3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7" name="Freeform 268">
              <a:extLst>
                <a:ext uri="{FF2B5EF4-FFF2-40B4-BE49-F238E27FC236}">
                  <a16:creationId xmlns:a16="http://schemas.microsoft.com/office/drawing/2014/main" id="{902A6DA1-B988-B146-1380-3714A93B79E4}"/>
                </a:ext>
              </a:extLst>
            </p:cNvPr>
            <p:cNvSpPr>
              <a:spLocks noEditPoints="1"/>
            </p:cNvSpPr>
            <p:nvPr/>
          </p:nvSpPr>
          <p:spPr bwMode="auto">
            <a:xfrm>
              <a:off x="7804151" y="2754313"/>
              <a:ext cx="1020763" cy="935038"/>
            </a:xfrm>
            <a:custGeom>
              <a:avLst/>
              <a:gdLst>
                <a:gd name="T0" fmla="*/ 0 w 422"/>
                <a:gd name="T1" fmla="*/ 387 h 387"/>
                <a:gd name="T2" fmla="*/ 15 w 422"/>
                <a:gd name="T3" fmla="*/ 73 h 387"/>
                <a:gd name="T4" fmla="*/ 48 w 422"/>
                <a:gd name="T5" fmla="*/ 38 h 387"/>
                <a:gd name="T6" fmla="*/ 380 w 422"/>
                <a:gd name="T7" fmla="*/ 2 h 387"/>
                <a:gd name="T8" fmla="*/ 410 w 422"/>
                <a:gd name="T9" fmla="*/ 12 h 387"/>
                <a:gd name="T10" fmla="*/ 421 w 422"/>
                <a:gd name="T11" fmla="*/ 41 h 387"/>
                <a:gd name="T12" fmla="*/ 409 w 422"/>
                <a:gd name="T13" fmla="*/ 304 h 387"/>
                <a:gd name="T14" fmla="*/ 368 w 422"/>
                <a:gd name="T15" fmla="*/ 347 h 387"/>
                <a:gd name="T16" fmla="*/ 0 w 422"/>
                <a:gd name="T17" fmla="*/ 387 h 387"/>
                <a:gd name="T18" fmla="*/ 384 w 422"/>
                <a:gd name="T19" fmla="*/ 6 h 387"/>
                <a:gd name="T20" fmla="*/ 380 w 422"/>
                <a:gd name="T21" fmla="*/ 6 h 387"/>
                <a:gd name="T22" fmla="*/ 49 w 422"/>
                <a:gd name="T23" fmla="*/ 43 h 387"/>
                <a:gd name="T24" fmla="*/ 20 w 422"/>
                <a:gd name="T25" fmla="*/ 73 h 387"/>
                <a:gd name="T26" fmla="*/ 5 w 422"/>
                <a:gd name="T27" fmla="*/ 382 h 387"/>
                <a:gd name="T28" fmla="*/ 367 w 422"/>
                <a:gd name="T29" fmla="*/ 342 h 387"/>
                <a:gd name="T30" fmla="*/ 404 w 422"/>
                <a:gd name="T31" fmla="*/ 303 h 387"/>
                <a:gd name="T32" fmla="*/ 416 w 422"/>
                <a:gd name="T33" fmla="*/ 40 h 387"/>
                <a:gd name="T34" fmla="*/ 406 w 422"/>
                <a:gd name="T35" fmla="*/ 15 h 387"/>
                <a:gd name="T36" fmla="*/ 384 w 422"/>
                <a:gd name="T37" fmla="*/ 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2" h="387">
                  <a:moveTo>
                    <a:pt x="0" y="387"/>
                  </a:moveTo>
                  <a:cubicBezTo>
                    <a:pt x="15" y="73"/>
                    <a:pt x="15" y="73"/>
                    <a:pt x="15" y="73"/>
                  </a:cubicBezTo>
                  <a:cubicBezTo>
                    <a:pt x="16" y="55"/>
                    <a:pt x="30" y="40"/>
                    <a:pt x="48" y="38"/>
                  </a:cubicBezTo>
                  <a:cubicBezTo>
                    <a:pt x="380" y="2"/>
                    <a:pt x="380" y="2"/>
                    <a:pt x="380" y="2"/>
                  </a:cubicBezTo>
                  <a:cubicBezTo>
                    <a:pt x="391" y="0"/>
                    <a:pt x="402" y="4"/>
                    <a:pt x="410" y="12"/>
                  </a:cubicBezTo>
                  <a:cubicBezTo>
                    <a:pt x="418" y="19"/>
                    <a:pt x="422" y="30"/>
                    <a:pt x="421" y="41"/>
                  </a:cubicBezTo>
                  <a:cubicBezTo>
                    <a:pt x="409" y="304"/>
                    <a:pt x="409" y="304"/>
                    <a:pt x="409" y="304"/>
                  </a:cubicBezTo>
                  <a:cubicBezTo>
                    <a:pt x="407" y="326"/>
                    <a:pt x="390" y="345"/>
                    <a:pt x="368" y="347"/>
                  </a:cubicBezTo>
                  <a:lnTo>
                    <a:pt x="0" y="387"/>
                  </a:lnTo>
                  <a:close/>
                  <a:moveTo>
                    <a:pt x="384" y="6"/>
                  </a:moveTo>
                  <a:cubicBezTo>
                    <a:pt x="383" y="6"/>
                    <a:pt x="382" y="6"/>
                    <a:pt x="380" y="6"/>
                  </a:cubicBezTo>
                  <a:cubicBezTo>
                    <a:pt x="49" y="43"/>
                    <a:pt x="49" y="43"/>
                    <a:pt x="49" y="43"/>
                  </a:cubicBezTo>
                  <a:cubicBezTo>
                    <a:pt x="33" y="44"/>
                    <a:pt x="21" y="57"/>
                    <a:pt x="20" y="73"/>
                  </a:cubicBezTo>
                  <a:cubicBezTo>
                    <a:pt x="5" y="382"/>
                    <a:pt x="5" y="382"/>
                    <a:pt x="5" y="382"/>
                  </a:cubicBezTo>
                  <a:cubicBezTo>
                    <a:pt x="367" y="342"/>
                    <a:pt x="367" y="342"/>
                    <a:pt x="367" y="342"/>
                  </a:cubicBezTo>
                  <a:cubicBezTo>
                    <a:pt x="387" y="340"/>
                    <a:pt x="403" y="324"/>
                    <a:pt x="404" y="303"/>
                  </a:cubicBezTo>
                  <a:cubicBezTo>
                    <a:pt x="416" y="40"/>
                    <a:pt x="416" y="40"/>
                    <a:pt x="416" y="40"/>
                  </a:cubicBezTo>
                  <a:cubicBezTo>
                    <a:pt x="417" y="31"/>
                    <a:pt x="413" y="22"/>
                    <a:pt x="406" y="15"/>
                  </a:cubicBezTo>
                  <a:cubicBezTo>
                    <a:pt x="400" y="9"/>
                    <a:pt x="392" y="6"/>
                    <a:pt x="384"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8" name="Freeform 269">
              <a:extLst>
                <a:ext uri="{FF2B5EF4-FFF2-40B4-BE49-F238E27FC236}">
                  <a16:creationId xmlns:a16="http://schemas.microsoft.com/office/drawing/2014/main" id="{75E205E4-ACE9-DCD2-6791-AFD13088E639}"/>
                </a:ext>
              </a:extLst>
            </p:cNvPr>
            <p:cNvSpPr>
              <a:spLocks/>
            </p:cNvSpPr>
            <p:nvPr/>
          </p:nvSpPr>
          <p:spPr bwMode="auto">
            <a:xfrm>
              <a:off x="7808913" y="2851150"/>
              <a:ext cx="123825" cy="831850"/>
            </a:xfrm>
            <a:custGeom>
              <a:avLst/>
              <a:gdLst>
                <a:gd name="T0" fmla="*/ 51 w 51"/>
                <a:gd name="T1" fmla="*/ 0 h 345"/>
                <a:gd name="T2" fmla="*/ 36 w 51"/>
                <a:gd name="T3" fmla="*/ 27 h 345"/>
                <a:gd name="T4" fmla="*/ 21 w 51"/>
                <a:gd name="T5" fmla="*/ 342 h 345"/>
                <a:gd name="T6" fmla="*/ 0 w 51"/>
                <a:gd name="T7" fmla="*/ 345 h 345"/>
                <a:gd name="T8" fmla="*/ 15 w 51"/>
                <a:gd name="T9" fmla="*/ 33 h 345"/>
                <a:gd name="T10" fmla="*/ 47 w 51"/>
                <a:gd name="T11" fmla="*/ 0 h 345"/>
                <a:gd name="T12" fmla="*/ 51 w 51"/>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51" h="345">
                  <a:moveTo>
                    <a:pt x="51" y="0"/>
                  </a:moveTo>
                  <a:cubicBezTo>
                    <a:pt x="42" y="6"/>
                    <a:pt x="37" y="16"/>
                    <a:pt x="36" y="27"/>
                  </a:cubicBezTo>
                  <a:cubicBezTo>
                    <a:pt x="21" y="342"/>
                    <a:pt x="21" y="342"/>
                    <a:pt x="21" y="342"/>
                  </a:cubicBezTo>
                  <a:cubicBezTo>
                    <a:pt x="0" y="345"/>
                    <a:pt x="0" y="345"/>
                    <a:pt x="0" y="345"/>
                  </a:cubicBezTo>
                  <a:cubicBezTo>
                    <a:pt x="15" y="33"/>
                    <a:pt x="15" y="33"/>
                    <a:pt x="15" y="33"/>
                  </a:cubicBezTo>
                  <a:cubicBezTo>
                    <a:pt x="16" y="16"/>
                    <a:pt x="29" y="2"/>
                    <a:pt x="47" y="0"/>
                  </a:cubicBezTo>
                  <a:lnTo>
                    <a:pt x="51" y="0"/>
                  </a:lnTo>
                  <a:close/>
                </a:path>
              </a:pathLst>
            </a:custGeom>
            <a:solidFill>
              <a:srgbClr val="16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9" name="Freeform 270">
              <a:extLst>
                <a:ext uri="{FF2B5EF4-FFF2-40B4-BE49-F238E27FC236}">
                  <a16:creationId xmlns:a16="http://schemas.microsoft.com/office/drawing/2014/main" id="{317442FF-F7AF-AE86-F77A-5553C81DB010}"/>
                </a:ext>
              </a:extLst>
            </p:cNvPr>
            <p:cNvSpPr>
              <a:spLocks noEditPoints="1"/>
            </p:cNvSpPr>
            <p:nvPr/>
          </p:nvSpPr>
          <p:spPr bwMode="auto">
            <a:xfrm>
              <a:off x="7804151" y="2841625"/>
              <a:ext cx="150813" cy="847725"/>
            </a:xfrm>
            <a:custGeom>
              <a:avLst/>
              <a:gdLst>
                <a:gd name="T0" fmla="*/ 0 w 62"/>
                <a:gd name="T1" fmla="*/ 351 h 351"/>
                <a:gd name="T2" fmla="*/ 0 w 62"/>
                <a:gd name="T3" fmla="*/ 348 h 351"/>
                <a:gd name="T4" fmla="*/ 15 w 62"/>
                <a:gd name="T5" fmla="*/ 37 h 351"/>
                <a:gd name="T6" fmla="*/ 48 w 62"/>
                <a:gd name="T7" fmla="*/ 2 h 351"/>
                <a:gd name="T8" fmla="*/ 62 w 62"/>
                <a:gd name="T9" fmla="*/ 0 h 351"/>
                <a:gd name="T10" fmla="*/ 54 w 62"/>
                <a:gd name="T11" fmla="*/ 6 h 351"/>
                <a:gd name="T12" fmla="*/ 41 w 62"/>
                <a:gd name="T13" fmla="*/ 31 h 351"/>
                <a:gd name="T14" fmla="*/ 25 w 62"/>
                <a:gd name="T15" fmla="*/ 348 h 351"/>
                <a:gd name="T16" fmla="*/ 0 w 62"/>
                <a:gd name="T17" fmla="*/ 351 h 351"/>
                <a:gd name="T18" fmla="*/ 45 w 62"/>
                <a:gd name="T19" fmla="*/ 7 h 351"/>
                <a:gd name="T20" fmla="*/ 20 w 62"/>
                <a:gd name="T21" fmla="*/ 37 h 351"/>
                <a:gd name="T22" fmla="*/ 5 w 62"/>
                <a:gd name="T23" fmla="*/ 346 h 351"/>
                <a:gd name="T24" fmla="*/ 20 w 62"/>
                <a:gd name="T25" fmla="*/ 344 h 351"/>
                <a:gd name="T26" fmla="*/ 36 w 62"/>
                <a:gd name="T27" fmla="*/ 31 h 351"/>
                <a:gd name="T28" fmla="*/ 45 w 62"/>
                <a:gd name="T29" fmla="*/ 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351">
                  <a:moveTo>
                    <a:pt x="0" y="351"/>
                  </a:moveTo>
                  <a:cubicBezTo>
                    <a:pt x="0" y="348"/>
                    <a:pt x="0" y="348"/>
                    <a:pt x="0" y="348"/>
                  </a:cubicBezTo>
                  <a:cubicBezTo>
                    <a:pt x="15" y="37"/>
                    <a:pt x="15" y="37"/>
                    <a:pt x="15" y="37"/>
                  </a:cubicBezTo>
                  <a:cubicBezTo>
                    <a:pt x="16" y="19"/>
                    <a:pt x="30" y="4"/>
                    <a:pt x="48" y="2"/>
                  </a:cubicBezTo>
                  <a:cubicBezTo>
                    <a:pt x="62" y="0"/>
                    <a:pt x="62" y="0"/>
                    <a:pt x="62" y="0"/>
                  </a:cubicBezTo>
                  <a:cubicBezTo>
                    <a:pt x="54" y="6"/>
                    <a:pt x="54" y="6"/>
                    <a:pt x="54" y="6"/>
                  </a:cubicBezTo>
                  <a:cubicBezTo>
                    <a:pt x="46" y="12"/>
                    <a:pt x="41" y="21"/>
                    <a:pt x="41" y="31"/>
                  </a:cubicBezTo>
                  <a:cubicBezTo>
                    <a:pt x="25" y="348"/>
                    <a:pt x="25" y="348"/>
                    <a:pt x="25" y="348"/>
                  </a:cubicBezTo>
                  <a:lnTo>
                    <a:pt x="0" y="351"/>
                  </a:lnTo>
                  <a:close/>
                  <a:moveTo>
                    <a:pt x="45" y="7"/>
                  </a:moveTo>
                  <a:cubicBezTo>
                    <a:pt x="31" y="10"/>
                    <a:pt x="21" y="23"/>
                    <a:pt x="20" y="37"/>
                  </a:cubicBezTo>
                  <a:cubicBezTo>
                    <a:pt x="5" y="346"/>
                    <a:pt x="5" y="346"/>
                    <a:pt x="5" y="346"/>
                  </a:cubicBezTo>
                  <a:cubicBezTo>
                    <a:pt x="20" y="344"/>
                    <a:pt x="20" y="344"/>
                    <a:pt x="20" y="344"/>
                  </a:cubicBezTo>
                  <a:cubicBezTo>
                    <a:pt x="36" y="31"/>
                    <a:pt x="36" y="31"/>
                    <a:pt x="36" y="31"/>
                  </a:cubicBezTo>
                  <a:cubicBezTo>
                    <a:pt x="36" y="22"/>
                    <a:pt x="40" y="14"/>
                    <a:pt x="45"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0" name="Freeform 271">
              <a:extLst>
                <a:ext uri="{FF2B5EF4-FFF2-40B4-BE49-F238E27FC236}">
                  <a16:creationId xmlns:a16="http://schemas.microsoft.com/office/drawing/2014/main" id="{E4E97016-863B-DAD0-97D3-07C97DFF0A32}"/>
                </a:ext>
              </a:extLst>
            </p:cNvPr>
            <p:cNvSpPr>
              <a:spLocks/>
            </p:cNvSpPr>
            <p:nvPr/>
          </p:nvSpPr>
          <p:spPr bwMode="auto">
            <a:xfrm>
              <a:off x="8275638" y="3135313"/>
              <a:ext cx="176213" cy="184150"/>
            </a:xfrm>
            <a:custGeom>
              <a:avLst/>
              <a:gdLst>
                <a:gd name="T0" fmla="*/ 70 w 73"/>
                <a:gd name="T1" fmla="*/ 28 h 76"/>
                <a:gd name="T2" fmla="*/ 33 w 73"/>
                <a:gd name="T3" fmla="*/ 75 h 76"/>
                <a:gd name="T4" fmla="*/ 0 w 73"/>
                <a:gd name="T5" fmla="*/ 64 h 76"/>
                <a:gd name="T6" fmla="*/ 11 w 73"/>
                <a:gd name="T7" fmla="*/ 64 h 76"/>
                <a:gd name="T8" fmla="*/ 56 w 73"/>
                <a:gd name="T9" fmla="*/ 8 h 76"/>
                <a:gd name="T10" fmla="*/ 55 w 73"/>
                <a:gd name="T11" fmla="*/ 0 h 76"/>
                <a:gd name="T12" fmla="*/ 70 w 73"/>
                <a:gd name="T13" fmla="*/ 28 h 76"/>
              </a:gdLst>
              <a:ahLst/>
              <a:cxnLst>
                <a:cxn ang="0">
                  <a:pos x="T0" y="T1"/>
                </a:cxn>
                <a:cxn ang="0">
                  <a:pos x="T2" y="T3"/>
                </a:cxn>
                <a:cxn ang="0">
                  <a:pos x="T4" y="T5"/>
                </a:cxn>
                <a:cxn ang="0">
                  <a:pos x="T6" y="T7"/>
                </a:cxn>
                <a:cxn ang="0">
                  <a:pos x="T8" y="T9"/>
                </a:cxn>
                <a:cxn ang="0">
                  <a:pos x="T10" y="T11"/>
                </a:cxn>
                <a:cxn ang="0">
                  <a:pos x="T12" y="T13"/>
                </a:cxn>
              </a:cxnLst>
              <a:rect l="0" t="0" r="r" b="b"/>
              <a:pathLst>
                <a:path w="73" h="76">
                  <a:moveTo>
                    <a:pt x="70" y="28"/>
                  </a:moveTo>
                  <a:cubicBezTo>
                    <a:pt x="73" y="51"/>
                    <a:pt x="56" y="72"/>
                    <a:pt x="33" y="75"/>
                  </a:cubicBezTo>
                  <a:cubicBezTo>
                    <a:pt x="20" y="76"/>
                    <a:pt x="8" y="72"/>
                    <a:pt x="0" y="64"/>
                  </a:cubicBezTo>
                  <a:cubicBezTo>
                    <a:pt x="3" y="64"/>
                    <a:pt x="7" y="64"/>
                    <a:pt x="11" y="64"/>
                  </a:cubicBezTo>
                  <a:cubicBezTo>
                    <a:pt x="39" y="61"/>
                    <a:pt x="59" y="36"/>
                    <a:pt x="56" y="8"/>
                  </a:cubicBezTo>
                  <a:cubicBezTo>
                    <a:pt x="56" y="5"/>
                    <a:pt x="55" y="3"/>
                    <a:pt x="55" y="0"/>
                  </a:cubicBezTo>
                  <a:cubicBezTo>
                    <a:pt x="63" y="7"/>
                    <a:pt x="69" y="17"/>
                    <a:pt x="70" y="28"/>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1" name="Freeform 272">
              <a:extLst>
                <a:ext uri="{FF2B5EF4-FFF2-40B4-BE49-F238E27FC236}">
                  <a16:creationId xmlns:a16="http://schemas.microsoft.com/office/drawing/2014/main" id="{EC3FB321-71A6-01AD-DA98-06495CCCAB01}"/>
                </a:ext>
              </a:extLst>
            </p:cNvPr>
            <p:cNvSpPr>
              <a:spLocks/>
            </p:cNvSpPr>
            <p:nvPr/>
          </p:nvSpPr>
          <p:spPr bwMode="auto">
            <a:xfrm>
              <a:off x="7427913" y="3214688"/>
              <a:ext cx="444500" cy="350838"/>
            </a:xfrm>
            <a:custGeom>
              <a:avLst/>
              <a:gdLst>
                <a:gd name="T0" fmla="*/ 171 w 184"/>
                <a:gd name="T1" fmla="*/ 47 h 145"/>
                <a:gd name="T2" fmla="*/ 146 w 184"/>
                <a:gd name="T3" fmla="*/ 64 h 145"/>
                <a:gd name="T4" fmla="*/ 184 w 184"/>
                <a:gd name="T5" fmla="*/ 82 h 145"/>
                <a:gd name="T6" fmla="*/ 138 w 184"/>
                <a:gd name="T7" fmla="*/ 87 h 145"/>
                <a:gd name="T8" fmla="*/ 173 w 184"/>
                <a:gd name="T9" fmla="*/ 108 h 145"/>
                <a:gd name="T10" fmla="*/ 128 w 184"/>
                <a:gd name="T11" fmla="*/ 110 h 145"/>
                <a:gd name="T12" fmla="*/ 150 w 184"/>
                <a:gd name="T13" fmla="*/ 132 h 145"/>
                <a:gd name="T14" fmla="*/ 17 w 184"/>
                <a:gd name="T15" fmla="*/ 127 h 145"/>
                <a:gd name="T16" fmla="*/ 24 w 184"/>
                <a:gd name="T17" fmla="*/ 35 h 145"/>
                <a:gd name="T18" fmla="*/ 110 w 184"/>
                <a:gd name="T19" fmla="*/ 11 h 145"/>
                <a:gd name="T20" fmla="*/ 83 w 184"/>
                <a:gd name="T21" fmla="*/ 41 h 145"/>
                <a:gd name="T22" fmla="*/ 171 w 184"/>
                <a:gd name="T23"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145">
                  <a:moveTo>
                    <a:pt x="171" y="47"/>
                  </a:moveTo>
                  <a:cubicBezTo>
                    <a:pt x="174" y="58"/>
                    <a:pt x="158" y="63"/>
                    <a:pt x="146" y="64"/>
                  </a:cubicBezTo>
                  <a:cubicBezTo>
                    <a:pt x="160" y="65"/>
                    <a:pt x="184" y="76"/>
                    <a:pt x="184" y="82"/>
                  </a:cubicBezTo>
                  <a:cubicBezTo>
                    <a:pt x="182" y="98"/>
                    <a:pt x="148" y="89"/>
                    <a:pt x="138" y="87"/>
                  </a:cubicBezTo>
                  <a:cubicBezTo>
                    <a:pt x="148" y="89"/>
                    <a:pt x="175" y="103"/>
                    <a:pt x="173" y="108"/>
                  </a:cubicBezTo>
                  <a:cubicBezTo>
                    <a:pt x="170" y="118"/>
                    <a:pt x="141" y="112"/>
                    <a:pt x="128" y="110"/>
                  </a:cubicBezTo>
                  <a:cubicBezTo>
                    <a:pt x="139" y="112"/>
                    <a:pt x="153" y="128"/>
                    <a:pt x="150" y="132"/>
                  </a:cubicBezTo>
                  <a:cubicBezTo>
                    <a:pt x="138" y="145"/>
                    <a:pt x="19" y="130"/>
                    <a:pt x="17" y="127"/>
                  </a:cubicBezTo>
                  <a:cubicBezTo>
                    <a:pt x="0" y="126"/>
                    <a:pt x="7" y="34"/>
                    <a:pt x="24" y="35"/>
                  </a:cubicBezTo>
                  <a:cubicBezTo>
                    <a:pt x="24" y="35"/>
                    <a:pt x="92" y="0"/>
                    <a:pt x="110" y="11"/>
                  </a:cubicBezTo>
                  <a:cubicBezTo>
                    <a:pt x="127" y="23"/>
                    <a:pt x="83" y="41"/>
                    <a:pt x="83" y="41"/>
                  </a:cubicBezTo>
                  <a:cubicBezTo>
                    <a:pt x="83" y="41"/>
                    <a:pt x="168" y="31"/>
                    <a:pt x="171" y="47"/>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2" name="Freeform 273">
              <a:extLst>
                <a:ext uri="{FF2B5EF4-FFF2-40B4-BE49-F238E27FC236}">
                  <a16:creationId xmlns:a16="http://schemas.microsoft.com/office/drawing/2014/main" id="{046F6317-E0B0-E074-8FB2-AC7D7A439588}"/>
                </a:ext>
              </a:extLst>
            </p:cNvPr>
            <p:cNvSpPr>
              <a:spLocks/>
            </p:cNvSpPr>
            <p:nvPr/>
          </p:nvSpPr>
          <p:spPr bwMode="auto">
            <a:xfrm>
              <a:off x="7446963" y="4021138"/>
              <a:ext cx="1119188" cy="222250"/>
            </a:xfrm>
            <a:custGeom>
              <a:avLst/>
              <a:gdLst>
                <a:gd name="T0" fmla="*/ 1 w 463"/>
                <a:gd name="T1" fmla="*/ 92 h 92"/>
                <a:gd name="T2" fmla="*/ 0 w 463"/>
                <a:gd name="T3" fmla="*/ 87 h 92"/>
                <a:gd name="T4" fmla="*/ 462 w 463"/>
                <a:gd name="T5" fmla="*/ 0 h 92"/>
                <a:gd name="T6" fmla="*/ 463 w 463"/>
                <a:gd name="T7" fmla="*/ 5 h 92"/>
                <a:gd name="T8" fmla="*/ 1 w 463"/>
                <a:gd name="T9" fmla="*/ 92 h 92"/>
              </a:gdLst>
              <a:ahLst/>
              <a:cxnLst>
                <a:cxn ang="0">
                  <a:pos x="T0" y="T1"/>
                </a:cxn>
                <a:cxn ang="0">
                  <a:pos x="T2" y="T3"/>
                </a:cxn>
                <a:cxn ang="0">
                  <a:pos x="T4" y="T5"/>
                </a:cxn>
                <a:cxn ang="0">
                  <a:pos x="T6" y="T7"/>
                </a:cxn>
                <a:cxn ang="0">
                  <a:pos x="T8" y="T9"/>
                </a:cxn>
              </a:cxnLst>
              <a:rect l="0" t="0" r="r" b="b"/>
              <a:pathLst>
                <a:path w="463" h="92">
                  <a:moveTo>
                    <a:pt x="1" y="92"/>
                  </a:moveTo>
                  <a:cubicBezTo>
                    <a:pt x="0" y="87"/>
                    <a:pt x="0" y="87"/>
                    <a:pt x="0" y="87"/>
                  </a:cubicBezTo>
                  <a:cubicBezTo>
                    <a:pt x="201" y="57"/>
                    <a:pt x="460" y="1"/>
                    <a:pt x="462" y="0"/>
                  </a:cubicBezTo>
                  <a:cubicBezTo>
                    <a:pt x="463" y="5"/>
                    <a:pt x="463" y="5"/>
                    <a:pt x="463" y="5"/>
                  </a:cubicBezTo>
                  <a:cubicBezTo>
                    <a:pt x="461" y="6"/>
                    <a:pt x="202" y="62"/>
                    <a:pt x="1"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3" name="Freeform 274">
              <a:extLst>
                <a:ext uri="{FF2B5EF4-FFF2-40B4-BE49-F238E27FC236}">
                  <a16:creationId xmlns:a16="http://schemas.microsoft.com/office/drawing/2014/main" id="{DAD2FCBB-BE70-7D02-47ED-12CA816A3534}"/>
                </a:ext>
              </a:extLst>
            </p:cNvPr>
            <p:cNvSpPr>
              <a:spLocks/>
            </p:cNvSpPr>
            <p:nvPr/>
          </p:nvSpPr>
          <p:spPr bwMode="auto">
            <a:xfrm>
              <a:off x="8561388" y="4030663"/>
              <a:ext cx="111125" cy="498475"/>
            </a:xfrm>
            <a:custGeom>
              <a:avLst/>
              <a:gdLst>
                <a:gd name="T0" fmla="*/ 62 w 70"/>
                <a:gd name="T1" fmla="*/ 314 h 314"/>
                <a:gd name="T2" fmla="*/ 0 w 70"/>
                <a:gd name="T3" fmla="*/ 2 h 314"/>
                <a:gd name="T4" fmla="*/ 7 w 70"/>
                <a:gd name="T5" fmla="*/ 0 h 314"/>
                <a:gd name="T6" fmla="*/ 70 w 70"/>
                <a:gd name="T7" fmla="*/ 312 h 314"/>
                <a:gd name="T8" fmla="*/ 62 w 70"/>
                <a:gd name="T9" fmla="*/ 314 h 314"/>
              </a:gdLst>
              <a:ahLst/>
              <a:cxnLst>
                <a:cxn ang="0">
                  <a:pos x="T0" y="T1"/>
                </a:cxn>
                <a:cxn ang="0">
                  <a:pos x="T2" y="T3"/>
                </a:cxn>
                <a:cxn ang="0">
                  <a:pos x="T4" y="T5"/>
                </a:cxn>
                <a:cxn ang="0">
                  <a:pos x="T6" y="T7"/>
                </a:cxn>
                <a:cxn ang="0">
                  <a:pos x="T8" y="T9"/>
                </a:cxn>
              </a:cxnLst>
              <a:rect l="0" t="0" r="r" b="b"/>
              <a:pathLst>
                <a:path w="70" h="314">
                  <a:moveTo>
                    <a:pt x="62" y="314"/>
                  </a:moveTo>
                  <a:lnTo>
                    <a:pt x="0" y="2"/>
                  </a:lnTo>
                  <a:lnTo>
                    <a:pt x="7" y="0"/>
                  </a:lnTo>
                  <a:lnTo>
                    <a:pt x="70" y="312"/>
                  </a:lnTo>
                  <a:lnTo>
                    <a:pt x="62"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4" name="Freeform 275">
              <a:extLst>
                <a:ext uri="{FF2B5EF4-FFF2-40B4-BE49-F238E27FC236}">
                  <a16:creationId xmlns:a16="http://schemas.microsoft.com/office/drawing/2014/main" id="{EBE65AA9-2401-663E-DBD5-9422BF419E8D}"/>
                </a:ext>
              </a:extLst>
            </p:cNvPr>
            <p:cNvSpPr>
              <a:spLocks/>
            </p:cNvSpPr>
            <p:nvPr/>
          </p:nvSpPr>
          <p:spPr bwMode="auto">
            <a:xfrm>
              <a:off x="7407276" y="1443038"/>
              <a:ext cx="254000" cy="246063"/>
            </a:xfrm>
            <a:custGeom>
              <a:avLst/>
              <a:gdLst>
                <a:gd name="T0" fmla="*/ 102 w 105"/>
                <a:gd name="T1" fmla="*/ 2 h 102"/>
                <a:gd name="T2" fmla="*/ 61 w 105"/>
                <a:gd name="T3" fmla="*/ 87 h 102"/>
                <a:gd name="T4" fmla="*/ 0 w 105"/>
                <a:gd name="T5" fmla="*/ 60 h 102"/>
                <a:gd name="T6" fmla="*/ 16 w 105"/>
                <a:gd name="T7" fmla="*/ 5 h 102"/>
                <a:gd name="T8" fmla="*/ 56 w 105"/>
                <a:gd name="T9" fmla="*/ 0 h 102"/>
              </a:gdLst>
              <a:ahLst/>
              <a:cxnLst>
                <a:cxn ang="0">
                  <a:pos x="T0" y="T1"/>
                </a:cxn>
                <a:cxn ang="0">
                  <a:pos x="T2" y="T3"/>
                </a:cxn>
                <a:cxn ang="0">
                  <a:pos x="T4" y="T5"/>
                </a:cxn>
                <a:cxn ang="0">
                  <a:pos x="T6" y="T7"/>
                </a:cxn>
                <a:cxn ang="0">
                  <a:pos x="T8" y="T9"/>
                </a:cxn>
              </a:cxnLst>
              <a:rect l="0" t="0" r="r" b="b"/>
              <a:pathLst>
                <a:path w="105" h="102">
                  <a:moveTo>
                    <a:pt x="102" y="2"/>
                  </a:moveTo>
                  <a:cubicBezTo>
                    <a:pt x="102" y="2"/>
                    <a:pt x="105" y="72"/>
                    <a:pt x="61" y="87"/>
                  </a:cubicBezTo>
                  <a:cubicBezTo>
                    <a:pt x="17" y="102"/>
                    <a:pt x="0" y="60"/>
                    <a:pt x="0" y="60"/>
                  </a:cubicBezTo>
                  <a:cubicBezTo>
                    <a:pt x="16" y="5"/>
                    <a:pt x="16" y="5"/>
                    <a:pt x="16" y="5"/>
                  </a:cubicBezTo>
                  <a:cubicBezTo>
                    <a:pt x="56" y="0"/>
                    <a:pt x="56" y="0"/>
                    <a:pt x="5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5" name="Freeform 276">
              <a:extLst>
                <a:ext uri="{FF2B5EF4-FFF2-40B4-BE49-F238E27FC236}">
                  <a16:creationId xmlns:a16="http://schemas.microsoft.com/office/drawing/2014/main" id="{C4879DDD-0276-D06C-0946-811E98D6FC10}"/>
                </a:ext>
              </a:extLst>
            </p:cNvPr>
            <p:cNvSpPr>
              <a:spLocks/>
            </p:cNvSpPr>
            <p:nvPr/>
          </p:nvSpPr>
          <p:spPr bwMode="auto">
            <a:xfrm>
              <a:off x="7096126" y="1839913"/>
              <a:ext cx="387350" cy="474663"/>
            </a:xfrm>
            <a:custGeom>
              <a:avLst/>
              <a:gdLst>
                <a:gd name="T0" fmla="*/ 6 w 160"/>
                <a:gd name="T1" fmla="*/ 139 h 197"/>
                <a:gd name="T2" fmla="*/ 39 w 160"/>
                <a:gd name="T3" fmla="*/ 192 h 197"/>
                <a:gd name="T4" fmla="*/ 117 w 160"/>
                <a:gd name="T5" fmla="*/ 192 h 197"/>
                <a:gd name="T6" fmla="*/ 160 w 160"/>
                <a:gd name="T7" fmla="*/ 197 h 197"/>
                <a:gd name="T8" fmla="*/ 141 w 160"/>
                <a:gd name="T9" fmla="*/ 131 h 197"/>
                <a:gd name="T10" fmla="*/ 141 w 160"/>
                <a:gd name="T11" fmla="*/ 115 h 197"/>
                <a:gd name="T12" fmla="*/ 139 w 160"/>
                <a:gd name="T13" fmla="*/ 70 h 197"/>
                <a:gd name="T14" fmla="*/ 0 w 160"/>
                <a:gd name="T15" fmla="*/ 0 h 197"/>
                <a:gd name="T16" fmla="*/ 3 w 160"/>
                <a:gd name="T17" fmla="*/ 17 h 197"/>
                <a:gd name="T18" fmla="*/ 6 w 160"/>
                <a:gd name="T19" fmla="*/ 13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97">
                  <a:moveTo>
                    <a:pt x="6" y="139"/>
                  </a:moveTo>
                  <a:cubicBezTo>
                    <a:pt x="39" y="192"/>
                    <a:pt x="39" y="192"/>
                    <a:pt x="39" y="192"/>
                  </a:cubicBezTo>
                  <a:cubicBezTo>
                    <a:pt x="117" y="192"/>
                    <a:pt x="117" y="192"/>
                    <a:pt x="117" y="192"/>
                  </a:cubicBezTo>
                  <a:cubicBezTo>
                    <a:pt x="160" y="197"/>
                    <a:pt x="160" y="197"/>
                    <a:pt x="160" y="197"/>
                  </a:cubicBezTo>
                  <a:cubicBezTo>
                    <a:pt x="141" y="131"/>
                    <a:pt x="141" y="131"/>
                    <a:pt x="141" y="131"/>
                  </a:cubicBezTo>
                  <a:cubicBezTo>
                    <a:pt x="141" y="115"/>
                    <a:pt x="141" y="115"/>
                    <a:pt x="141" y="115"/>
                  </a:cubicBezTo>
                  <a:cubicBezTo>
                    <a:pt x="139" y="70"/>
                    <a:pt x="139" y="70"/>
                    <a:pt x="139" y="70"/>
                  </a:cubicBezTo>
                  <a:cubicBezTo>
                    <a:pt x="0" y="0"/>
                    <a:pt x="0" y="0"/>
                    <a:pt x="0" y="0"/>
                  </a:cubicBezTo>
                  <a:cubicBezTo>
                    <a:pt x="1" y="6"/>
                    <a:pt x="2" y="11"/>
                    <a:pt x="3" y="17"/>
                  </a:cubicBezTo>
                  <a:cubicBezTo>
                    <a:pt x="13" y="84"/>
                    <a:pt x="6" y="139"/>
                    <a:pt x="6" y="139"/>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6" name="Freeform 277">
              <a:extLst>
                <a:ext uri="{FF2B5EF4-FFF2-40B4-BE49-F238E27FC236}">
                  <a16:creationId xmlns:a16="http://schemas.microsoft.com/office/drawing/2014/main" id="{E5D42703-E074-16E0-A424-CF757D8D55A9}"/>
                </a:ext>
              </a:extLst>
            </p:cNvPr>
            <p:cNvSpPr>
              <a:spLocks/>
            </p:cNvSpPr>
            <p:nvPr/>
          </p:nvSpPr>
          <p:spPr bwMode="auto">
            <a:xfrm>
              <a:off x="7096126" y="1839913"/>
              <a:ext cx="341313" cy="287338"/>
            </a:xfrm>
            <a:custGeom>
              <a:avLst/>
              <a:gdLst>
                <a:gd name="T0" fmla="*/ 0 w 141"/>
                <a:gd name="T1" fmla="*/ 0 h 119"/>
                <a:gd name="T2" fmla="*/ 3 w 141"/>
                <a:gd name="T3" fmla="*/ 17 h 119"/>
                <a:gd name="T4" fmla="*/ 5 w 141"/>
                <a:gd name="T5" fmla="*/ 17 h 119"/>
                <a:gd name="T6" fmla="*/ 10 w 141"/>
                <a:gd name="T7" fmla="*/ 29 h 119"/>
                <a:gd name="T8" fmla="*/ 141 w 141"/>
                <a:gd name="T9" fmla="*/ 115 h 119"/>
                <a:gd name="T10" fmla="*/ 139 w 141"/>
                <a:gd name="T11" fmla="*/ 70 h 119"/>
                <a:gd name="T12" fmla="*/ 0 w 14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41" h="119">
                  <a:moveTo>
                    <a:pt x="0" y="0"/>
                  </a:moveTo>
                  <a:cubicBezTo>
                    <a:pt x="1" y="6"/>
                    <a:pt x="2" y="11"/>
                    <a:pt x="3" y="17"/>
                  </a:cubicBezTo>
                  <a:cubicBezTo>
                    <a:pt x="4" y="17"/>
                    <a:pt x="4" y="17"/>
                    <a:pt x="5" y="17"/>
                  </a:cubicBezTo>
                  <a:cubicBezTo>
                    <a:pt x="7" y="20"/>
                    <a:pt x="8" y="24"/>
                    <a:pt x="10" y="29"/>
                  </a:cubicBezTo>
                  <a:cubicBezTo>
                    <a:pt x="33" y="86"/>
                    <a:pt x="95" y="119"/>
                    <a:pt x="141" y="115"/>
                  </a:cubicBezTo>
                  <a:cubicBezTo>
                    <a:pt x="139" y="70"/>
                    <a:pt x="139" y="70"/>
                    <a:pt x="139" y="70"/>
                  </a:cubicBezTo>
                  <a:lnTo>
                    <a:pt x="0" y="0"/>
                  </a:lnTo>
                  <a:close/>
                </a:path>
              </a:pathLst>
            </a:custGeom>
            <a:solidFill>
              <a:srgbClr val="FC9B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7" name="Freeform 278">
              <a:extLst>
                <a:ext uri="{FF2B5EF4-FFF2-40B4-BE49-F238E27FC236}">
                  <a16:creationId xmlns:a16="http://schemas.microsoft.com/office/drawing/2014/main" id="{F93BD99E-49DA-B120-A829-0EA524E40A95}"/>
                </a:ext>
              </a:extLst>
            </p:cNvPr>
            <p:cNvSpPr>
              <a:spLocks/>
            </p:cNvSpPr>
            <p:nvPr/>
          </p:nvSpPr>
          <p:spPr bwMode="auto">
            <a:xfrm>
              <a:off x="7042151" y="2174875"/>
              <a:ext cx="336550" cy="309563"/>
            </a:xfrm>
            <a:custGeom>
              <a:avLst/>
              <a:gdLst>
                <a:gd name="T0" fmla="*/ 28 w 139"/>
                <a:gd name="T1" fmla="*/ 0 h 128"/>
                <a:gd name="T2" fmla="*/ 139 w 139"/>
                <a:gd name="T3" fmla="*/ 53 h 128"/>
                <a:gd name="T4" fmla="*/ 122 w 139"/>
                <a:gd name="T5" fmla="*/ 127 h 128"/>
                <a:gd name="T6" fmla="*/ 0 w 139"/>
                <a:gd name="T7" fmla="*/ 45 h 128"/>
                <a:gd name="T8" fmla="*/ 28 w 139"/>
                <a:gd name="T9" fmla="*/ 0 h 128"/>
              </a:gdLst>
              <a:ahLst/>
              <a:cxnLst>
                <a:cxn ang="0">
                  <a:pos x="T0" y="T1"/>
                </a:cxn>
                <a:cxn ang="0">
                  <a:pos x="T2" y="T3"/>
                </a:cxn>
                <a:cxn ang="0">
                  <a:pos x="T4" y="T5"/>
                </a:cxn>
                <a:cxn ang="0">
                  <a:pos x="T6" y="T7"/>
                </a:cxn>
                <a:cxn ang="0">
                  <a:pos x="T8" y="T9"/>
                </a:cxn>
              </a:cxnLst>
              <a:rect l="0" t="0" r="r" b="b"/>
              <a:pathLst>
                <a:path w="139" h="128">
                  <a:moveTo>
                    <a:pt x="28" y="0"/>
                  </a:moveTo>
                  <a:cubicBezTo>
                    <a:pt x="45" y="30"/>
                    <a:pt x="97" y="43"/>
                    <a:pt x="139" y="53"/>
                  </a:cubicBezTo>
                  <a:cubicBezTo>
                    <a:pt x="139" y="53"/>
                    <a:pt x="134" y="126"/>
                    <a:pt x="122" y="127"/>
                  </a:cubicBezTo>
                  <a:cubicBezTo>
                    <a:pt x="111" y="128"/>
                    <a:pt x="4" y="102"/>
                    <a:pt x="0" y="45"/>
                  </a:cubicBezTo>
                  <a:cubicBezTo>
                    <a:pt x="15" y="32"/>
                    <a:pt x="18" y="18"/>
                    <a:pt x="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8" name="Freeform 279">
              <a:extLst>
                <a:ext uri="{FF2B5EF4-FFF2-40B4-BE49-F238E27FC236}">
                  <a16:creationId xmlns:a16="http://schemas.microsoft.com/office/drawing/2014/main" id="{D3519B26-C440-4307-FC78-EC5BCCBBF392}"/>
                </a:ext>
              </a:extLst>
            </p:cNvPr>
            <p:cNvSpPr>
              <a:spLocks/>
            </p:cNvSpPr>
            <p:nvPr/>
          </p:nvSpPr>
          <p:spPr bwMode="auto">
            <a:xfrm>
              <a:off x="7378701" y="2155825"/>
              <a:ext cx="176213" cy="287338"/>
            </a:xfrm>
            <a:custGeom>
              <a:avLst/>
              <a:gdLst>
                <a:gd name="T0" fmla="*/ 0 w 73"/>
                <a:gd name="T1" fmla="*/ 61 h 119"/>
                <a:gd name="T2" fmla="*/ 45 w 73"/>
                <a:gd name="T3" fmla="*/ 116 h 119"/>
                <a:gd name="T4" fmla="*/ 67 w 73"/>
                <a:gd name="T5" fmla="*/ 40 h 119"/>
                <a:gd name="T6" fmla="*/ 24 w 73"/>
                <a:gd name="T7" fmla="*/ 0 h 119"/>
                <a:gd name="T8" fmla="*/ 0 w 73"/>
                <a:gd name="T9" fmla="*/ 61 h 119"/>
              </a:gdLst>
              <a:ahLst/>
              <a:cxnLst>
                <a:cxn ang="0">
                  <a:pos x="T0" y="T1"/>
                </a:cxn>
                <a:cxn ang="0">
                  <a:pos x="T2" y="T3"/>
                </a:cxn>
                <a:cxn ang="0">
                  <a:pos x="T4" y="T5"/>
                </a:cxn>
                <a:cxn ang="0">
                  <a:pos x="T6" y="T7"/>
                </a:cxn>
                <a:cxn ang="0">
                  <a:pos x="T8" y="T9"/>
                </a:cxn>
              </a:cxnLst>
              <a:rect l="0" t="0" r="r" b="b"/>
              <a:pathLst>
                <a:path w="73" h="119">
                  <a:moveTo>
                    <a:pt x="0" y="61"/>
                  </a:moveTo>
                  <a:cubicBezTo>
                    <a:pt x="0" y="61"/>
                    <a:pt x="29" y="113"/>
                    <a:pt x="45" y="116"/>
                  </a:cubicBezTo>
                  <a:cubicBezTo>
                    <a:pt x="64" y="119"/>
                    <a:pt x="73" y="67"/>
                    <a:pt x="67" y="40"/>
                  </a:cubicBezTo>
                  <a:cubicBezTo>
                    <a:pt x="24" y="0"/>
                    <a:pt x="24" y="0"/>
                    <a:pt x="24" y="0"/>
                  </a:cubicBezTo>
                  <a:cubicBezTo>
                    <a:pt x="29" y="19"/>
                    <a:pt x="38" y="35"/>
                    <a:pt x="0"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9" name="Freeform 280">
              <a:extLst>
                <a:ext uri="{FF2B5EF4-FFF2-40B4-BE49-F238E27FC236}">
                  <a16:creationId xmlns:a16="http://schemas.microsoft.com/office/drawing/2014/main" id="{719D5B85-D12E-675F-88FB-14BE6D189A16}"/>
                </a:ext>
              </a:extLst>
            </p:cNvPr>
            <p:cNvSpPr>
              <a:spLocks/>
            </p:cNvSpPr>
            <p:nvPr/>
          </p:nvSpPr>
          <p:spPr bwMode="auto">
            <a:xfrm>
              <a:off x="6958013" y="1354138"/>
              <a:ext cx="623888" cy="738188"/>
            </a:xfrm>
            <a:custGeom>
              <a:avLst/>
              <a:gdLst>
                <a:gd name="T0" fmla="*/ 191 w 258"/>
                <a:gd name="T1" fmla="*/ 299 h 306"/>
                <a:gd name="T2" fmla="*/ 55 w 258"/>
                <a:gd name="T3" fmla="*/ 214 h 306"/>
                <a:gd name="T4" fmla="*/ 51 w 258"/>
                <a:gd name="T5" fmla="*/ 202 h 306"/>
                <a:gd name="T6" fmla="*/ 18 w 258"/>
                <a:gd name="T7" fmla="*/ 187 h 306"/>
                <a:gd name="T8" fmla="*/ 13 w 258"/>
                <a:gd name="T9" fmla="*/ 137 h 306"/>
                <a:gd name="T10" fmla="*/ 40 w 258"/>
                <a:gd name="T11" fmla="*/ 132 h 306"/>
                <a:gd name="T12" fmla="*/ 117 w 258"/>
                <a:gd name="T13" fmla="*/ 5 h 306"/>
                <a:gd name="T14" fmla="*/ 203 w 258"/>
                <a:gd name="T15" fmla="*/ 45 h 306"/>
                <a:gd name="T16" fmla="*/ 212 w 258"/>
                <a:gd name="T17" fmla="*/ 56 h 306"/>
                <a:gd name="T18" fmla="*/ 244 w 258"/>
                <a:gd name="T19" fmla="*/ 138 h 306"/>
                <a:gd name="T20" fmla="*/ 191 w 258"/>
                <a:gd name="T21" fmla="*/ 29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06">
                  <a:moveTo>
                    <a:pt x="191" y="299"/>
                  </a:moveTo>
                  <a:cubicBezTo>
                    <a:pt x="145" y="306"/>
                    <a:pt x="80" y="274"/>
                    <a:pt x="55" y="214"/>
                  </a:cubicBezTo>
                  <a:cubicBezTo>
                    <a:pt x="54" y="210"/>
                    <a:pt x="53" y="206"/>
                    <a:pt x="51" y="202"/>
                  </a:cubicBezTo>
                  <a:cubicBezTo>
                    <a:pt x="40" y="203"/>
                    <a:pt x="27" y="197"/>
                    <a:pt x="18" y="187"/>
                  </a:cubicBezTo>
                  <a:cubicBezTo>
                    <a:pt x="3" y="170"/>
                    <a:pt x="0" y="148"/>
                    <a:pt x="13" y="137"/>
                  </a:cubicBezTo>
                  <a:cubicBezTo>
                    <a:pt x="20" y="130"/>
                    <a:pt x="30" y="129"/>
                    <a:pt x="40" y="132"/>
                  </a:cubicBezTo>
                  <a:cubicBezTo>
                    <a:pt x="41" y="66"/>
                    <a:pt x="71" y="13"/>
                    <a:pt x="117" y="5"/>
                  </a:cubicBezTo>
                  <a:cubicBezTo>
                    <a:pt x="148" y="0"/>
                    <a:pt x="179" y="16"/>
                    <a:pt x="203" y="45"/>
                  </a:cubicBezTo>
                  <a:cubicBezTo>
                    <a:pt x="206" y="48"/>
                    <a:pt x="209" y="52"/>
                    <a:pt x="212" y="56"/>
                  </a:cubicBezTo>
                  <a:cubicBezTo>
                    <a:pt x="227" y="78"/>
                    <a:pt x="239" y="106"/>
                    <a:pt x="244" y="138"/>
                  </a:cubicBezTo>
                  <a:cubicBezTo>
                    <a:pt x="258" y="221"/>
                    <a:pt x="239" y="292"/>
                    <a:pt x="191" y="299"/>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90" name="Freeform 281">
              <a:extLst>
                <a:ext uri="{FF2B5EF4-FFF2-40B4-BE49-F238E27FC236}">
                  <a16:creationId xmlns:a16="http://schemas.microsoft.com/office/drawing/2014/main" id="{E2EFEB90-D53A-0575-D49C-19E16318189D}"/>
                </a:ext>
              </a:extLst>
            </p:cNvPr>
            <p:cNvSpPr>
              <a:spLocks/>
            </p:cNvSpPr>
            <p:nvPr/>
          </p:nvSpPr>
          <p:spPr bwMode="auto">
            <a:xfrm>
              <a:off x="6810376" y="1089025"/>
              <a:ext cx="854075" cy="914400"/>
            </a:xfrm>
            <a:custGeom>
              <a:avLst/>
              <a:gdLst>
                <a:gd name="T0" fmla="*/ 26 w 353"/>
                <a:gd name="T1" fmla="*/ 331 h 379"/>
                <a:gd name="T2" fmla="*/ 72 w 353"/>
                <a:gd name="T3" fmla="*/ 364 h 379"/>
                <a:gd name="T4" fmla="*/ 129 w 353"/>
                <a:gd name="T5" fmla="*/ 370 h 379"/>
                <a:gd name="T6" fmla="*/ 127 w 353"/>
                <a:gd name="T7" fmla="*/ 367 h 379"/>
                <a:gd name="T8" fmla="*/ 116 w 353"/>
                <a:gd name="T9" fmla="*/ 324 h 379"/>
                <a:gd name="T10" fmla="*/ 112 w 353"/>
                <a:gd name="T11" fmla="*/ 312 h 379"/>
                <a:gd name="T12" fmla="*/ 79 w 353"/>
                <a:gd name="T13" fmla="*/ 297 h 379"/>
                <a:gd name="T14" fmla="*/ 74 w 353"/>
                <a:gd name="T15" fmla="*/ 246 h 379"/>
                <a:gd name="T16" fmla="*/ 101 w 353"/>
                <a:gd name="T17" fmla="*/ 242 h 379"/>
                <a:gd name="T18" fmla="*/ 125 w 353"/>
                <a:gd name="T19" fmla="*/ 272 h 379"/>
                <a:gd name="T20" fmla="*/ 141 w 353"/>
                <a:gd name="T21" fmla="*/ 276 h 379"/>
                <a:gd name="T22" fmla="*/ 146 w 353"/>
                <a:gd name="T23" fmla="*/ 238 h 379"/>
                <a:gd name="T24" fmla="*/ 157 w 353"/>
                <a:gd name="T25" fmla="*/ 198 h 379"/>
                <a:gd name="T26" fmla="*/ 350 w 353"/>
                <a:gd name="T27" fmla="*/ 152 h 379"/>
                <a:gd name="T28" fmla="*/ 261 w 353"/>
                <a:gd name="T29" fmla="*/ 102 h 379"/>
                <a:gd name="T30" fmla="*/ 272 w 353"/>
                <a:gd name="T31" fmla="*/ 74 h 379"/>
                <a:gd name="T32" fmla="*/ 200 w 353"/>
                <a:gd name="T33" fmla="*/ 23 h 379"/>
                <a:gd name="T34" fmla="*/ 76 w 353"/>
                <a:gd name="T35" fmla="*/ 160 h 379"/>
                <a:gd name="T36" fmla="*/ 40 w 353"/>
                <a:gd name="T37" fmla="*/ 172 h 379"/>
                <a:gd name="T38" fmla="*/ 40 w 353"/>
                <a:gd name="T39" fmla="*/ 216 h 379"/>
                <a:gd name="T40" fmla="*/ 12 w 353"/>
                <a:gd name="T41" fmla="*/ 215 h 379"/>
                <a:gd name="T42" fmla="*/ 0 w 353"/>
                <a:gd name="T43" fmla="*/ 243 h 379"/>
                <a:gd name="T44" fmla="*/ 28 w 353"/>
                <a:gd name="T45" fmla="*/ 289 h 379"/>
                <a:gd name="T46" fmla="*/ 26 w 353"/>
                <a:gd name="T47" fmla="*/ 33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379">
                  <a:moveTo>
                    <a:pt x="26" y="331"/>
                  </a:moveTo>
                  <a:cubicBezTo>
                    <a:pt x="35" y="348"/>
                    <a:pt x="53" y="360"/>
                    <a:pt x="72" y="364"/>
                  </a:cubicBezTo>
                  <a:cubicBezTo>
                    <a:pt x="92" y="369"/>
                    <a:pt x="110" y="379"/>
                    <a:pt x="129" y="370"/>
                  </a:cubicBezTo>
                  <a:cubicBezTo>
                    <a:pt x="127" y="367"/>
                    <a:pt x="127" y="367"/>
                    <a:pt x="127" y="367"/>
                  </a:cubicBezTo>
                  <a:cubicBezTo>
                    <a:pt x="125" y="351"/>
                    <a:pt x="119" y="336"/>
                    <a:pt x="116" y="324"/>
                  </a:cubicBezTo>
                  <a:cubicBezTo>
                    <a:pt x="115" y="320"/>
                    <a:pt x="114" y="316"/>
                    <a:pt x="112" y="312"/>
                  </a:cubicBezTo>
                  <a:cubicBezTo>
                    <a:pt x="101" y="313"/>
                    <a:pt x="88" y="307"/>
                    <a:pt x="79" y="297"/>
                  </a:cubicBezTo>
                  <a:cubicBezTo>
                    <a:pt x="64" y="280"/>
                    <a:pt x="61" y="258"/>
                    <a:pt x="74" y="246"/>
                  </a:cubicBezTo>
                  <a:cubicBezTo>
                    <a:pt x="81" y="240"/>
                    <a:pt x="91" y="239"/>
                    <a:pt x="101" y="242"/>
                  </a:cubicBezTo>
                  <a:cubicBezTo>
                    <a:pt x="101" y="242"/>
                    <a:pt x="125" y="251"/>
                    <a:pt x="125" y="272"/>
                  </a:cubicBezTo>
                  <a:cubicBezTo>
                    <a:pt x="141" y="276"/>
                    <a:pt x="141" y="276"/>
                    <a:pt x="141" y="276"/>
                  </a:cubicBezTo>
                  <a:cubicBezTo>
                    <a:pt x="146" y="238"/>
                    <a:pt x="146" y="238"/>
                    <a:pt x="146" y="238"/>
                  </a:cubicBezTo>
                  <a:cubicBezTo>
                    <a:pt x="146" y="238"/>
                    <a:pt x="170" y="218"/>
                    <a:pt x="157" y="198"/>
                  </a:cubicBezTo>
                  <a:cubicBezTo>
                    <a:pt x="157" y="198"/>
                    <a:pt x="353" y="237"/>
                    <a:pt x="350" y="152"/>
                  </a:cubicBezTo>
                  <a:cubicBezTo>
                    <a:pt x="346" y="68"/>
                    <a:pt x="261" y="102"/>
                    <a:pt x="261" y="102"/>
                  </a:cubicBezTo>
                  <a:cubicBezTo>
                    <a:pt x="261" y="102"/>
                    <a:pt x="267" y="89"/>
                    <a:pt x="272" y="74"/>
                  </a:cubicBezTo>
                  <a:cubicBezTo>
                    <a:pt x="280" y="42"/>
                    <a:pt x="280" y="0"/>
                    <a:pt x="200" y="23"/>
                  </a:cubicBezTo>
                  <a:cubicBezTo>
                    <a:pt x="108" y="50"/>
                    <a:pt x="83" y="126"/>
                    <a:pt x="76" y="160"/>
                  </a:cubicBezTo>
                  <a:cubicBezTo>
                    <a:pt x="64" y="158"/>
                    <a:pt x="49" y="163"/>
                    <a:pt x="40" y="172"/>
                  </a:cubicBezTo>
                  <a:cubicBezTo>
                    <a:pt x="29" y="184"/>
                    <a:pt x="29" y="204"/>
                    <a:pt x="40" y="216"/>
                  </a:cubicBezTo>
                  <a:cubicBezTo>
                    <a:pt x="34" y="208"/>
                    <a:pt x="20" y="209"/>
                    <a:pt x="12" y="215"/>
                  </a:cubicBezTo>
                  <a:cubicBezTo>
                    <a:pt x="4" y="222"/>
                    <a:pt x="0" y="232"/>
                    <a:pt x="0" y="243"/>
                  </a:cubicBezTo>
                  <a:cubicBezTo>
                    <a:pt x="0" y="262"/>
                    <a:pt x="11" y="280"/>
                    <a:pt x="28" y="289"/>
                  </a:cubicBezTo>
                  <a:cubicBezTo>
                    <a:pt x="14" y="303"/>
                    <a:pt x="17" y="314"/>
                    <a:pt x="26" y="3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91" name="Freeform 282">
              <a:extLst>
                <a:ext uri="{FF2B5EF4-FFF2-40B4-BE49-F238E27FC236}">
                  <a16:creationId xmlns:a16="http://schemas.microsoft.com/office/drawing/2014/main" id="{06B36C9E-B04D-4A4E-4830-F254FBDE467C}"/>
                </a:ext>
              </a:extLst>
            </p:cNvPr>
            <p:cNvSpPr>
              <a:spLocks/>
            </p:cNvSpPr>
            <p:nvPr/>
          </p:nvSpPr>
          <p:spPr bwMode="auto">
            <a:xfrm>
              <a:off x="7446963" y="1724025"/>
              <a:ext cx="60325" cy="134938"/>
            </a:xfrm>
            <a:custGeom>
              <a:avLst/>
              <a:gdLst>
                <a:gd name="T0" fmla="*/ 10 w 38"/>
                <a:gd name="T1" fmla="*/ 0 h 85"/>
                <a:gd name="T2" fmla="*/ 38 w 38"/>
                <a:gd name="T3" fmla="*/ 77 h 85"/>
                <a:gd name="T4" fmla="*/ 0 w 38"/>
                <a:gd name="T5" fmla="*/ 85 h 85"/>
                <a:gd name="T6" fmla="*/ 10 w 38"/>
                <a:gd name="T7" fmla="*/ 0 h 85"/>
              </a:gdLst>
              <a:ahLst/>
              <a:cxnLst>
                <a:cxn ang="0">
                  <a:pos x="T0" y="T1"/>
                </a:cxn>
                <a:cxn ang="0">
                  <a:pos x="T2" y="T3"/>
                </a:cxn>
                <a:cxn ang="0">
                  <a:pos x="T4" y="T5"/>
                </a:cxn>
                <a:cxn ang="0">
                  <a:pos x="T6" y="T7"/>
                </a:cxn>
              </a:cxnLst>
              <a:rect l="0" t="0" r="r" b="b"/>
              <a:pathLst>
                <a:path w="38" h="85">
                  <a:moveTo>
                    <a:pt x="10" y="0"/>
                  </a:moveTo>
                  <a:lnTo>
                    <a:pt x="38" y="77"/>
                  </a:lnTo>
                  <a:lnTo>
                    <a:pt x="0" y="85"/>
                  </a:lnTo>
                  <a:lnTo>
                    <a:pt x="10" y="0"/>
                  </a:lnTo>
                  <a:close/>
                </a:path>
              </a:pathLst>
            </a:custGeom>
            <a:solidFill>
              <a:srgbClr val="FC9B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3" name="타원 2">
            <a:extLst>
              <a:ext uri="{FF2B5EF4-FFF2-40B4-BE49-F238E27FC236}">
                <a16:creationId xmlns:a16="http://schemas.microsoft.com/office/drawing/2014/main" id="{8204C7CA-4AD5-7C25-C4A9-0ACC84229BFF}"/>
              </a:ext>
            </a:extLst>
          </p:cNvPr>
          <p:cNvSpPr/>
          <p:nvPr/>
        </p:nvSpPr>
        <p:spPr>
          <a:xfrm>
            <a:off x="4264567" y="1065695"/>
            <a:ext cx="438902" cy="438902"/>
          </a:xfrm>
          <a:prstGeom prst="ellipse">
            <a:avLst/>
          </a:prstGeom>
          <a:solidFill>
            <a:srgbClr val="FFC000"/>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1800" b="1" i="0" u="none" strike="noStrike" kern="120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1800" b="1" i="0" u="none" strike="noStrike" kern="120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 name="타원 3">
            <a:extLst>
              <a:ext uri="{FF2B5EF4-FFF2-40B4-BE49-F238E27FC236}">
                <a16:creationId xmlns:a16="http://schemas.microsoft.com/office/drawing/2014/main" id="{A4DAC44A-CEB0-9590-84E7-7311C2236E8E}"/>
              </a:ext>
            </a:extLst>
          </p:cNvPr>
          <p:cNvSpPr/>
          <p:nvPr/>
        </p:nvSpPr>
        <p:spPr>
          <a:xfrm>
            <a:off x="4264567" y="1768952"/>
            <a:ext cx="438902" cy="438902"/>
          </a:xfrm>
          <a:prstGeom prst="ellipse">
            <a:avLst/>
          </a:prstGeom>
          <a:solidFill>
            <a:schemeClr val="accent2">
              <a:lumMod val="60000"/>
              <a:lumOff val="40000"/>
            </a:schemeClr>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1800" b="1" i="0" u="none" strike="noStrike" kern="120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cs typeface="Arial" panose="020B0604020202020204" pitchFamily="34" charset="0"/>
              </a:rPr>
              <a:t>2</a:t>
            </a:r>
            <a:endParaRPr kumimoji="1" lang="ko-Kore-KR" altLang="en-US" sz="1800" b="1" i="0" u="none" strike="noStrike" kern="120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5" name="타원 4">
            <a:extLst>
              <a:ext uri="{FF2B5EF4-FFF2-40B4-BE49-F238E27FC236}">
                <a16:creationId xmlns:a16="http://schemas.microsoft.com/office/drawing/2014/main" id="{239330FE-7899-94E3-EEA7-13720B241D99}"/>
              </a:ext>
            </a:extLst>
          </p:cNvPr>
          <p:cNvSpPr/>
          <p:nvPr/>
        </p:nvSpPr>
        <p:spPr>
          <a:xfrm>
            <a:off x="4264567" y="2472209"/>
            <a:ext cx="438902" cy="438902"/>
          </a:xfrm>
          <a:prstGeom prst="ellipse">
            <a:avLst/>
          </a:prstGeom>
          <a:solidFill>
            <a:srgbClr val="FFC000"/>
          </a:solidFill>
          <a:ln w="38100" cap="flat" cmpd="sng" algn="ctr">
            <a:solidFill>
              <a:schemeClr val="bg1"/>
            </a:solidFill>
            <a:prstDash val="solid"/>
            <a:miter lim="800000"/>
          </a:ln>
          <a:effectLst/>
        </p:spPr>
        <p:txBody>
          <a:bodyPr rtlCol="0" anchor="ctr"/>
          <a:lstStyle/>
          <a:p>
            <a:pPr algn="ctr">
              <a:buClrTx/>
            </a:pPr>
            <a:r>
              <a:rPr kumimoji="1" lang="en-US" altLang="ko-Kore-KR"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rPr>
              <a:t>3</a:t>
            </a:r>
            <a:endParaRPr kumimoji="1" lang="ko-Kore-KR" altLang="en-US"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6" name="타원 5">
            <a:extLst>
              <a:ext uri="{FF2B5EF4-FFF2-40B4-BE49-F238E27FC236}">
                <a16:creationId xmlns:a16="http://schemas.microsoft.com/office/drawing/2014/main" id="{93A26008-20A1-4ABA-9485-CB5A458DAD33}"/>
              </a:ext>
            </a:extLst>
          </p:cNvPr>
          <p:cNvSpPr/>
          <p:nvPr/>
        </p:nvSpPr>
        <p:spPr>
          <a:xfrm>
            <a:off x="4264567" y="3175466"/>
            <a:ext cx="438902" cy="438902"/>
          </a:xfrm>
          <a:prstGeom prst="ellipse">
            <a:avLst/>
          </a:prstGeom>
          <a:solidFill>
            <a:schemeClr val="accent2">
              <a:lumMod val="60000"/>
              <a:lumOff val="40000"/>
            </a:schemeClr>
          </a:solidFill>
          <a:ln w="38100" cap="flat" cmpd="sng" algn="ctr">
            <a:solidFill>
              <a:schemeClr val="bg1"/>
            </a:solidFill>
            <a:prstDash val="solid"/>
            <a:miter lim="800000"/>
          </a:ln>
          <a:effectLst/>
        </p:spPr>
        <p:txBody>
          <a:bodyPr rtlCol="0" anchor="ctr"/>
          <a:lstStyle/>
          <a:p>
            <a:pPr algn="ctr">
              <a:buClrTx/>
            </a:pPr>
            <a:r>
              <a:rPr kumimoji="1" lang="en-US" altLang="ko-Kore-KR"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rPr>
              <a:t>4</a:t>
            </a:r>
            <a:endParaRPr kumimoji="1" lang="ko-Kore-KR" altLang="en-US"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 name="타원 6">
            <a:extLst>
              <a:ext uri="{FF2B5EF4-FFF2-40B4-BE49-F238E27FC236}">
                <a16:creationId xmlns:a16="http://schemas.microsoft.com/office/drawing/2014/main" id="{61416620-A054-A51A-F355-37E52C0707AA}"/>
              </a:ext>
            </a:extLst>
          </p:cNvPr>
          <p:cNvSpPr/>
          <p:nvPr/>
        </p:nvSpPr>
        <p:spPr>
          <a:xfrm>
            <a:off x="4264567" y="3878722"/>
            <a:ext cx="438902" cy="438902"/>
          </a:xfrm>
          <a:prstGeom prst="ellipse">
            <a:avLst/>
          </a:prstGeom>
          <a:solidFill>
            <a:srgbClr val="FFC000"/>
          </a:solidFill>
          <a:ln w="38100" cap="flat" cmpd="sng" algn="ctr">
            <a:solidFill>
              <a:schemeClr val="bg1"/>
            </a:solidFill>
            <a:prstDash val="solid"/>
            <a:miter lim="800000"/>
          </a:ln>
          <a:effectLst/>
        </p:spPr>
        <p:txBody>
          <a:bodyPr rtlCol="0" anchor="ctr"/>
          <a:lstStyle/>
          <a:p>
            <a:pPr algn="ctr">
              <a:buClrTx/>
            </a:pPr>
            <a:r>
              <a:rPr kumimoji="1" lang="en-US" altLang="ko-Kore-KR"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rPr>
              <a:t>5</a:t>
            </a:r>
            <a:endParaRPr kumimoji="1" lang="ko-Kore-KR" altLang="en-US"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 name="TextBox 8">
            <a:extLst>
              <a:ext uri="{FF2B5EF4-FFF2-40B4-BE49-F238E27FC236}">
                <a16:creationId xmlns:a16="http://schemas.microsoft.com/office/drawing/2014/main" id="{1B477848-1F8E-D59B-00EE-C2312309C8B7}"/>
              </a:ext>
            </a:extLst>
          </p:cNvPr>
          <p:cNvSpPr txBox="1"/>
          <p:nvPr/>
        </p:nvSpPr>
        <p:spPr>
          <a:xfrm>
            <a:off x="4777381" y="1072566"/>
            <a:ext cx="4021179" cy="400110"/>
          </a:xfrm>
          <a:prstGeom prst="rect">
            <a:avLst/>
          </a:prstGeom>
          <a:noFill/>
        </p:spPr>
        <p:txBody>
          <a:bodyPr wrap="square">
            <a:spAutoFit/>
          </a:bodyPr>
          <a:lstStyle/>
          <a:p>
            <a:r>
              <a:rPr lang="ko-KR" altLang="en-US" sz="2000" b="1" u="none" strike="noStrike">
                <a:solidFill>
                  <a:schemeClr val="bg1"/>
                </a:solidFill>
                <a:effectLst/>
                <a:latin typeface="나눔바른고딕" panose="020B0603020101020101" pitchFamily="50" charset="-127"/>
                <a:ea typeface="나눔바른고딕" panose="020B0603020101020101" pitchFamily="50" charset="-127"/>
              </a:rPr>
              <a:t>프로젝트 개요</a:t>
            </a:r>
            <a:endParaRPr lang="ko-KR" altLang="en-US" sz="2000">
              <a:solidFill>
                <a:schemeClr val="bg1"/>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DF909E54-B9C0-8E71-D7B6-17851EF47718}"/>
              </a:ext>
            </a:extLst>
          </p:cNvPr>
          <p:cNvSpPr txBox="1"/>
          <p:nvPr/>
        </p:nvSpPr>
        <p:spPr>
          <a:xfrm>
            <a:off x="4777381" y="1808144"/>
            <a:ext cx="4021179" cy="400110"/>
          </a:xfrm>
          <a:prstGeom prst="rect">
            <a:avLst/>
          </a:prstGeom>
          <a:noFill/>
        </p:spPr>
        <p:txBody>
          <a:bodyPr wrap="square">
            <a:spAutoFit/>
          </a:bodyPr>
          <a:lstStyle/>
          <a:p>
            <a:r>
              <a:rPr lang="ko-KR" altLang="en-US" sz="2000" b="1" u="none" strike="noStrike" dirty="0">
                <a:solidFill>
                  <a:schemeClr val="bg1"/>
                </a:solidFill>
                <a:effectLst/>
                <a:latin typeface="나눔바른고딕" panose="020B0603020101020101" pitchFamily="50" charset="-127"/>
                <a:ea typeface="나눔바른고딕" panose="020B0603020101020101" pitchFamily="50" charset="-127"/>
              </a:rPr>
              <a:t>프로젝트 팀 구성 및 역할</a:t>
            </a:r>
            <a:endParaRPr lang="ko-KR" altLang="en-US" sz="2000" dirty="0">
              <a:solidFill>
                <a:schemeClr val="bg1"/>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6ECBAA30-C71C-4A23-5535-9F060BB510E3}"/>
              </a:ext>
            </a:extLst>
          </p:cNvPr>
          <p:cNvSpPr txBox="1"/>
          <p:nvPr/>
        </p:nvSpPr>
        <p:spPr>
          <a:xfrm>
            <a:off x="4777381" y="2520306"/>
            <a:ext cx="4021179" cy="400110"/>
          </a:xfrm>
          <a:prstGeom prst="rect">
            <a:avLst/>
          </a:prstGeom>
          <a:noFill/>
        </p:spPr>
        <p:txBody>
          <a:bodyPr wrap="square">
            <a:spAutoFit/>
          </a:bodyPr>
          <a:lstStyle/>
          <a:p>
            <a:r>
              <a:rPr lang="ko-KR" altLang="en-US" sz="2000" b="1" u="none" strike="noStrike">
                <a:solidFill>
                  <a:schemeClr val="bg1"/>
                </a:solidFill>
                <a:effectLst/>
                <a:latin typeface="나눔바른고딕" panose="020B0603020101020101" pitchFamily="50" charset="-127"/>
                <a:ea typeface="나눔바른고딕" panose="020B0603020101020101" pitchFamily="50" charset="-127"/>
              </a:rPr>
              <a:t>프로젝트 수행 절차 및 방법</a:t>
            </a:r>
          </a:p>
        </p:txBody>
      </p:sp>
      <p:sp>
        <p:nvSpPr>
          <p:cNvPr id="12" name="TextBox 11">
            <a:extLst>
              <a:ext uri="{FF2B5EF4-FFF2-40B4-BE49-F238E27FC236}">
                <a16:creationId xmlns:a16="http://schemas.microsoft.com/office/drawing/2014/main" id="{E5DB152E-BC7F-5E37-EB9D-1B776F61F3CA}"/>
              </a:ext>
            </a:extLst>
          </p:cNvPr>
          <p:cNvSpPr txBox="1"/>
          <p:nvPr/>
        </p:nvSpPr>
        <p:spPr>
          <a:xfrm>
            <a:off x="4777381" y="3261849"/>
            <a:ext cx="4021179" cy="400110"/>
          </a:xfrm>
          <a:prstGeom prst="rect">
            <a:avLst/>
          </a:prstGeom>
          <a:noFill/>
        </p:spPr>
        <p:txBody>
          <a:bodyPr wrap="square">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수행 결과</a:t>
            </a:r>
            <a:endParaRPr lang="ko-KR" altLang="en-US" sz="2000" b="1" u="none" strike="noStrike">
              <a:solidFill>
                <a:schemeClr val="bg1"/>
              </a:solidFill>
              <a:effectLst/>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528D1358-1F9A-2FE8-2396-710898189214}"/>
              </a:ext>
            </a:extLst>
          </p:cNvPr>
          <p:cNvSpPr txBox="1"/>
          <p:nvPr/>
        </p:nvSpPr>
        <p:spPr>
          <a:xfrm>
            <a:off x="4777381" y="3906622"/>
            <a:ext cx="4021179" cy="400110"/>
          </a:xfrm>
          <a:prstGeom prst="rect">
            <a:avLst/>
          </a:prstGeom>
          <a:noFill/>
        </p:spPr>
        <p:txBody>
          <a:bodyPr wrap="square">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자체평가 의견</a:t>
            </a:r>
            <a:endParaRPr lang="ko-KR" altLang="en-US" sz="2000" b="1" u="none" strike="noStrike">
              <a:solidFill>
                <a:schemeClr val="bg1"/>
              </a:solidFill>
              <a:effectLst/>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A9032BE0-1DBE-9755-2471-56F6EFB7BE19}"/>
              </a:ext>
            </a:extLst>
          </p:cNvPr>
          <p:cNvSpPr txBox="1"/>
          <p:nvPr/>
        </p:nvSpPr>
        <p:spPr>
          <a:xfrm>
            <a:off x="4125696" y="304381"/>
            <a:ext cx="4587900" cy="600164"/>
          </a:xfrm>
          <a:prstGeom prst="rect">
            <a:avLst/>
          </a:prstGeom>
          <a:noFill/>
        </p:spPr>
        <p:txBody>
          <a:bodyPr wrap="square">
            <a:spAutoFit/>
          </a:bodyPr>
          <a:lstStyle>
            <a:defPPr marR="0" lvl="0" algn="l" rtl="0">
              <a:lnSpc>
                <a:spcPct val="100000"/>
              </a:lnSpc>
              <a:spcBef>
                <a:spcPts val="0"/>
              </a:spcBef>
              <a:spcAft>
                <a:spcPts val="0"/>
              </a:spcAft>
            </a:defPPr>
            <a:lvl1pPr>
              <a:lnSpc>
                <a:spcPct val="150000"/>
              </a:lnSpc>
              <a:defRPr sz="2400" b="1">
                <a:solidFill>
                  <a:schemeClr val="bg1"/>
                </a:solidFill>
                <a:effectLst/>
                <a:latin typeface="나눔고딕" panose="020D0604000000000000" pitchFamily="50" charset="-127"/>
                <a:ea typeface="나눔고딕" panose="020D0604000000000000" pitchFamily="50" charset="-127"/>
              </a:defRPr>
            </a:lvl1pPr>
          </a:lstStyle>
          <a:p>
            <a:pPr algn="ct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목  차 </a:t>
            </a:r>
            <a:r>
              <a:rPr lang="en-US" altLang="ko-KR" dirty="0">
                <a:latin typeface="나눔바른고딕" panose="020B0603020101020101" pitchFamily="50" charset="-127"/>
                <a:ea typeface="나눔바른고딕" panose="020B0603020101020101" pitchFamily="50" charset="-127"/>
              </a:rPr>
              <a:t>-</a:t>
            </a:r>
          </a:p>
        </p:txBody>
      </p:sp>
      <p:grpSp>
        <p:nvGrpSpPr>
          <p:cNvPr id="17" name="그룹 16">
            <a:extLst>
              <a:ext uri="{FF2B5EF4-FFF2-40B4-BE49-F238E27FC236}">
                <a16:creationId xmlns:a16="http://schemas.microsoft.com/office/drawing/2014/main" id="{55DE767F-0E01-53AA-5446-8F8EDB780459}"/>
              </a:ext>
            </a:extLst>
          </p:cNvPr>
          <p:cNvGrpSpPr/>
          <p:nvPr/>
        </p:nvGrpSpPr>
        <p:grpSpPr>
          <a:xfrm>
            <a:off x="820103" y="3865952"/>
            <a:ext cx="2304166" cy="461665"/>
            <a:chOff x="1230692" y="3573012"/>
            <a:chExt cx="2304166" cy="461665"/>
          </a:xfrm>
        </p:grpSpPr>
        <p:sp>
          <p:nvSpPr>
            <p:cNvPr id="18" name="TextBox 17">
              <a:extLst>
                <a:ext uri="{FF2B5EF4-FFF2-40B4-BE49-F238E27FC236}">
                  <a16:creationId xmlns:a16="http://schemas.microsoft.com/office/drawing/2014/main" id="{036DC695-CA80-E187-3C28-5894CE555371}"/>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 name="Picture 2" descr="꿈꾸는 개발자 데뷔코스, 싹">
              <a:extLst>
                <a:ext uri="{FF2B5EF4-FFF2-40B4-BE49-F238E27FC236}">
                  <a16:creationId xmlns:a16="http://schemas.microsoft.com/office/drawing/2014/main" id="{D25693FE-54EE-D156-B7A1-51B7606964D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75218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활용데이터</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75;p16">
            <a:extLst>
              <a:ext uri="{FF2B5EF4-FFF2-40B4-BE49-F238E27FC236}">
                <a16:creationId xmlns:a16="http://schemas.microsoft.com/office/drawing/2014/main" id="{D3A35E24-F342-2197-23CB-F907D32BCDF5}"/>
              </a:ext>
            </a:extLst>
          </p:cNvPr>
          <p:cNvSpPr txBox="1"/>
          <p:nvPr/>
        </p:nvSpPr>
        <p:spPr>
          <a:xfrm>
            <a:off x="466700" y="3664971"/>
            <a:ext cx="7109757" cy="400079"/>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실데이터 테스트 결과 가장 많이 나타나는 수정 규칙은 </a:t>
            </a:r>
            <a:r>
              <a:rPr lang="ko-KR" altLang="en-US" dirty="0" err="1">
                <a:solidFill>
                  <a:schemeClr val="tx1"/>
                </a:solidFill>
                <a:latin typeface="나눔바른고딕" panose="020B0603020101020101" pitchFamily="50" charset="-127"/>
                <a:ea typeface="나눔바른고딕" panose="020B0603020101020101" pitchFamily="50" charset="-127"/>
              </a:rPr>
              <a:t>주의어와</a:t>
            </a:r>
            <a:r>
              <a:rPr lang="ko-KR" altLang="en-US" dirty="0">
                <a:solidFill>
                  <a:schemeClr val="tx1"/>
                </a:solidFill>
                <a:latin typeface="나눔바른고딕" panose="020B0603020101020101" pitchFamily="50" charset="-127"/>
                <a:ea typeface="나눔바른고딕" panose="020B0603020101020101" pitchFamily="50" charset="-127"/>
              </a:rPr>
              <a:t> 숫자</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단위로 나타났음</a:t>
            </a:r>
            <a:endParaRPr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4" name="표 3">
            <a:extLst>
              <a:ext uri="{FF2B5EF4-FFF2-40B4-BE49-F238E27FC236}">
                <a16:creationId xmlns:a16="http://schemas.microsoft.com/office/drawing/2014/main" id="{96012836-A7C0-79B7-2DAB-30DAE88F6165}"/>
              </a:ext>
            </a:extLst>
          </p:cNvPr>
          <p:cNvGraphicFramePr>
            <a:graphicFrameLocks noGrp="1"/>
          </p:cNvGraphicFramePr>
          <p:nvPr>
            <p:extLst>
              <p:ext uri="{D42A27DB-BD31-4B8C-83A1-F6EECF244321}">
                <p14:modId xmlns:p14="http://schemas.microsoft.com/office/powerpoint/2010/main" val="2929793449"/>
              </p:ext>
            </p:extLst>
          </p:nvPr>
        </p:nvGraphicFramePr>
        <p:xfrm>
          <a:off x="578599" y="1649881"/>
          <a:ext cx="4912677" cy="1645920"/>
        </p:xfrm>
        <a:graphic>
          <a:graphicData uri="http://schemas.openxmlformats.org/drawingml/2006/table">
            <a:tbl>
              <a:tblPr firstRow="1" bandRow="1">
                <a:tableStyleId>{5940675A-B579-460E-94D1-54222C63F5DA}</a:tableStyleId>
              </a:tblPr>
              <a:tblGrid>
                <a:gridCol w="2151380">
                  <a:extLst>
                    <a:ext uri="{9D8B030D-6E8A-4147-A177-3AD203B41FA5}">
                      <a16:colId xmlns:a16="http://schemas.microsoft.com/office/drawing/2014/main" val="376536239"/>
                    </a:ext>
                  </a:extLst>
                </a:gridCol>
                <a:gridCol w="833755">
                  <a:extLst>
                    <a:ext uri="{9D8B030D-6E8A-4147-A177-3AD203B41FA5}">
                      <a16:colId xmlns:a16="http://schemas.microsoft.com/office/drawing/2014/main" val="4271496340"/>
                    </a:ext>
                  </a:extLst>
                </a:gridCol>
                <a:gridCol w="1927542">
                  <a:extLst>
                    <a:ext uri="{9D8B030D-6E8A-4147-A177-3AD203B41FA5}">
                      <a16:colId xmlns:a16="http://schemas.microsoft.com/office/drawing/2014/main" val="3348018652"/>
                    </a:ext>
                  </a:extLst>
                </a:gridCol>
              </a:tblGrid>
              <a:tr h="137464">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제품명</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총 시트 수</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가장 많이 나타난 규칙</a:t>
                      </a:r>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준수 </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4304110"/>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비주얼 </a:t>
                      </a:r>
                      <a:r>
                        <a:rPr lang="ko-KR" altLang="en-US" sz="1200" dirty="0" err="1">
                          <a:latin typeface="나눔바른고딕" panose="020B0603020101020101" pitchFamily="50" charset="-127"/>
                          <a:ea typeface="나눔바른고딕" panose="020B0603020101020101" pitchFamily="50" charset="-127"/>
                        </a:rPr>
                        <a:t>브이스틱</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19</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주의어</a:t>
                      </a:r>
                      <a:endParaRPr lang="ko-KR" altLang="en-US" sz="1200"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268775"/>
                  </a:ext>
                </a:extLst>
              </a:tr>
              <a:tr h="137464">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뼈건강</a:t>
                      </a:r>
                      <a:r>
                        <a:rPr lang="ko-KR" altLang="en-US" sz="1200" dirty="0">
                          <a:latin typeface="나눔바른고딕" panose="020B0603020101020101" pitchFamily="50" charset="-127"/>
                          <a:ea typeface="나눔바른고딕" panose="020B0603020101020101" pitchFamily="50" charset="-127"/>
                        </a:rPr>
                        <a:t> 프로젝트</a:t>
                      </a:r>
                      <a:r>
                        <a:rPr lang="en-US" altLang="ko-KR" sz="1200" dirty="0">
                          <a:latin typeface="나눔바른고딕" panose="020B0603020101020101" pitchFamily="50" charset="-127"/>
                          <a:ea typeface="나눔바른고딕" panose="020B0603020101020101" pitchFamily="50" charset="-127"/>
                        </a:rPr>
                        <a:t>365 </a:t>
                      </a:r>
                      <a:r>
                        <a:rPr lang="ko-KR" altLang="en-US" sz="1200" dirty="0" err="1">
                          <a:latin typeface="나눔바른고딕" panose="020B0603020101020101" pitchFamily="50" charset="-127"/>
                          <a:ea typeface="나눔바른고딕" panose="020B0603020101020101" pitchFamily="50" charset="-127"/>
                        </a:rPr>
                        <a:t>칼마디아</a:t>
                      </a:r>
                      <a:r>
                        <a:rPr lang="en-US" altLang="ko-KR" sz="1200" dirty="0">
                          <a:latin typeface="나눔바른고딕" panose="020B0603020101020101" pitchFamily="50" charset="-127"/>
                          <a:ea typeface="나눔바른고딕" panose="020B0603020101020101" pitchFamily="50" charset="-127"/>
                        </a:rPr>
                        <a:t>K</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3</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200" dirty="0">
                          <a:latin typeface="나눔바른고딕" panose="020B0603020101020101" pitchFamily="50" charset="-127"/>
                          <a:ea typeface="나눔바른고딕" panose="020B0603020101020101" pitchFamily="50" charset="-127"/>
                        </a:rPr>
                        <a:t>영양 함유정보</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62223"/>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안심 </a:t>
                      </a:r>
                      <a:r>
                        <a:rPr lang="ko-KR" altLang="en-US" sz="1200" dirty="0" err="1">
                          <a:latin typeface="나눔바른고딕" panose="020B0603020101020101" pitchFamily="50" charset="-127"/>
                          <a:ea typeface="나눔바른고딕" panose="020B0603020101020101" pitchFamily="50" charset="-127"/>
                        </a:rPr>
                        <a:t>칼슘마그네슘디</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21</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주의어</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숫자</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단위</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944275"/>
                  </a:ext>
                </a:extLst>
              </a:tr>
              <a:tr h="137464">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위슬로</a:t>
                      </a:r>
                      <a:r>
                        <a:rPr lang="ko-KR" altLang="en-US" sz="1200" dirty="0">
                          <a:latin typeface="나눔바른고딕" panose="020B0603020101020101" pitchFamily="50" charset="-127"/>
                          <a:ea typeface="나눔바른고딕" panose="020B0603020101020101" pitchFamily="50" charset="-127"/>
                        </a:rPr>
                        <a:t> 면역</a:t>
                      </a:r>
                      <a:r>
                        <a:rPr lang="en-US" altLang="ko-KR" sz="1200" dirty="0">
                          <a:latin typeface="나눔바른고딕" panose="020B0603020101020101" pitchFamily="50" charset="-127"/>
                          <a:ea typeface="나눔바른고딕" panose="020B0603020101020101" pitchFamily="50" charset="-127"/>
                        </a:rPr>
                        <a:t>&amp;</a:t>
                      </a:r>
                      <a:r>
                        <a:rPr lang="ko-KR" altLang="en-US" sz="1200" dirty="0">
                          <a:latin typeface="나눔바른고딕" panose="020B0603020101020101" pitchFamily="50" charset="-127"/>
                          <a:ea typeface="나눔바른고딕" panose="020B0603020101020101" pitchFamily="50" charset="-127"/>
                        </a:rPr>
                        <a:t>유산균 패밀리</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8</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200" dirty="0">
                          <a:latin typeface="나눔바른고딕" panose="020B0603020101020101" pitchFamily="50" charset="-127"/>
                          <a:ea typeface="나눔바른고딕" panose="020B0603020101020101" pitchFamily="50" charset="-127"/>
                        </a:rPr>
                        <a:t>숫자</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단위</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302980"/>
                  </a:ext>
                </a:extLst>
              </a:tr>
              <a:tr h="137464">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프리미엄루테인맥스</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16</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장평</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자간</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5797037"/>
                  </a:ext>
                </a:extLst>
              </a:tr>
            </a:tbl>
          </a:graphicData>
        </a:graphic>
      </p:graphicFrame>
      <p:sp>
        <p:nvSpPr>
          <p:cNvPr id="5" name="Google Shape;68;p15"/>
          <p:cNvSpPr txBox="1"/>
          <p:nvPr/>
        </p:nvSpPr>
        <p:spPr>
          <a:xfrm>
            <a:off x="466700" y="826847"/>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표시 디자인 분석 진행</a:t>
            </a:r>
          </a:p>
        </p:txBody>
      </p:sp>
    </p:spTree>
    <p:extLst>
      <p:ext uri="{BB962C8B-B14F-4D97-AF65-F5344CB8AC3E}">
        <p14:creationId xmlns:p14="http://schemas.microsoft.com/office/powerpoint/2010/main" val="15068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EA12226-3776-EA50-46E8-47D9237DC40A}"/>
              </a:ext>
            </a:extLst>
          </p:cNvPr>
          <p:cNvSpPr txBox="1"/>
          <p:nvPr/>
        </p:nvSpPr>
        <p:spPr>
          <a:xfrm>
            <a:off x="637574" y="823681"/>
            <a:ext cx="1346844" cy="307777"/>
          </a:xfrm>
          <a:prstGeom prst="rect">
            <a:avLst/>
          </a:prstGeom>
          <a:noFill/>
        </p:spPr>
        <p:txBody>
          <a:bodyPr wrap="none" rtlCol="0">
            <a:spAutoFit/>
          </a:bodyPr>
          <a:lstStyle/>
          <a:p>
            <a:r>
              <a:rPr lang="ko-KR" altLang="en-US" b="1" dirty="0">
                <a:solidFill>
                  <a:schemeClr val="tx1"/>
                </a:solidFill>
                <a:latin typeface="나눔바른고딕" panose="020B0603020101020101" pitchFamily="50" charset="-127"/>
                <a:ea typeface="나눔바른고딕" panose="020B0603020101020101" pitchFamily="50" charset="-127"/>
              </a:rPr>
              <a:t>이미지 프로세싱</a:t>
            </a:r>
            <a:endParaRPr lang="en-US" altLang="ko-KR" b="1"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3" name="표 2">
            <a:extLst>
              <a:ext uri="{FF2B5EF4-FFF2-40B4-BE49-F238E27FC236}">
                <a16:creationId xmlns:a16="http://schemas.microsoft.com/office/drawing/2014/main" id="{A9A0AC31-D311-C9C1-925D-E2254EF5D0BB}"/>
              </a:ext>
            </a:extLst>
          </p:cNvPr>
          <p:cNvGraphicFramePr>
            <a:graphicFrameLocks noGrp="1"/>
          </p:cNvGraphicFramePr>
          <p:nvPr>
            <p:extLst>
              <p:ext uri="{D42A27DB-BD31-4B8C-83A1-F6EECF244321}">
                <p14:modId xmlns:p14="http://schemas.microsoft.com/office/powerpoint/2010/main" val="3112325021"/>
              </p:ext>
            </p:extLst>
          </p:nvPr>
        </p:nvGraphicFramePr>
        <p:xfrm>
          <a:off x="637574" y="1291590"/>
          <a:ext cx="8256135" cy="1280160"/>
        </p:xfrm>
        <a:graphic>
          <a:graphicData uri="http://schemas.openxmlformats.org/drawingml/2006/table">
            <a:tbl>
              <a:tblPr firstRow="1" bandRow="1">
                <a:tableStyleId>{5940675A-B579-460E-94D1-54222C63F5DA}</a:tableStyleId>
              </a:tblPr>
              <a:tblGrid>
                <a:gridCol w="1481455">
                  <a:extLst>
                    <a:ext uri="{9D8B030D-6E8A-4147-A177-3AD203B41FA5}">
                      <a16:colId xmlns:a16="http://schemas.microsoft.com/office/drawing/2014/main" val="376536239"/>
                    </a:ext>
                  </a:extLst>
                </a:gridCol>
                <a:gridCol w="2986405">
                  <a:extLst>
                    <a:ext uri="{9D8B030D-6E8A-4147-A177-3AD203B41FA5}">
                      <a16:colId xmlns:a16="http://schemas.microsoft.com/office/drawing/2014/main" val="4271496340"/>
                    </a:ext>
                  </a:extLst>
                </a:gridCol>
                <a:gridCol w="3788275">
                  <a:extLst>
                    <a:ext uri="{9D8B030D-6E8A-4147-A177-3AD203B41FA5}">
                      <a16:colId xmlns:a16="http://schemas.microsoft.com/office/drawing/2014/main" val="3348018652"/>
                    </a:ext>
                  </a:extLst>
                </a:gridCol>
              </a:tblGrid>
              <a:tr h="137464">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항목</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문제점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해결 과정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4304110"/>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이미지 </a:t>
                      </a:r>
                      <a:r>
                        <a:rPr lang="ko-KR" altLang="en-US" sz="1200" dirty="0" err="1">
                          <a:latin typeface="나눔바른고딕" panose="020B0603020101020101" pitchFamily="50" charset="-127"/>
                          <a:ea typeface="나눔바른고딕" panose="020B0603020101020101" pitchFamily="50" charset="-127"/>
                        </a:rPr>
                        <a:t>세그멘테이션</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원하는 영역대로 </a:t>
                      </a:r>
                      <a:r>
                        <a:rPr lang="ko-KR" altLang="en-US" sz="1200" dirty="0" err="1">
                          <a:latin typeface="나눔바른고딕" panose="020B0603020101020101" pitchFamily="50" charset="-127"/>
                          <a:ea typeface="나눔바른고딕" panose="020B0603020101020101" pitchFamily="50" charset="-127"/>
                        </a:rPr>
                        <a:t>크롭</a:t>
                      </a:r>
                      <a:r>
                        <a:rPr lang="ko-KR" altLang="en-US" sz="1200" dirty="0">
                          <a:latin typeface="나눔바른고딕" panose="020B0603020101020101" pitchFamily="50" charset="-127"/>
                          <a:ea typeface="나눔바른고딕" panose="020B0603020101020101" pitchFamily="50" charset="-127"/>
                        </a:rPr>
                        <a:t> 되지 않음</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err="1">
                          <a:latin typeface="나눔바른고딕" panose="020B0603020101020101" pitchFamily="50" charset="-127"/>
                          <a:ea typeface="나눔바른고딕" panose="020B0603020101020101" pitchFamily="50" charset="-127"/>
                        </a:rPr>
                        <a:t>스트림릿으로</a:t>
                      </a:r>
                      <a:r>
                        <a:rPr lang="ko-KR" altLang="en-US" sz="1200" dirty="0">
                          <a:latin typeface="나눔바른고딕" panose="020B0603020101020101" pitchFamily="50" charset="-127"/>
                          <a:ea typeface="나눔바른고딕" panose="020B0603020101020101" pitchFamily="50" charset="-127"/>
                        </a:rPr>
                        <a:t> 영역을 지정해 문제 해결</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268775"/>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이미지 로고 인식</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로고 인식률이 낮음</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err="1">
                          <a:latin typeface="나눔바른고딕" panose="020B0603020101020101" pitchFamily="50" charset="-127"/>
                          <a:ea typeface="나눔바른고딕" panose="020B0603020101020101" pitchFamily="50" charset="-127"/>
                        </a:rPr>
                        <a:t>로보플로우로</a:t>
                      </a:r>
                      <a:r>
                        <a:rPr lang="ko-KR" altLang="en-US" sz="1200" dirty="0">
                          <a:latin typeface="나눔바른고딕" panose="020B0603020101020101" pitchFamily="50" charset="-127"/>
                          <a:ea typeface="나눔바른고딕" panose="020B0603020101020101" pitchFamily="50" charset="-127"/>
                        </a:rPr>
                        <a:t> 로고 인식 자료 증가로 인식률 향상</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62223"/>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이미지 </a:t>
                      </a:r>
                      <a:r>
                        <a:rPr lang="ko-KR" altLang="en-US" sz="1200" dirty="0" err="1">
                          <a:latin typeface="나눔바른고딕" panose="020B0603020101020101" pitchFamily="50" charset="-127"/>
                          <a:ea typeface="나눔바른고딕" panose="020B0603020101020101" pitchFamily="50" charset="-127"/>
                        </a:rPr>
                        <a:t>선처리</a:t>
                      </a:r>
                      <a:r>
                        <a:rPr lang="ko-KR" altLang="en-US" sz="1200" dirty="0">
                          <a:latin typeface="나눔바른고딕" panose="020B0603020101020101" pitchFamily="50" charset="-127"/>
                          <a:ea typeface="나눔바른고딕" panose="020B0603020101020101" pitchFamily="50" charset="-127"/>
                        </a:rPr>
                        <a:t> 진행</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선을 그려내는 자동화 작업 불가능</a:t>
                      </a:r>
                      <a:endParaRPr lang="en-US" altLang="ko-KR" sz="1200" dirty="0">
                        <a:latin typeface="나눔바른고딕" panose="020B0603020101020101" pitchFamily="50" charset="-127"/>
                        <a:ea typeface="나눔바른고딕" panose="020B0603020101020101" pitchFamily="50" charset="-127"/>
                      </a:endParaRPr>
                    </a:p>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점선을 추출하려면 글자도 선으로 인식함</a:t>
                      </a:r>
                      <a:endParaRPr lang="en-US" altLang="ko-KR" sz="1200"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패키지 디자인의 점선과 실선은 특유의 색으로 되어있는 점을 활용해 색으로 직선</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 점선 추출</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944275"/>
                  </a:ext>
                </a:extLst>
              </a:tr>
            </a:tbl>
          </a:graphicData>
        </a:graphic>
      </p:graphicFrame>
    </p:spTree>
    <p:extLst>
      <p:ext uri="{BB962C8B-B14F-4D97-AF65-F5344CB8AC3E}">
        <p14:creationId xmlns:p14="http://schemas.microsoft.com/office/powerpoint/2010/main" val="3645228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EA12226-3776-EA50-46E8-47D9237DC40A}"/>
              </a:ext>
            </a:extLst>
          </p:cNvPr>
          <p:cNvSpPr txBox="1"/>
          <p:nvPr/>
        </p:nvSpPr>
        <p:spPr>
          <a:xfrm>
            <a:off x="637574" y="823681"/>
            <a:ext cx="1386918" cy="307777"/>
          </a:xfrm>
          <a:prstGeom prst="rect">
            <a:avLst/>
          </a:prstGeom>
          <a:noFill/>
        </p:spPr>
        <p:txBody>
          <a:bodyPr wrap="none" rtlCol="0">
            <a:spAutoFit/>
          </a:bodyPr>
          <a:lstStyle/>
          <a:p>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크롭</a:t>
            </a:r>
            <a:r>
              <a:rPr lang="ko-KR" altLang="en-US" b="1" dirty="0">
                <a:solidFill>
                  <a:schemeClr val="tx1"/>
                </a:solidFill>
                <a:latin typeface="나눔바른고딕" panose="020B0603020101020101" pitchFamily="50" charset="-127"/>
                <a:ea typeface="나눔바른고딕" panose="020B0603020101020101" pitchFamily="50" charset="-127"/>
              </a:rPr>
              <a:t> 진행</a:t>
            </a:r>
            <a:endParaRPr lang="en-US" altLang="ko-KR" b="1" dirty="0">
              <a:solidFill>
                <a:schemeClr val="tx1"/>
              </a:solidFill>
              <a:latin typeface="나눔바른고딕" panose="020B0603020101020101" pitchFamily="50" charset="-127"/>
              <a:ea typeface="나눔바른고딕" panose="020B0603020101020101" pitchFamily="50" charset="-127"/>
            </a:endParaRPr>
          </a:p>
        </p:txBody>
      </p:sp>
      <p:grpSp>
        <p:nvGrpSpPr>
          <p:cNvPr id="13" name="그룹 12">
            <a:extLst>
              <a:ext uri="{FF2B5EF4-FFF2-40B4-BE49-F238E27FC236}">
                <a16:creationId xmlns:a16="http://schemas.microsoft.com/office/drawing/2014/main" id="{58EED0D0-179B-865E-0D76-6BE53C48FE21}"/>
              </a:ext>
            </a:extLst>
          </p:cNvPr>
          <p:cNvGrpSpPr/>
          <p:nvPr/>
        </p:nvGrpSpPr>
        <p:grpSpPr>
          <a:xfrm>
            <a:off x="4121499" y="2324968"/>
            <a:ext cx="676795" cy="493563"/>
            <a:chOff x="5413654" y="1877751"/>
            <a:chExt cx="676795" cy="493563"/>
          </a:xfrm>
        </p:grpSpPr>
        <p:sp>
          <p:nvSpPr>
            <p:cNvPr id="14" name="화살표: 오른쪽 13">
              <a:extLst>
                <a:ext uri="{FF2B5EF4-FFF2-40B4-BE49-F238E27FC236}">
                  <a16:creationId xmlns:a16="http://schemas.microsoft.com/office/drawing/2014/main" id="{ACAF6D8E-287A-D05F-07B9-68ABEA8FCD6F}"/>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5" name="화살표: 오른쪽 14">
              <a:extLst>
                <a:ext uri="{FF2B5EF4-FFF2-40B4-BE49-F238E27FC236}">
                  <a16:creationId xmlns:a16="http://schemas.microsoft.com/office/drawing/2014/main" id="{307648DB-3B68-72FB-BC1D-4E12C257FBE6}"/>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
        <p:nvSpPr>
          <p:cNvPr id="18" name="Google Shape;75;p16">
            <a:extLst>
              <a:ext uri="{FF2B5EF4-FFF2-40B4-BE49-F238E27FC236}">
                <a16:creationId xmlns:a16="http://schemas.microsoft.com/office/drawing/2014/main" id="{50DB9859-D0BE-D4F2-6CDC-D5A04A84D0F4}"/>
              </a:ext>
            </a:extLst>
          </p:cNvPr>
          <p:cNvSpPr txBox="1"/>
          <p:nvPr/>
        </p:nvSpPr>
        <p:spPr>
          <a:xfrm>
            <a:off x="566620" y="4074683"/>
            <a:ext cx="7109757" cy="553968"/>
          </a:xfrm>
          <a:prstGeom prst="rect">
            <a:avLst/>
          </a:prstGeom>
          <a:noFill/>
          <a:ln>
            <a:noFill/>
          </a:ln>
        </p:spPr>
        <p:txBody>
          <a:bodyPr spcFirstLastPara="1" wrap="square" lIns="91425" tIns="91425" rIns="91425" bIns="91425" anchor="t" anchorCtr="0">
            <a:spAutoFit/>
          </a:bodyPr>
          <a:lstStyle/>
          <a:p>
            <a:pPr marL="171450" lvl="0" indent="-171450" rtl="0">
              <a:spcBef>
                <a:spcPts val="0"/>
              </a:spcBef>
              <a:spcAft>
                <a:spcPts val="0"/>
              </a:spcAft>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기존 이미지는 표시 디자인 외 다른 이미지가 있어 검수를 진행할 시 어려움이 따름</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171450" lvl="0" indent="-171450" rtl="0">
              <a:spcBef>
                <a:spcPts val="0"/>
              </a:spcBef>
              <a:spcAft>
                <a:spcPts val="0"/>
              </a:spcAft>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파이썬 </a:t>
            </a:r>
            <a:r>
              <a:rPr lang="en-US" altLang="ko-KR" sz="1200" dirty="0" err="1">
                <a:solidFill>
                  <a:schemeClr val="tx1"/>
                </a:solidFill>
                <a:latin typeface="나눔바른고딕" panose="020B0603020101020101" pitchFamily="50" charset="-127"/>
                <a:ea typeface="나눔바른고딕" panose="020B0603020101020101" pitchFamily="50" charset="-127"/>
              </a:rPr>
              <a:t>Opencv</a:t>
            </a:r>
            <a:r>
              <a:rPr lang="ko-KR" altLang="en-US" sz="1200" dirty="0">
                <a:solidFill>
                  <a:schemeClr val="tx1"/>
                </a:solidFill>
                <a:latin typeface="나눔바른고딕" panose="020B0603020101020101" pitchFamily="50" charset="-127"/>
                <a:ea typeface="나눔바른고딕" panose="020B0603020101020101" pitchFamily="50" charset="-127"/>
              </a:rPr>
              <a:t>를 활용해 원하는 이미지대로 </a:t>
            </a:r>
            <a:r>
              <a:rPr lang="ko-KR" altLang="en-US" sz="1200" dirty="0" err="1">
                <a:solidFill>
                  <a:schemeClr val="tx1"/>
                </a:solidFill>
                <a:latin typeface="나눔바른고딕" panose="020B0603020101020101" pitchFamily="50" charset="-127"/>
                <a:ea typeface="나눔바른고딕" panose="020B0603020101020101" pitchFamily="50" charset="-127"/>
              </a:rPr>
              <a:t>크롭</a:t>
            </a:r>
            <a:r>
              <a:rPr lang="ko-KR" altLang="en-US" sz="1200" dirty="0">
                <a:solidFill>
                  <a:schemeClr val="tx1"/>
                </a:solidFill>
                <a:latin typeface="나눔바른고딕" panose="020B0603020101020101" pitchFamily="50" charset="-127"/>
                <a:ea typeface="나눔바른고딕" panose="020B0603020101020101" pitchFamily="50" charset="-127"/>
              </a:rPr>
              <a:t> 후 검수하려 함</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pic>
        <p:nvPicPr>
          <p:cNvPr id="26" name="그림 25" descr="텍스트, 스크린샷, 폰트, 번호이(가) 표시된 사진&#10;&#10;자동 생성된 설명">
            <a:extLst>
              <a:ext uri="{FF2B5EF4-FFF2-40B4-BE49-F238E27FC236}">
                <a16:creationId xmlns:a16="http://schemas.microsoft.com/office/drawing/2014/main" id="{D9C6F772-0ABF-F8D0-BDB9-C71C1C76BD18}"/>
              </a:ext>
            </a:extLst>
          </p:cNvPr>
          <p:cNvPicPr>
            <a:picLocks noChangeAspect="1"/>
          </p:cNvPicPr>
          <p:nvPr/>
        </p:nvPicPr>
        <p:blipFill>
          <a:blip r:embed="rId4"/>
          <a:stretch>
            <a:fillRect/>
          </a:stretch>
        </p:blipFill>
        <p:spPr>
          <a:xfrm>
            <a:off x="1539013" y="1166545"/>
            <a:ext cx="2692400" cy="3000413"/>
          </a:xfrm>
          <a:prstGeom prst="rect">
            <a:avLst/>
          </a:prstGeom>
        </p:spPr>
      </p:pic>
      <p:pic>
        <p:nvPicPr>
          <p:cNvPr id="28" name="그림 27" descr="텍스트, 스크린샷, 폰트, 번호이(가) 표시된 사진&#10;&#10;자동 생성된 설명">
            <a:extLst>
              <a:ext uri="{FF2B5EF4-FFF2-40B4-BE49-F238E27FC236}">
                <a16:creationId xmlns:a16="http://schemas.microsoft.com/office/drawing/2014/main" id="{7113EA90-3E5A-7D1A-7926-7258180E659C}"/>
              </a:ext>
            </a:extLst>
          </p:cNvPr>
          <p:cNvPicPr>
            <a:picLocks noChangeAspect="1"/>
          </p:cNvPicPr>
          <p:nvPr/>
        </p:nvPicPr>
        <p:blipFill rotWithShape="1">
          <a:blip r:embed="rId4"/>
          <a:srcRect t="25516" b="1615"/>
          <a:stretch/>
        </p:blipFill>
        <p:spPr>
          <a:xfrm>
            <a:off x="4911243" y="1282947"/>
            <a:ext cx="3443387" cy="2796236"/>
          </a:xfrm>
          <a:prstGeom prst="rect">
            <a:avLst/>
          </a:prstGeom>
        </p:spPr>
      </p:pic>
    </p:spTree>
    <p:extLst>
      <p:ext uri="{BB962C8B-B14F-4D97-AF65-F5344CB8AC3E}">
        <p14:creationId xmlns:p14="http://schemas.microsoft.com/office/powerpoint/2010/main" val="13024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Google Shape;89;p18">
            <a:extLst>
              <a:ext uri="{FF2B5EF4-FFF2-40B4-BE49-F238E27FC236}">
                <a16:creationId xmlns:a16="http://schemas.microsoft.com/office/drawing/2014/main" id="{D9A0AC86-AB64-E2C4-DD83-FB396BF44A52}"/>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D9DD7803-667E-8805-BF41-85ACF8ECD724}"/>
              </a:ext>
            </a:extLst>
          </p:cNvPr>
          <p:cNvPicPr>
            <a:picLocks noChangeAspect="1"/>
          </p:cNvPicPr>
          <p:nvPr/>
        </p:nvPicPr>
        <p:blipFill>
          <a:blip r:embed="rId4"/>
          <a:stretch>
            <a:fillRect/>
          </a:stretch>
        </p:blipFill>
        <p:spPr>
          <a:xfrm>
            <a:off x="710806" y="1240112"/>
            <a:ext cx="4199827" cy="2797316"/>
          </a:xfrm>
          <a:prstGeom prst="rect">
            <a:avLst/>
          </a:prstGeom>
        </p:spPr>
      </p:pic>
      <p:sp>
        <p:nvSpPr>
          <p:cNvPr id="9" name="Google Shape;75;p16">
            <a:extLst>
              <a:ext uri="{FF2B5EF4-FFF2-40B4-BE49-F238E27FC236}">
                <a16:creationId xmlns:a16="http://schemas.microsoft.com/office/drawing/2014/main" id="{C3579DC1-0CB0-2054-1994-00AE72AF0918}"/>
              </a:ext>
            </a:extLst>
          </p:cNvPr>
          <p:cNvSpPr txBox="1"/>
          <p:nvPr/>
        </p:nvSpPr>
        <p:spPr>
          <a:xfrm>
            <a:off x="598412" y="4226245"/>
            <a:ext cx="7109757" cy="553968"/>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기존 파일 등에 </a:t>
            </a:r>
            <a:r>
              <a:rPr lang="en-US" altLang="ko-KR" sz="1200" dirty="0">
                <a:solidFill>
                  <a:schemeClr val="tx1"/>
                </a:solidFill>
                <a:latin typeface="나눔바른고딕" panose="020B0603020101020101" pitchFamily="50" charset="-127"/>
                <a:ea typeface="나눔바른고딕" panose="020B0603020101020101" pitchFamily="50" charset="-127"/>
              </a:rPr>
              <a:t>jpg, pdf </a:t>
            </a:r>
            <a:r>
              <a:rPr lang="ko-KR" altLang="en-US" sz="1200" dirty="0">
                <a:solidFill>
                  <a:schemeClr val="tx1"/>
                </a:solidFill>
                <a:latin typeface="나눔바른고딕" panose="020B0603020101020101" pitchFamily="50" charset="-127"/>
                <a:ea typeface="나눔바른고딕" panose="020B0603020101020101" pitchFamily="50" charset="-127"/>
              </a:rPr>
              <a:t>등 다양한 형식의 파일들이 존재함</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285750" lvl="0" indent="-285750" rtl="0">
              <a:spcBef>
                <a:spcPts val="0"/>
              </a:spcBef>
              <a:spcAft>
                <a:spcPts val="0"/>
              </a:spcAft>
              <a:buFont typeface="Arial" panose="020B0604020202020204" pitchFamily="34" charset="0"/>
              <a:buChar char="•"/>
            </a:pPr>
            <a:r>
              <a:rPr lang="en-US" altLang="ko-KR" sz="1200" dirty="0">
                <a:solidFill>
                  <a:schemeClr val="tx1"/>
                </a:solidFill>
                <a:latin typeface="나눔바른고딕" panose="020B0603020101020101" pitchFamily="50" charset="-127"/>
                <a:ea typeface="나눔바른고딕" panose="020B0603020101020101" pitchFamily="50" charset="-127"/>
              </a:rPr>
              <a:t>Pdf</a:t>
            </a:r>
            <a:r>
              <a:rPr lang="ko-KR" altLang="en-US" sz="1200" dirty="0">
                <a:solidFill>
                  <a:schemeClr val="tx1"/>
                </a:solidFill>
                <a:latin typeface="나눔바른고딕" panose="020B0603020101020101" pitchFamily="50" charset="-127"/>
                <a:ea typeface="나눔바른고딕" panose="020B0603020101020101" pitchFamily="50" charset="-127"/>
              </a:rPr>
              <a:t> 파일을 </a:t>
            </a:r>
            <a:r>
              <a:rPr lang="en-US" altLang="ko-KR" sz="1200" dirty="0" err="1">
                <a:solidFill>
                  <a:schemeClr val="tx1"/>
                </a:solidFill>
                <a:latin typeface="나눔바른고딕" panose="020B0603020101020101" pitchFamily="50" charset="-127"/>
                <a:ea typeface="나눔바른고딕" panose="020B0603020101020101" pitchFamily="50" charset="-127"/>
              </a:rPr>
              <a:t>png</a:t>
            </a:r>
            <a:r>
              <a:rPr lang="ko-KR" altLang="en-US" sz="1200" dirty="0">
                <a:solidFill>
                  <a:schemeClr val="tx1"/>
                </a:solidFill>
                <a:latin typeface="나눔바른고딕" panose="020B0603020101020101" pitchFamily="50" charset="-127"/>
                <a:ea typeface="나눔바른고딕" panose="020B0603020101020101" pitchFamily="50" charset="-127"/>
              </a:rPr>
              <a:t>로 변환하는 코드를 적용해 </a:t>
            </a:r>
            <a:r>
              <a:rPr lang="en-US" altLang="ko-KR" sz="1200" dirty="0">
                <a:solidFill>
                  <a:schemeClr val="tx1"/>
                </a:solidFill>
                <a:latin typeface="나눔바른고딕" panose="020B0603020101020101" pitchFamily="50" charset="-127"/>
                <a:ea typeface="나눔바른고딕" panose="020B0603020101020101" pitchFamily="50" charset="-127"/>
              </a:rPr>
              <a:t>pdf </a:t>
            </a:r>
            <a:r>
              <a:rPr lang="ko-KR" altLang="en-US" sz="1200" dirty="0">
                <a:solidFill>
                  <a:schemeClr val="tx1"/>
                </a:solidFill>
                <a:latin typeface="나눔바른고딕" panose="020B0603020101020101" pitchFamily="50" charset="-127"/>
                <a:ea typeface="나눔바른고딕" panose="020B0603020101020101" pitchFamily="50" charset="-127"/>
              </a:rPr>
              <a:t>페이지마다 </a:t>
            </a:r>
            <a:r>
              <a:rPr lang="en-US" altLang="ko-KR" sz="1200" dirty="0" err="1">
                <a:solidFill>
                  <a:schemeClr val="tx1"/>
                </a:solidFill>
                <a:latin typeface="나눔바른고딕" panose="020B0603020101020101" pitchFamily="50" charset="-127"/>
                <a:ea typeface="나눔바른고딕" panose="020B0603020101020101" pitchFamily="50" charset="-127"/>
              </a:rPr>
              <a:t>png</a:t>
            </a:r>
            <a:r>
              <a:rPr lang="ko-KR" altLang="en-US" sz="1200" dirty="0">
                <a:solidFill>
                  <a:schemeClr val="tx1"/>
                </a:solidFill>
                <a:latin typeface="나눔바른고딕" panose="020B0603020101020101" pitchFamily="50" charset="-127"/>
                <a:ea typeface="나눔바른고딕" panose="020B0603020101020101" pitchFamily="50" charset="-127"/>
              </a:rPr>
              <a:t>로 변환해 저장함</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pic>
        <p:nvPicPr>
          <p:cNvPr id="11" name="그림 10">
            <a:extLst>
              <a:ext uri="{FF2B5EF4-FFF2-40B4-BE49-F238E27FC236}">
                <a16:creationId xmlns:a16="http://schemas.microsoft.com/office/drawing/2014/main" id="{66572E4C-58F3-F4B7-E517-62194908B9F3}"/>
              </a:ext>
            </a:extLst>
          </p:cNvPr>
          <p:cNvPicPr>
            <a:picLocks noChangeAspect="1"/>
          </p:cNvPicPr>
          <p:nvPr/>
        </p:nvPicPr>
        <p:blipFill>
          <a:blip r:embed="rId5"/>
          <a:stretch>
            <a:fillRect/>
          </a:stretch>
        </p:blipFill>
        <p:spPr>
          <a:xfrm>
            <a:off x="5116104" y="1954389"/>
            <a:ext cx="3779969" cy="1786772"/>
          </a:xfrm>
          <a:prstGeom prst="rect">
            <a:avLst/>
          </a:prstGeom>
        </p:spPr>
      </p:pic>
      <p:sp>
        <p:nvSpPr>
          <p:cNvPr id="3" name="TextBox 2">
            <a:extLst>
              <a:ext uri="{FF2B5EF4-FFF2-40B4-BE49-F238E27FC236}">
                <a16:creationId xmlns:a16="http://schemas.microsoft.com/office/drawing/2014/main" id="{D469C4D7-1830-2D15-BBAF-4709FC9617EB}"/>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98532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75;p16">
            <a:extLst>
              <a:ext uri="{FF2B5EF4-FFF2-40B4-BE49-F238E27FC236}">
                <a16:creationId xmlns:a16="http://schemas.microsoft.com/office/drawing/2014/main" id="{AE57FD32-1878-10A6-CDA3-9F1BBFB723C3}"/>
              </a:ext>
            </a:extLst>
          </p:cNvPr>
          <p:cNvSpPr txBox="1"/>
          <p:nvPr/>
        </p:nvSpPr>
        <p:spPr>
          <a:xfrm>
            <a:off x="598412" y="4226245"/>
            <a:ext cx="7109757" cy="400079"/>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변환한 </a:t>
            </a:r>
            <a:r>
              <a:rPr lang="en-US" altLang="ko-KR" dirty="0" err="1">
                <a:solidFill>
                  <a:schemeClr val="tx1"/>
                </a:solidFill>
                <a:latin typeface="나눔바른고딕" panose="020B0603020101020101" pitchFamily="50" charset="-127"/>
                <a:ea typeface="나눔바른고딕" panose="020B0603020101020101" pitchFamily="50" charset="-127"/>
              </a:rPr>
              <a:t>Png</a:t>
            </a:r>
            <a:r>
              <a:rPr lang="en-US" altLang="ko-KR" dirty="0">
                <a:solidFill>
                  <a:schemeClr val="tx1"/>
                </a:solidFill>
                <a:latin typeface="나눔바른고딕" panose="020B0603020101020101" pitchFamily="50" charset="-127"/>
                <a:ea typeface="나눔바른고딕" panose="020B0603020101020101" pitchFamily="50" charset="-127"/>
              </a:rPr>
              <a:t> </a:t>
            </a:r>
            <a:r>
              <a:rPr lang="ko-KR" altLang="en-US" dirty="0">
                <a:solidFill>
                  <a:schemeClr val="tx1"/>
                </a:solidFill>
                <a:latin typeface="나눔바른고딕" panose="020B0603020101020101" pitchFamily="50" charset="-127"/>
                <a:ea typeface="나눔바른고딕" panose="020B0603020101020101" pitchFamily="50" charset="-127"/>
              </a:rPr>
              <a:t>파일을 원하는 영역대로 </a:t>
            </a:r>
            <a:r>
              <a:rPr lang="ko-KR" altLang="en-US" dirty="0" err="1">
                <a:solidFill>
                  <a:schemeClr val="tx1"/>
                </a:solidFill>
                <a:latin typeface="나눔바른고딕" panose="020B0603020101020101" pitchFamily="50" charset="-127"/>
                <a:ea typeface="나눔바른고딕" panose="020B0603020101020101" pitchFamily="50" charset="-127"/>
              </a:rPr>
              <a:t>크롭</a:t>
            </a:r>
            <a:r>
              <a:rPr lang="ko-KR" altLang="en-US" dirty="0">
                <a:solidFill>
                  <a:schemeClr val="tx1"/>
                </a:solidFill>
                <a:latin typeface="나눔바른고딕" panose="020B0603020101020101" pitchFamily="50" charset="-127"/>
                <a:ea typeface="나눔바른고딕" panose="020B0603020101020101" pitchFamily="50" charset="-127"/>
              </a:rPr>
              <a:t> 하려했으나 가장 큰 이미지만 나오게 추출됨 </a:t>
            </a:r>
            <a:endParaRPr lang="en-US" altLang="ko-KR" dirty="0">
              <a:solidFill>
                <a:schemeClr val="tx1"/>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8E4F90E3-9AEC-4540-B590-CD6AF385B33E}"/>
              </a:ext>
            </a:extLst>
          </p:cNvPr>
          <p:cNvPicPr>
            <a:picLocks noChangeAspect="1"/>
          </p:cNvPicPr>
          <p:nvPr/>
        </p:nvPicPr>
        <p:blipFill>
          <a:blip r:embed="rId4"/>
          <a:stretch>
            <a:fillRect/>
          </a:stretch>
        </p:blipFill>
        <p:spPr>
          <a:xfrm>
            <a:off x="1274198" y="1320265"/>
            <a:ext cx="3504129" cy="2606730"/>
          </a:xfrm>
          <a:prstGeom prst="rect">
            <a:avLst/>
          </a:prstGeom>
        </p:spPr>
      </p:pic>
      <p:pic>
        <p:nvPicPr>
          <p:cNvPr id="7" name="그림 6">
            <a:extLst>
              <a:ext uri="{FF2B5EF4-FFF2-40B4-BE49-F238E27FC236}">
                <a16:creationId xmlns:a16="http://schemas.microsoft.com/office/drawing/2014/main" id="{EAD4AFE3-7CE1-71A0-CF61-85DBD61A2E78}"/>
              </a:ext>
            </a:extLst>
          </p:cNvPr>
          <p:cNvPicPr>
            <a:picLocks noChangeAspect="1"/>
          </p:cNvPicPr>
          <p:nvPr/>
        </p:nvPicPr>
        <p:blipFill>
          <a:blip r:embed="rId5"/>
          <a:stretch>
            <a:fillRect/>
          </a:stretch>
        </p:blipFill>
        <p:spPr>
          <a:xfrm>
            <a:off x="5730794" y="1118129"/>
            <a:ext cx="2836366" cy="2637989"/>
          </a:xfrm>
          <a:prstGeom prst="rect">
            <a:avLst/>
          </a:prstGeom>
        </p:spPr>
      </p:pic>
      <p:grpSp>
        <p:nvGrpSpPr>
          <p:cNvPr id="8" name="그룹 7">
            <a:extLst>
              <a:ext uri="{FF2B5EF4-FFF2-40B4-BE49-F238E27FC236}">
                <a16:creationId xmlns:a16="http://schemas.microsoft.com/office/drawing/2014/main" id="{F0928669-D1F1-31E0-814D-263A9E0596C4}"/>
              </a:ext>
            </a:extLst>
          </p:cNvPr>
          <p:cNvGrpSpPr/>
          <p:nvPr/>
        </p:nvGrpSpPr>
        <p:grpSpPr>
          <a:xfrm>
            <a:off x="4889758" y="2190341"/>
            <a:ext cx="676795" cy="493563"/>
            <a:chOff x="5413654" y="1877751"/>
            <a:chExt cx="676795" cy="493563"/>
          </a:xfrm>
        </p:grpSpPr>
        <p:sp>
          <p:nvSpPr>
            <p:cNvPr id="9" name="화살표: 오른쪽 8">
              <a:extLst>
                <a:ext uri="{FF2B5EF4-FFF2-40B4-BE49-F238E27FC236}">
                  <a16:creationId xmlns:a16="http://schemas.microsoft.com/office/drawing/2014/main" id="{1C3187CC-AD28-C46B-80CE-DA58EA2765CF}"/>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1" name="화살표: 오른쪽 10">
              <a:extLst>
                <a:ext uri="{FF2B5EF4-FFF2-40B4-BE49-F238E27FC236}">
                  <a16:creationId xmlns:a16="http://schemas.microsoft.com/office/drawing/2014/main" id="{11AE9F0F-5270-2909-984D-0A262F314617}"/>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
        <p:nvSpPr>
          <p:cNvPr id="12" name="TextBox 11">
            <a:extLst>
              <a:ext uri="{FF2B5EF4-FFF2-40B4-BE49-F238E27FC236}">
                <a16:creationId xmlns:a16="http://schemas.microsoft.com/office/drawing/2014/main" id="{2F4304CE-4979-51FC-7223-EE414924FCB6}"/>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13" name="Google Shape;89;p18">
            <a:extLst>
              <a:ext uri="{FF2B5EF4-FFF2-40B4-BE49-F238E27FC236}">
                <a16:creationId xmlns:a16="http://schemas.microsoft.com/office/drawing/2014/main" id="{7283262B-DF99-D57D-61FD-4A308E87E0FB}"/>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702486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Google Shape;75;p16">
            <a:extLst>
              <a:ext uri="{FF2B5EF4-FFF2-40B4-BE49-F238E27FC236}">
                <a16:creationId xmlns:a16="http://schemas.microsoft.com/office/drawing/2014/main" id="{0493B67F-2321-1196-CBB8-465E45A48FF5}"/>
              </a:ext>
            </a:extLst>
          </p:cNvPr>
          <p:cNvSpPr txBox="1"/>
          <p:nvPr/>
        </p:nvSpPr>
        <p:spPr>
          <a:xfrm>
            <a:off x="598412" y="4226245"/>
            <a:ext cx="7109757" cy="369302"/>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sz="1200" dirty="0" err="1">
                <a:solidFill>
                  <a:schemeClr val="tx1"/>
                </a:solidFill>
                <a:latin typeface="나눔바른고딕" panose="020B0603020101020101" pitchFamily="50" charset="-127"/>
                <a:ea typeface="나눔바른고딕" panose="020B0603020101020101" pitchFamily="50" charset="-127"/>
              </a:rPr>
              <a:t>크롭은</a:t>
            </a:r>
            <a:r>
              <a:rPr lang="ko-KR" altLang="en-US" sz="1200" dirty="0">
                <a:solidFill>
                  <a:schemeClr val="tx1"/>
                </a:solidFill>
                <a:latin typeface="나눔바른고딕" panose="020B0603020101020101" pitchFamily="50" charset="-127"/>
                <a:ea typeface="나눔바른고딕" panose="020B0603020101020101" pitchFamily="50" charset="-127"/>
              </a:rPr>
              <a:t> 가능하나 상하좌우를 일일이 설정해 </a:t>
            </a:r>
            <a:r>
              <a:rPr lang="ko-KR" altLang="en-US" sz="1200" dirty="0" err="1">
                <a:solidFill>
                  <a:schemeClr val="tx1"/>
                </a:solidFill>
                <a:latin typeface="나눔바른고딕" panose="020B0603020101020101" pitchFamily="50" charset="-127"/>
                <a:ea typeface="나눔바른고딕" panose="020B0603020101020101" pitchFamily="50" charset="-127"/>
              </a:rPr>
              <a:t>크롭해야</a:t>
            </a:r>
            <a:r>
              <a:rPr lang="ko-KR" altLang="en-US" sz="1200" dirty="0">
                <a:solidFill>
                  <a:schemeClr val="tx1"/>
                </a:solidFill>
                <a:latin typeface="나눔바른고딕" panose="020B0603020101020101" pitchFamily="50" charset="-127"/>
                <a:ea typeface="나눔바른고딕" panose="020B0603020101020101" pitchFamily="50" charset="-127"/>
              </a:rPr>
              <a:t> 하는 불편함 발생</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grpSp>
        <p:nvGrpSpPr>
          <p:cNvPr id="13" name="그룹 12">
            <a:extLst>
              <a:ext uri="{FF2B5EF4-FFF2-40B4-BE49-F238E27FC236}">
                <a16:creationId xmlns:a16="http://schemas.microsoft.com/office/drawing/2014/main" id="{6E83C2C7-5BE6-AF97-BB4C-1391DE05B35A}"/>
              </a:ext>
            </a:extLst>
          </p:cNvPr>
          <p:cNvGrpSpPr/>
          <p:nvPr/>
        </p:nvGrpSpPr>
        <p:grpSpPr>
          <a:xfrm>
            <a:off x="3824212" y="2467436"/>
            <a:ext cx="676795" cy="493563"/>
            <a:chOff x="5413654" y="1877751"/>
            <a:chExt cx="676795" cy="493563"/>
          </a:xfrm>
        </p:grpSpPr>
        <p:sp>
          <p:nvSpPr>
            <p:cNvPr id="14" name="화살표: 오른쪽 13">
              <a:extLst>
                <a:ext uri="{FF2B5EF4-FFF2-40B4-BE49-F238E27FC236}">
                  <a16:creationId xmlns:a16="http://schemas.microsoft.com/office/drawing/2014/main" id="{FBEF199C-F332-DCCB-0C68-17A2FEBC82C8}"/>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5" name="화살표: 오른쪽 14">
              <a:extLst>
                <a:ext uri="{FF2B5EF4-FFF2-40B4-BE49-F238E27FC236}">
                  <a16:creationId xmlns:a16="http://schemas.microsoft.com/office/drawing/2014/main" id="{C0EC9947-2D3B-B033-E66D-64F48BFD5383}"/>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pic>
        <p:nvPicPr>
          <p:cNvPr id="16" name="그림 15">
            <a:extLst>
              <a:ext uri="{FF2B5EF4-FFF2-40B4-BE49-F238E27FC236}">
                <a16:creationId xmlns:a16="http://schemas.microsoft.com/office/drawing/2014/main" id="{4048AF26-CD64-894B-C643-80A74144D868}"/>
              </a:ext>
            </a:extLst>
          </p:cNvPr>
          <p:cNvPicPr>
            <a:picLocks noChangeAspect="1"/>
          </p:cNvPicPr>
          <p:nvPr/>
        </p:nvPicPr>
        <p:blipFill>
          <a:blip r:embed="rId4"/>
          <a:stretch>
            <a:fillRect/>
          </a:stretch>
        </p:blipFill>
        <p:spPr>
          <a:xfrm>
            <a:off x="1299798" y="1197610"/>
            <a:ext cx="2352583" cy="2914864"/>
          </a:xfrm>
          <a:prstGeom prst="rect">
            <a:avLst/>
          </a:prstGeom>
        </p:spPr>
      </p:pic>
      <p:pic>
        <p:nvPicPr>
          <p:cNvPr id="17" name="그림 16">
            <a:extLst>
              <a:ext uri="{FF2B5EF4-FFF2-40B4-BE49-F238E27FC236}">
                <a16:creationId xmlns:a16="http://schemas.microsoft.com/office/drawing/2014/main" id="{CD32D5AE-A50F-A857-04C7-96C86ECBB932}"/>
              </a:ext>
            </a:extLst>
          </p:cNvPr>
          <p:cNvPicPr>
            <a:picLocks noChangeAspect="1"/>
          </p:cNvPicPr>
          <p:nvPr/>
        </p:nvPicPr>
        <p:blipFill>
          <a:blip r:embed="rId5"/>
          <a:stretch>
            <a:fillRect/>
          </a:stretch>
        </p:blipFill>
        <p:spPr>
          <a:xfrm>
            <a:off x="4672838" y="1195565"/>
            <a:ext cx="3126001" cy="2914864"/>
          </a:xfrm>
          <a:prstGeom prst="rect">
            <a:avLst/>
          </a:prstGeom>
        </p:spPr>
      </p:pic>
      <p:sp>
        <p:nvSpPr>
          <p:cNvPr id="3" name="TextBox 2">
            <a:extLst>
              <a:ext uri="{FF2B5EF4-FFF2-40B4-BE49-F238E27FC236}">
                <a16:creationId xmlns:a16="http://schemas.microsoft.com/office/drawing/2014/main" id="{D0CC2E42-629D-B602-C99D-9BF658437AEC}"/>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1A751CAB-4428-C226-B9FC-689035B14022}"/>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91633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a:solidFill>
                  <a:schemeClr val="tx1"/>
                </a:solidFill>
                <a:latin typeface="나눔바른고딕" panose="020B0603020101020101" pitchFamily="50" charset="-127"/>
                <a:ea typeface="나눔바른고딕" panose="020B0603020101020101" pitchFamily="50" charset="-127"/>
              </a:rPr>
              <a:t>해결방안</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18" name="Google Shape;75;p16">
            <a:extLst>
              <a:ext uri="{FF2B5EF4-FFF2-40B4-BE49-F238E27FC236}">
                <a16:creationId xmlns:a16="http://schemas.microsoft.com/office/drawing/2014/main" id="{D52F387B-030B-7375-EA4E-70BF1513E8B0}"/>
              </a:ext>
            </a:extLst>
          </p:cNvPr>
          <p:cNvSpPr txBox="1"/>
          <p:nvPr/>
        </p:nvSpPr>
        <p:spPr>
          <a:xfrm>
            <a:off x="759038" y="4228559"/>
            <a:ext cx="7109757" cy="553968"/>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sz="1200" dirty="0" err="1">
                <a:solidFill>
                  <a:schemeClr val="tx1"/>
                </a:solidFill>
                <a:latin typeface="나눔바른고딕" panose="020B0603020101020101" pitchFamily="50" charset="-127"/>
                <a:ea typeface="나눔바른고딕" panose="020B0603020101020101" pitchFamily="50" charset="-127"/>
              </a:rPr>
              <a:t>스트림릿</a:t>
            </a:r>
            <a:r>
              <a:rPr lang="ko-KR" altLang="en-US" sz="1200" dirty="0">
                <a:solidFill>
                  <a:schemeClr val="tx1"/>
                </a:solidFill>
                <a:latin typeface="나눔바른고딕" panose="020B0603020101020101" pitchFamily="50" charset="-127"/>
                <a:ea typeface="나눔바른고딕" panose="020B0603020101020101" pitchFamily="50" charset="-127"/>
              </a:rPr>
              <a:t> 기능을 활용한 이미지 선택을 위한 확장 가능한 컨테이너 생성</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285750" lvl="0" indent="-285750" rtl="0">
              <a:spcBef>
                <a:spcPts val="0"/>
              </a:spcBef>
              <a:spcAft>
                <a:spcPts val="0"/>
              </a:spcAft>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사용자가 이미지를 선택하고 처리할 수 있도록 인터페이스 제공</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grpSp>
        <p:nvGrpSpPr>
          <p:cNvPr id="19" name="그룹 18">
            <a:extLst>
              <a:ext uri="{FF2B5EF4-FFF2-40B4-BE49-F238E27FC236}">
                <a16:creationId xmlns:a16="http://schemas.microsoft.com/office/drawing/2014/main" id="{4FA032BB-6AB3-FEF4-CBB0-F14AFD9E6FBD}"/>
              </a:ext>
            </a:extLst>
          </p:cNvPr>
          <p:cNvGrpSpPr/>
          <p:nvPr/>
        </p:nvGrpSpPr>
        <p:grpSpPr>
          <a:xfrm>
            <a:off x="4313917" y="2189137"/>
            <a:ext cx="676795" cy="493563"/>
            <a:chOff x="5413654" y="1877751"/>
            <a:chExt cx="676795" cy="493563"/>
          </a:xfrm>
        </p:grpSpPr>
        <p:sp>
          <p:nvSpPr>
            <p:cNvPr id="20" name="화살표: 오른쪽 19">
              <a:extLst>
                <a:ext uri="{FF2B5EF4-FFF2-40B4-BE49-F238E27FC236}">
                  <a16:creationId xmlns:a16="http://schemas.microsoft.com/office/drawing/2014/main" id="{B8101569-6FB0-084F-F0AD-45F6D124870B}"/>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21" name="화살표: 오른쪽 20">
              <a:extLst>
                <a:ext uri="{FF2B5EF4-FFF2-40B4-BE49-F238E27FC236}">
                  <a16:creationId xmlns:a16="http://schemas.microsoft.com/office/drawing/2014/main" id="{D73E4FFE-E5AB-E7A0-C008-6F7F7A3373F4}"/>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pic>
        <p:nvPicPr>
          <p:cNvPr id="22" name="그림 21">
            <a:extLst>
              <a:ext uri="{FF2B5EF4-FFF2-40B4-BE49-F238E27FC236}">
                <a16:creationId xmlns:a16="http://schemas.microsoft.com/office/drawing/2014/main" id="{289A5F9C-0F40-8615-57AD-EFB932476962}"/>
              </a:ext>
            </a:extLst>
          </p:cNvPr>
          <p:cNvPicPr>
            <a:picLocks noChangeAspect="1"/>
          </p:cNvPicPr>
          <p:nvPr/>
        </p:nvPicPr>
        <p:blipFill>
          <a:blip r:embed="rId4"/>
          <a:stretch>
            <a:fillRect/>
          </a:stretch>
        </p:blipFill>
        <p:spPr>
          <a:xfrm>
            <a:off x="925356" y="1449557"/>
            <a:ext cx="3448375" cy="2601057"/>
          </a:xfrm>
          <a:prstGeom prst="rect">
            <a:avLst/>
          </a:prstGeom>
        </p:spPr>
      </p:pic>
      <p:pic>
        <p:nvPicPr>
          <p:cNvPr id="23" name="그림 22">
            <a:extLst>
              <a:ext uri="{FF2B5EF4-FFF2-40B4-BE49-F238E27FC236}">
                <a16:creationId xmlns:a16="http://schemas.microsoft.com/office/drawing/2014/main" id="{7C6033D1-636A-7FA6-7183-5C0EB6076717}"/>
              </a:ext>
            </a:extLst>
          </p:cNvPr>
          <p:cNvPicPr>
            <a:picLocks noChangeAspect="1"/>
          </p:cNvPicPr>
          <p:nvPr/>
        </p:nvPicPr>
        <p:blipFill>
          <a:blip r:embed="rId5"/>
          <a:stretch>
            <a:fillRect/>
          </a:stretch>
        </p:blipFill>
        <p:spPr>
          <a:xfrm>
            <a:off x="4990712" y="1170679"/>
            <a:ext cx="2925329" cy="3006179"/>
          </a:xfrm>
          <a:prstGeom prst="rect">
            <a:avLst/>
          </a:prstGeom>
        </p:spPr>
      </p:pic>
      <p:sp>
        <p:nvSpPr>
          <p:cNvPr id="3" name="TextBox 2">
            <a:extLst>
              <a:ext uri="{FF2B5EF4-FFF2-40B4-BE49-F238E27FC236}">
                <a16:creationId xmlns:a16="http://schemas.microsoft.com/office/drawing/2014/main" id="{9F0EFE6A-8948-7D3D-F224-EF2CC7052809}"/>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91458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r>
              <a:rPr lang="en-US" altLang="ko-KR" b="1" dirty="0">
                <a:latin typeface="나눔바른고딕" panose="020B0603020101020101" pitchFamily="50" charset="-127"/>
                <a:ea typeface="나눔바른고딕" panose="020B0603020101020101" pitchFamily="50" charset="-127"/>
              </a:rPr>
              <a:t>GMP, </a:t>
            </a:r>
            <a:r>
              <a:rPr lang="ko-KR" altLang="en-US" b="1" dirty="0">
                <a:latin typeface="나눔바른고딕" panose="020B0603020101020101" pitchFamily="50" charset="-127"/>
                <a:ea typeface="나눔바른고딕" panose="020B0603020101020101" pitchFamily="50" charset="-127"/>
              </a:rPr>
              <a:t>건강기능식품 로고 인식</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12" name="내용 개체 틀 2">
            <a:extLst>
              <a:ext uri="{FF2B5EF4-FFF2-40B4-BE49-F238E27FC236}">
                <a16:creationId xmlns:a16="http://schemas.microsoft.com/office/drawing/2014/main" id="{D13EE198-9827-D9B0-A9E7-A2B935197507}"/>
              </a:ext>
            </a:extLst>
          </p:cNvPr>
          <p:cNvSpPr txBox="1">
            <a:spLocks/>
          </p:cNvSpPr>
          <p:nvPr/>
        </p:nvSpPr>
        <p:spPr>
          <a:xfrm>
            <a:off x="874310" y="3097296"/>
            <a:ext cx="5356668" cy="936577"/>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Tx/>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로고의 크기 및 위치를 확인 시키기 위해 두 로고 인식 진행</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ClrTx/>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처음에는 가지고 있는 자료에서 데이터를 추출하여 진행</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ClrTx/>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진행 후 </a:t>
            </a:r>
            <a:r>
              <a:rPr lang="ko-KR" altLang="en-US" dirty="0" err="1">
                <a:solidFill>
                  <a:schemeClr val="tx1"/>
                </a:solidFill>
                <a:latin typeface="나눔바른고딕" panose="020B0603020101020101" pitchFamily="50" charset="-127"/>
                <a:ea typeface="나눔바른고딕" panose="020B0603020101020101" pitchFamily="50" charset="-127"/>
              </a:rPr>
              <a:t>로보플로우의</a:t>
            </a:r>
            <a:r>
              <a:rPr lang="ko-KR" altLang="en-US" dirty="0">
                <a:solidFill>
                  <a:schemeClr val="tx1"/>
                </a:solidFill>
                <a:latin typeface="나눔바른고딕" panose="020B0603020101020101" pitchFamily="50" charset="-127"/>
                <a:ea typeface="나눔바른고딕" panose="020B0603020101020101" pitchFamily="50" charset="-127"/>
              </a:rPr>
              <a:t> 데이터 증강 기능 사용</a:t>
            </a:r>
          </a:p>
        </p:txBody>
      </p:sp>
      <p:grpSp>
        <p:nvGrpSpPr>
          <p:cNvPr id="13" name="그룹 12">
            <a:extLst>
              <a:ext uri="{FF2B5EF4-FFF2-40B4-BE49-F238E27FC236}">
                <a16:creationId xmlns:a16="http://schemas.microsoft.com/office/drawing/2014/main" id="{13850AE4-99ED-2D13-0BDD-CA30E8E63AC5}"/>
              </a:ext>
            </a:extLst>
          </p:cNvPr>
          <p:cNvGrpSpPr/>
          <p:nvPr/>
        </p:nvGrpSpPr>
        <p:grpSpPr>
          <a:xfrm>
            <a:off x="877956" y="1401162"/>
            <a:ext cx="7496139" cy="1396842"/>
            <a:chOff x="758776" y="2422536"/>
            <a:chExt cx="7496139" cy="1396842"/>
          </a:xfrm>
        </p:grpSpPr>
        <p:pic>
          <p:nvPicPr>
            <p:cNvPr id="14" name="그림 13">
              <a:extLst>
                <a:ext uri="{FF2B5EF4-FFF2-40B4-BE49-F238E27FC236}">
                  <a16:creationId xmlns:a16="http://schemas.microsoft.com/office/drawing/2014/main" id="{A4896A3B-9252-7680-40D9-0EF75281B28C}"/>
                </a:ext>
              </a:extLst>
            </p:cNvPr>
            <p:cNvPicPr>
              <a:picLocks noChangeAspect="1"/>
            </p:cNvPicPr>
            <p:nvPr/>
          </p:nvPicPr>
          <p:blipFill>
            <a:blip r:embed="rId4"/>
            <a:stretch>
              <a:fillRect/>
            </a:stretch>
          </p:blipFill>
          <p:spPr>
            <a:xfrm>
              <a:off x="758776" y="2422536"/>
              <a:ext cx="7496139" cy="1396842"/>
            </a:xfrm>
            <a:prstGeom prst="rect">
              <a:avLst/>
            </a:prstGeom>
          </p:spPr>
        </p:pic>
        <p:pic>
          <p:nvPicPr>
            <p:cNvPr id="15" name="그림 14">
              <a:extLst>
                <a:ext uri="{FF2B5EF4-FFF2-40B4-BE49-F238E27FC236}">
                  <a16:creationId xmlns:a16="http://schemas.microsoft.com/office/drawing/2014/main" id="{F79327D9-91D9-452A-9139-4AEAFBFA16F9}"/>
                </a:ext>
              </a:extLst>
            </p:cNvPr>
            <p:cNvPicPr>
              <a:picLocks noChangeAspect="1"/>
            </p:cNvPicPr>
            <p:nvPr/>
          </p:nvPicPr>
          <p:blipFill>
            <a:blip r:embed="rId5"/>
            <a:stretch>
              <a:fillRect/>
            </a:stretch>
          </p:blipFill>
          <p:spPr>
            <a:xfrm>
              <a:off x="2257575" y="3060101"/>
              <a:ext cx="5265554" cy="759277"/>
            </a:xfrm>
            <a:prstGeom prst="rect">
              <a:avLst/>
            </a:prstGeom>
          </p:spPr>
        </p:pic>
      </p:grpSp>
      <p:sp>
        <p:nvSpPr>
          <p:cNvPr id="3" name="TextBox 2">
            <a:extLst>
              <a:ext uri="{FF2B5EF4-FFF2-40B4-BE49-F238E27FC236}">
                <a16:creationId xmlns:a16="http://schemas.microsoft.com/office/drawing/2014/main" id="{04620BEA-A19B-5122-45CD-6839EB90BE2D}"/>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로고 인식</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913425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내용 개체 틀 8" descr="텍스트, 폰트, 그래픽 디자인, 그래픽이(가) 표시된 사진&#10;&#10;자동 생성된 설명">
            <a:extLst>
              <a:ext uri="{FF2B5EF4-FFF2-40B4-BE49-F238E27FC236}">
                <a16:creationId xmlns:a16="http://schemas.microsoft.com/office/drawing/2014/main" id="{745007BF-F610-C8DE-4E57-332335D1B1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320" y="3320304"/>
            <a:ext cx="1324733" cy="1324733"/>
          </a:xfrm>
          <a:prstGeom prst="rect">
            <a:avLst/>
          </a:prstGeom>
        </p:spPr>
      </p:pic>
      <p:pic>
        <p:nvPicPr>
          <p:cNvPr id="13" name="그림 12">
            <a:extLst>
              <a:ext uri="{FF2B5EF4-FFF2-40B4-BE49-F238E27FC236}">
                <a16:creationId xmlns:a16="http://schemas.microsoft.com/office/drawing/2014/main" id="{FE098010-67B8-2D1E-0243-318FDE1C7176}"/>
              </a:ext>
            </a:extLst>
          </p:cNvPr>
          <p:cNvPicPr>
            <a:picLocks noChangeAspect="1"/>
          </p:cNvPicPr>
          <p:nvPr/>
        </p:nvPicPr>
        <p:blipFill>
          <a:blip r:embed="rId5"/>
          <a:stretch>
            <a:fillRect/>
          </a:stretch>
        </p:blipFill>
        <p:spPr>
          <a:xfrm>
            <a:off x="587437" y="1326475"/>
            <a:ext cx="3583616" cy="720152"/>
          </a:xfrm>
          <a:prstGeom prst="rect">
            <a:avLst/>
          </a:prstGeom>
        </p:spPr>
      </p:pic>
      <p:pic>
        <p:nvPicPr>
          <p:cNvPr id="14" name="그림 13">
            <a:extLst>
              <a:ext uri="{FF2B5EF4-FFF2-40B4-BE49-F238E27FC236}">
                <a16:creationId xmlns:a16="http://schemas.microsoft.com/office/drawing/2014/main" id="{E87B857E-0EE3-8A97-A470-906D3F02D51B}"/>
              </a:ext>
            </a:extLst>
          </p:cNvPr>
          <p:cNvPicPr>
            <a:picLocks noChangeAspect="1"/>
          </p:cNvPicPr>
          <p:nvPr/>
        </p:nvPicPr>
        <p:blipFill>
          <a:blip r:embed="rId6"/>
          <a:stretch>
            <a:fillRect/>
          </a:stretch>
        </p:blipFill>
        <p:spPr>
          <a:xfrm>
            <a:off x="587438" y="2125172"/>
            <a:ext cx="2897756" cy="1131668"/>
          </a:xfrm>
          <a:prstGeom prst="rect">
            <a:avLst/>
          </a:prstGeom>
        </p:spPr>
      </p:pic>
      <p:pic>
        <p:nvPicPr>
          <p:cNvPr id="15" name="그림 14" descr="텍스트, 폰트, 그래픽, 그래픽 디자인이(가) 표시된 사진&#10;&#10;자동 생성된 설명">
            <a:extLst>
              <a:ext uri="{FF2B5EF4-FFF2-40B4-BE49-F238E27FC236}">
                <a16:creationId xmlns:a16="http://schemas.microsoft.com/office/drawing/2014/main" id="{455EFDBE-0EF9-568C-C410-435B503584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438" y="3349475"/>
            <a:ext cx="1935956" cy="1328738"/>
          </a:xfrm>
          <a:prstGeom prst="rect">
            <a:avLst/>
          </a:prstGeom>
        </p:spPr>
      </p:pic>
      <p:pic>
        <p:nvPicPr>
          <p:cNvPr id="16" name="그림 15" descr="텍스트, 스크린샷, 소프트웨어, 번호이(가) 표시된 사진&#10;&#10;자동 생성된 설명">
            <a:extLst>
              <a:ext uri="{FF2B5EF4-FFF2-40B4-BE49-F238E27FC236}">
                <a16:creationId xmlns:a16="http://schemas.microsoft.com/office/drawing/2014/main" id="{802489F3-055C-3D75-7994-C2B3121A53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8499" y="1264985"/>
            <a:ext cx="2736330" cy="1991855"/>
          </a:xfrm>
          <a:prstGeom prst="rect">
            <a:avLst/>
          </a:prstGeom>
        </p:spPr>
      </p:pic>
      <p:sp>
        <p:nvSpPr>
          <p:cNvPr id="17" name="TextBox 16">
            <a:extLst>
              <a:ext uri="{FF2B5EF4-FFF2-40B4-BE49-F238E27FC236}">
                <a16:creationId xmlns:a16="http://schemas.microsoft.com/office/drawing/2014/main" id="{D46788F5-ED53-89D5-3CA4-9013284E552C}"/>
              </a:ext>
            </a:extLst>
          </p:cNvPr>
          <p:cNvSpPr txBox="1"/>
          <p:nvPr/>
        </p:nvSpPr>
        <p:spPr>
          <a:xfrm>
            <a:off x="4418499" y="3320304"/>
            <a:ext cx="4611684" cy="144501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데이터 증강 후에도 데이터셋 수는 총 </a:t>
            </a:r>
            <a:r>
              <a:rPr lang="en-US" altLang="ko-KR" sz="1200" dirty="0">
                <a:latin typeface="나눔바른고딕" panose="020B0603020101020101" pitchFamily="50" charset="-127"/>
                <a:ea typeface="나눔바른고딕" panose="020B0603020101020101" pitchFamily="50" charset="-127"/>
              </a:rPr>
              <a:t>14</a:t>
            </a:r>
            <a:r>
              <a:rPr lang="ko-KR" altLang="en-US" sz="1200" dirty="0">
                <a:latin typeface="나눔바른고딕" panose="020B0603020101020101" pitchFamily="50" charset="-127"/>
                <a:ea typeface="나눔바른고딕" panose="020B0603020101020101" pitchFamily="50" charset="-127"/>
              </a:rPr>
              <a:t>개로 나타남</a:t>
            </a:r>
            <a:endParaRPr lang="en-US" altLang="ko-KR" sz="1200" dirty="0">
              <a:latin typeface="나눔바른고딕" panose="020B0603020101020101" pitchFamily="50" charset="-127"/>
              <a:ea typeface="나눔바른고딕" panose="020B0603020101020101" pitchFamily="50" charset="-127"/>
            </a:endParaRPr>
          </a:p>
          <a:p>
            <a:pPr marL="171450" indent="-171450">
              <a:lnSpc>
                <a:spcPct val="150000"/>
              </a:lnSpc>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학습 후 결과를 확인하는 과정에서</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보이는 것과 같이 결과가 매우 좋지 않음을 확인할 수 있음</a:t>
            </a:r>
            <a:endParaRPr lang="en-US" altLang="ko-KR" sz="1200" dirty="0">
              <a:latin typeface="나눔바른고딕" panose="020B0603020101020101" pitchFamily="50" charset="-127"/>
              <a:ea typeface="나눔바른고딕" panose="020B0603020101020101" pitchFamily="50" charset="-127"/>
            </a:endParaRPr>
          </a:p>
          <a:p>
            <a:pPr marL="171450" indent="-171450">
              <a:lnSpc>
                <a:spcPct val="150000"/>
              </a:lnSpc>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이는 데이터 부족으로</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판단 하였으며 구글링을 통해 자료를 추가로 수집함</a:t>
            </a:r>
          </a:p>
        </p:txBody>
      </p:sp>
      <p:sp>
        <p:nvSpPr>
          <p:cNvPr id="3" name="TextBox 2">
            <a:extLst>
              <a:ext uri="{FF2B5EF4-FFF2-40B4-BE49-F238E27FC236}">
                <a16:creationId xmlns:a16="http://schemas.microsoft.com/office/drawing/2014/main" id="{AC11B3D7-E848-E1AE-F5E9-C513E2E788C3}"/>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로고 인식</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8B544FE8-138E-5542-EB7E-2B312567686D}"/>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451155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그림 11">
            <a:extLst>
              <a:ext uri="{FF2B5EF4-FFF2-40B4-BE49-F238E27FC236}">
                <a16:creationId xmlns:a16="http://schemas.microsoft.com/office/drawing/2014/main" id="{CA023E61-CD1E-00E1-8B53-7ACDB2EB23FA}"/>
              </a:ext>
            </a:extLst>
          </p:cNvPr>
          <p:cNvPicPr>
            <a:picLocks noChangeAspect="1"/>
          </p:cNvPicPr>
          <p:nvPr/>
        </p:nvPicPr>
        <p:blipFill>
          <a:blip r:embed="rId4"/>
          <a:stretch>
            <a:fillRect/>
          </a:stretch>
        </p:blipFill>
        <p:spPr>
          <a:xfrm>
            <a:off x="734158" y="1291520"/>
            <a:ext cx="4915326" cy="731584"/>
          </a:xfrm>
          <a:prstGeom prst="rect">
            <a:avLst/>
          </a:prstGeom>
        </p:spPr>
      </p:pic>
      <p:pic>
        <p:nvPicPr>
          <p:cNvPr id="13" name="그림 12" descr="텍스트, 폰트, 그래픽 디자인, 그래픽이(가) 표시된 사진&#10;&#10;자동 생성된 설명">
            <a:extLst>
              <a:ext uri="{FF2B5EF4-FFF2-40B4-BE49-F238E27FC236}">
                <a16:creationId xmlns:a16="http://schemas.microsoft.com/office/drawing/2014/main" id="{E764AA85-6680-3427-9482-912039578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639" y="2305749"/>
            <a:ext cx="1213995" cy="1213995"/>
          </a:xfrm>
          <a:prstGeom prst="rect">
            <a:avLst/>
          </a:prstGeom>
        </p:spPr>
      </p:pic>
      <p:pic>
        <p:nvPicPr>
          <p:cNvPr id="14" name="그림 13" descr="텍스트, 폰트, 로고, 그래픽이(가) 표시된 사진&#10;&#10;자동 생성된 설명">
            <a:extLst>
              <a:ext uri="{FF2B5EF4-FFF2-40B4-BE49-F238E27FC236}">
                <a16:creationId xmlns:a16="http://schemas.microsoft.com/office/drawing/2014/main" id="{B645DFC2-82B8-882B-4099-1C07BC2E0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30" y="2302197"/>
            <a:ext cx="1935956" cy="1328738"/>
          </a:xfrm>
          <a:prstGeom prst="rect">
            <a:avLst/>
          </a:prstGeom>
        </p:spPr>
      </p:pic>
      <p:pic>
        <p:nvPicPr>
          <p:cNvPr id="15" name="그림 14" descr="텍스트, 스크린샷, 소프트웨어, 웹 페이지이(가) 표시된 사진&#10;&#10;자동 생성된 설명">
            <a:extLst>
              <a:ext uri="{FF2B5EF4-FFF2-40B4-BE49-F238E27FC236}">
                <a16:creationId xmlns:a16="http://schemas.microsoft.com/office/drawing/2014/main" id="{2F5A1F76-4B60-6F10-A0BF-DC64E772CC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0487" y="2258373"/>
            <a:ext cx="1732821" cy="1261371"/>
          </a:xfrm>
          <a:prstGeom prst="rect">
            <a:avLst/>
          </a:prstGeom>
        </p:spPr>
      </p:pic>
      <p:sp>
        <p:nvSpPr>
          <p:cNvPr id="16" name="TextBox 15">
            <a:extLst>
              <a:ext uri="{FF2B5EF4-FFF2-40B4-BE49-F238E27FC236}">
                <a16:creationId xmlns:a16="http://schemas.microsoft.com/office/drawing/2014/main" id="{33825221-2211-C92B-4B7D-0C65131C78E3}"/>
              </a:ext>
            </a:extLst>
          </p:cNvPr>
          <p:cNvSpPr txBox="1"/>
          <p:nvPr/>
        </p:nvSpPr>
        <p:spPr>
          <a:xfrm>
            <a:off x="776830" y="3925552"/>
            <a:ext cx="6939299" cy="523220"/>
          </a:xfrm>
          <a:prstGeom prst="rect">
            <a:avLst/>
          </a:prstGeom>
          <a:noFill/>
        </p:spPr>
        <p:txBody>
          <a:bodyPr wrap="square" rtlCol="0">
            <a:spAutoFit/>
          </a:bodyPr>
          <a:lstStyle/>
          <a:p>
            <a:pPr marL="171450" indent="-171450">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데이터를 수집 후 결과를 보면 이전 단계보다는 나아졌으나 여전히 인식이 잘못된 부분이 많아 데이터를 추가로 수집함</a:t>
            </a:r>
          </a:p>
        </p:txBody>
      </p:sp>
      <p:sp>
        <p:nvSpPr>
          <p:cNvPr id="3" name="TextBox 2">
            <a:extLst>
              <a:ext uri="{FF2B5EF4-FFF2-40B4-BE49-F238E27FC236}">
                <a16:creationId xmlns:a16="http://schemas.microsoft.com/office/drawing/2014/main" id="{8AAE8BD5-2A9C-2D82-9C2A-AFF7B9503896}"/>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로고 인식</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F85BE6B-E965-6F4D-1A3B-63888A1010FB}"/>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9163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직사각형 1046">
            <a:extLst>
              <a:ext uri="{FF2B5EF4-FFF2-40B4-BE49-F238E27FC236}">
                <a16:creationId xmlns:a16="http://schemas.microsoft.com/office/drawing/2014/main" id="{591F8395-3F62-8935-E7FD-B96FDD823021}"/>
              </a:ext>
            </a:extLst>
          </p:cNvPr>
          <p:cNvSpPr/>
          <p:nvPr/>
        </p:nvSpPr>
        <p:spPr>
          <a:xfrm>
            <a:off x="-1" y="0"/>
            <a:ext cx="9144001" cy="514350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pic>
        <p:nvPicPr>
          <p:cNvPr id="13" name="그림 개체 틀 4">
            <a:extLst>
              <a:ext uri="{FF2B5EF4-FFF2-40B4-BE49-F238E27FC236}">
                <a16:creationId xmlns:a16="http://schemas.microsoft.com/office/drawing/2014/main" id="{75E4314F-1BD7-9175-53C3-A0A131D7B574}"/>
              </a:ext>
            </a:extLst>
          </p:cNvPr>
          <p:cNvPicPr>
            <a:picLocks noChangeAspect="1"/>
          </p:cNvPicPr>
          <p:nvPr/>
        </p:nvPicPr>
        <p:blipFill rotWithShape="1">
          <a:blip r:embed="rId2"/>
          <a:srcRect l="36892" t="37941" r="38432" b="29911"/>
          <a:stretch/>
        </p:blipFill>
        <p:spPr>
          <a:xfrm>
            <a:off x="371869" y="1663414"/>
            <a:ext cx="2031084" cy="1852242"/>
          </a:xfrm>
          <a:prstGeom prst="rect">
            <a:avLst/>
          </a:prstGeom>
        </p:spPr>
      </p:pic>
      <p:sp>
        <p:nvSpPr>
          <p:cNvPr id="28" name="TextBox 27">
            <a:extLst>
              <a:ext uri="{FF2B5EF4-FFF2-40B4-BE49-F238E27FC236}">
                <a16:creationId xmlns:a16="http://schemas.microsoft.com/office/drawing/2014/main" id="{21549AC4-5794-5BBB-2B04-9C0BBB06F0EF}"/>
              </a:ext>
            </a:extLst>
          </p:cNvPr>
          <p:cNvSpPr txBox="1"/>
          <p:nvPr/>
        </p:nvSpPr>
        <p:spPr>
          <a:xfrm>
            <a:off x="0" y="410665"/>
            <a:ext cx="2718215" cy="584775"/>
          </a:xfrm>
          <a:prstGeom prst="rect">
            <a:avLst/>
          </a:prstGeom>
          <a:noFill/>
        </p:spPr>
        <p:txBody>
          <a:bodyPr wrap="square">
            <a:spAutoFit/>
          </a:bodyPr>
          <a:lstStyle/>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a:t>
            </a:r>
            <a:endPar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endParaRPr>
          </a:p>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 </a:t>
            </a:r>
            <a:r>
              <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rPr>
              <a:t>&amp; </a:t>
            </a:r>
            <a:r>
              <a:rPr lang="en-US" altLang="ko-KR" sz="1600" b="1" dirty="0" err="1">
                <a:solidFill>
                  <a:schemeClr val="bg1"/>
                </a:solidFill>
                <a:highlight>
                  <a:srgbClr val="000080"/>
                </a:highlight>
                <a:latin typeface="나눔바른고딕" panose="020B0603020101020101" pitchFamily="50" charset="-127"/>
                <a:ea typeface="나눔바른고딕" panose="020B0603020101020101" pitchFamily="50" charset="-127"/>
              </a:rPr>
              <a:t>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30" name="TextBox 29">
            <a:extLst>
              <a:ext uri="{FF2B5EF4-FFF2-40B4-BE49-F238E27FC236}">
                <a16:creationId xmlns:a16="http://schemas.microsoft.com/office/drawing/2014/main" id="{5CD99E4E-1C13-5080-014A-CF1C764BB6B8}"/>
              </a:ext>
            </a:extLst>
          </p:cNvPr>
          <p:cNvSpPr txBox="1"/>
          <p:nvPr/>
        </p:nvSpPr>
        <p:spPr>
          <a:xfrm>
            <a:off x="373081" y="1160447"/>
            <a:ext cx="1943913" cy="276999"/>
          </a:xfrm>
          <a:prstGeom prst="rect">
            <a:avLst/>
          </a:prstGeom>
          <a:noFill/>
        </p:spPr>
        <p:txBody>
          <a:bodyPr wrap="square">
            <a:spAutoFit/>
          </a:bodyPr>
          <a:lstStyle/>
          <a:p>
            <a:r>
              <a:rPr lang="en-US" altLang="ko-KR" sz="1200" b="1" dirty="0" err="1">
                <a:solidFill>
                  <a:schemeClr val="bg1"/>
                </a:solidFill>
                <a:highlight>
                  <a:srgbClr val="000080"/>
                </a:highlight>
                <a:latin typeface="나눔바른고딕" panose="020B0603020101020101" pitchFamily="50" charset="-127"/>
                <a:ea typeface="나눔바른고딕" panose="020B0603020101020101" pitchFamily="50" charset="-127"/>
              </a:rPr>
              <a:t>ClearCutChecker</a:t>
            </a:r>
            <a:r>
              <a:rPr lang="en-US" altLang="ko-KR" sz="1200" b="1" dirty="0">
                <a:solidFill>
                  <a:schemeClr val="bg1"/>
                </a:solidFill>
                <a:highlight>
                  <a:srgbClr val="000080"/>
                </a:highlight>
                <a:latin typeface="나눔바른고딕" panose="020B0603020101020101" pitchFamily="50" charset="-127"/>
                <a:ea typeface="나눔바른고딕" panose="020B0603020101020101" pitchFamily="50" charset="-127"/>
              </a:rPr>
              <a:t>(C.C.C)</a:t>
            </a:r>
          </a:p>
        </p:txBody>
      </p:sp>
      <p:grpSp>
        <p:nvGrpSpPr>
          <p:cNvPr id="1052" name="그룹 1051">
            <a:extLst>
              <a:ext uri="{FF2B5EF4-FFF2-40B4-BE49-F238E27FC236}">
                <a16:creationId xmlns:a16="http://schemas.microsoft.com/office/drawing/2014/main" id="{050DC515-20EA-218B-6AA2-6452C9EFF1FE}"/>
              </a:ext>
            </a:extLst>
          </p:cNvPr>
          <p:cNvGrpSpPr/>
          <p:nvPr/>
        </p:nvGrpSpPr>
        <p:grpSpPr>
          <a:xfrm>
            <a:off x="2056174" y="3145380"/>
            <a:ext cx="1376206" cy="1732514"/>
            <a:chOff x="6443663" y="1089025"/>
            <a:chExt cx="3832226" cy="4824413"/>
          </a:xfrm>
        </p:grpSpPr>
        <p:sp>
          <p:nvSpPr>
            <p:cNvPr id="1053" name="Freeform 244">
              <a:extLst>
                <a:ext uri="{FF2B5EF4-FFF2-40B4-BE49-F238E27FC236}">
                  <a16:creationId xmlns:a16="http://schemas.microsoft.com/office/drawing/2014/main" id="{FCADEBEB-1E13-C7B3-9C75-EEEBB86DCE0E}"/>
                </a:ext>
              </a:extLst>
            </p:cNvPr>
            <p:cNvSpPr>
              <a:spLocks/>
            </p:cNvSpPr>
            <p:nvPr/>
          </p:nvSpPr>
          <p:spPr bwMode="auto">
            <a:xfrm>
              <a:off x="8442326" y="5554663"/>
              <a:ext cx="795338" cy="358775"/>
            </a:xfrm>
            <a:custGeom>
              <a:avLst/>
              <a:gdLst>
                <a:gd name="T0" fmla="*/ 313 w 329"/>
                <a:gd name="T1" fmla="*/ 99 h 149"/>
                <a:gd name="T2" fmla="*/ 179 w 329"/>
                <a:gd name="T3" fmla="*/ 31 h 149"/>
                <a:gd name="T4" fmla="*/ 143 w 329"/>
                <a:gd name="T5" fmla="*/ 0 h 149"/>
                <a:gd name="T6" fmla="*/ 0 w 329"/>
                <a:gd name="T7" fmla="*/ 25 h 149"/>
                <a:gd name="T8" fmla="*/ 2 w 329"/>
                <a:gd name="T9" fmla="*/ 138 h 149"/>
                <a:gd name="T10" fmla="*/ 12 w 329"/>
                <a:gd name="T11" fmla="*/ 149 h 149"/>
                <a:gd name="T12" fmla="*/ 329 w 329"/>
                <a:gd name="T13" fmla="*/ 142 h 149"/>
                <a:gd name="T14" fmla="*/ 329 w 329"/>
                <a:gd name="T15" fmla="*/ 121 h 149"/>
                <a:gd name="T16" fmla="*/ 313 w 329"/>
                <a:gd name="T17" fmla="*/ 9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149">
                  <a:moveTo>
                    <a:pt x="313" y="99"/>
                  </a:moveTo>
                  <a:cubicBezTo>
                    <a:pt x="179" y="31"/>
                    <a:pt x="179" y="31"/>
                    <a:pt x="179" y="31"/>
                  </a:cubicBezTo>
                  <a:cubicBezTo>
                    <a:pt x="143" y="0"/>
                    <a:pt x="143" y="0"/>
                    <a:pt x="143" y="0"/>
                  </a:cubicBezTo>
                  <a:cubicBezTo>
                    <a:pt x="0" y="25"/>
                    <a:pt x="0" y="25"/>
                    <a:pt x="0" y="25"/>
                  </a:cubicBezTo>
                  <a:cubicBezTo>
                    <a:pt x="2" y="138"/>
                    <a:pt x="2" y="138"/>
                    <a:pt x="2" y="138"/>
                  </a:cubicBezTo>
                  <a:cubicBezTo>
                    <a:pt x="1" y="144"/>
                    <a:pt x="6" y="149"/>
                    <a:pt x="12" y="149"/>
                  </a:cubicBezTo>
                  <a:cubicBezTo>
                    <a:pt x="329" y="142"/>
                    <a:pt x="329" y="142"/>
                    <a:pt x="329" y="142"/>
                  </a:cubicBezTo>
                  <a:cubicBezTo>
                    <a:pt x="329" y="121"/>
                    <a:pt x="329" y="121"/>
                    <a:pt x="329" y="121"/>
                  </a:cubicBezTo>
                  <a:cubicBezTo>
                    <a:pt x="328" y="111"/>
                    <a:pt x="322" y="103"/>
                    <a:pt x="313" y="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4" name="Freeform 245">
              <a:extLst>
                <a:ext uri="{FF2B5EF4-FFF2-40B4-BE49-F238E27FC236}">
                  <a16:creationId xmlns:a16="http://schemas.microsoft.com/office/drawing/2014/main" id="{64F3AAE8-FC89-A331-9E1F-14D7C12D5135}"/>
                </a:ext>
              </a:extLst>
            </p:cNvPr>
            <p:cNvSpPr>
              <a:spLocks/>
            </p:cNvSpPr>
            <p:nvPr/>
          </p:nvSpPr>
          <p:spPr bwMode="auto">
            <a:xfrm>
              <a:off x="8437563" y="5240338"/>
              <a:ext cx="350838" cy="430213"/>
            </a:xfrm>
            <a:custGeom>
              <a:avLst/>
              <a:gdLst>
                <a:gd name="T0" fmla="*/ 145 w 145"/>
                <a:gd name="T1" fmla="*/ 130 h 178"/>
                <a:gd name="T2" fmla="*/ 143 w 145"/>
                <a:gd name="T3" fmla="*/ 0 h 178"/>
                <a:gd name="T4" fmla="*/ 0 w 145"/>
                <a:gd name="T5" fmla="*/ 60 h 178"/>
                <a:gd name="T6" fmla="*/ 2 w 145"/>
                <a:gd name="T7" fmla="*/ 155 h 178"/>
                <a:gd name="T8" fmla="*/ 145 w 145"/>
                <a:gd name="T9" fmla="*/ 130 h 178"/>
              </a:gdLst>
              <a:ahLst/>
              <a:cxnLst>
                <a:cxn ang="0">
                  <a:pos x="T0" y="T1"/>
                </a:cxn>
                <a:cxn ang="0">
                  <a:pos x="T2" y="T3"/>
                </a:cxn>
                <a:cxn ang="0">
                  <a:pos x="T4" y="T5"/>
                </a:cxn>
                <a:cxn ang="0">
                  <a:pos x="T6" y="T7"/>
                </a:cxn>
                <a:cxn ang="0">
                  <a:pos x="T8" y="T9"/>
                </a:cxn>
              </a:cxnLst>
              <a:rect l="0" t="0" r="r" b="b"/>
              <a:pathLst>
                <a:path w="145" h="178">
                  <a:moveTo>
                    <a:pt x="145" y="130"/>
                  </a:moveTo>
                  <a:cubicBezTo>
                    <a:pt x="143" y="0"/>
                    <a:pt x="143" y="0"/>
                    <a:pt x="143" y="0"/>
                  </a:cubicBezTo>
                  <a:cubicBezTo>
                    <a:pt x="0" y="60"/>
                    <a:pt x="0" y="60"/>
                    <a:pt x="0" y="60"/>
                  </a:cubicBezTo>
                  <a:cubicBezTo>
                    <a:pt x="2" y="155"/>
                    <a:pt x="2" y="155"/>
                    <a:pt x="2" y="155"/>
                  </a:cubicBezTo>
                  <a:cubicBezTo>
                    <a:pt x="61" y="178"/>
                    <a:pt x="113" y="168"/>
                    <a:pt x="145" y="130"/>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5" name="Freeform 246">
              <a:extLst>
                <a:ext uri="{FF2B5EF4-FFF2-40B4-BE49-F238E27FC236}">
                  <a16:creationId xmlns:a16="http://schemas.microsoft.com/office/drawing/2014/main" id="{2F3523F3-E894-4C37-E5EA-738AA2759A75}"/>
                </a:ext>
              </a:extLst>
            </p:cNvPr>
            <p:cNvSpPr>
              <a:spLocks/>
            </p:cNvSpPr>
            <p:nvPr/>
          </p:nvSpPr>
          <p:spPr bwMode="auto">
            <a:xfrm>
              <a:off x="8886826" y="5675313"/>
              <a:ext cx="76200" cy="60325"/>
            </a:xfrm>
            <a:custGeom>
              <a:avLst/>
              <a:gdLst>
                <a:gd name="T0" fmla="*/ 4 w 31"/>
                <a:gd name="T1" fmla="*/ 25 h 25"/>
                <a:gd name="T2" fmla="*/ 0 w 31"/>
                <a:gd name="T3" fmla="*/ 22 h 25"/>
                <a:gd name="T4" fmla="*/ 30 w 31"/>
                <a:gd name="T5" fmla="*/ 0 h 25"/>
                <a:gd name="T6" fmla="*/ 31 w 31"/>
                <a:gd name="T7" fmla="*/ 5 h 25"/>
                <a:gd name="T8" fmla="*/ 4 w 31"/>
                <a:gd name="T9" fmla="*/ 25 h 25"/>
              </a:gdLst>
              <a:ahLst/>
              <a:cxnLst>
                <a:cxn ang="0">
                  <a:pos x="T0" y="T1"/>
                </a:cxn>
                <a:cxn ang="0">
                  <a:pos x="T2" y="T3"/>
                </a:cxn>
                <a:cxn ang="0">
                  <a:pos x="T4" y="T5"/>
                </a:cxn>
                <a:cxn ang="0">
                  <a:pos x="T6" y="T7"/>
                </a:cxn>
                <a:cxn ang="0">
                  <a:pos x="T8" y="T9"/>
                </a:cxn>
              </a:cxnLst>
              <a:rect l="0" t="0" r="r" b="b"/>
              <a:pathLst>
                <a:path w="31" h="25">
                  <a:moveTo>
                    <a:pt x="4" y="25"/>
                  </a:moveTo>
                  <a:cubicBezTo>
                    <a:pt x="0" y="22"/>
                    <a:pt x="0" y="22"/>
                    <a:pt x="0" y="22"/>
                  </a:cubicBezTo>
                  <a:cubicBezTo>
                    <a:pt x="10" y="2"/>
                    <a:pt x="29" y="0"/>
                    <a:pt x="30" y="0"/>
                  </a:cubicBezTo>
                  <a:cubicBezTo>
                    <a:pt x="31" y="5"/>
                    <a:pt x="31" y="5"/>
                    <a:pt x="31" y="5"/>
                  </a:cubicBezTo>
                  <a:cubicBezTo>
                    <a:pt x="30" y="5"/>
                    <a:pt x="13" y="7"/>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6" name="Freeform 247">
              <a:extLst>
                <a:ext uri="{FF2B5EF4-FFF2-40B4-BE49-F238E27FC236}">
                  <a16:creationId xmlns:a16="http://schemas.microsoft.com/office/drawing/2014/main" id="{9F88861B-B3A3-AD51-0755-7AF07AB47881}"/>
                </a:ext>
              </a:extLst>
            </p:cNvPr>
            <p:cNvSpPr>
              <a:spLocks/>
            </p:cNvSpPr>
            <p:nvPr/>
          </p:nvSpPr>
          <p:spPr bwMode="auto">
            <a:xfrm>
              <a:off x="8958263" y="5711825"/>
              <a:ext cx="74613" cy="60325"/>
            </a:xfrm>
            <a:custGeom>
              <a:avLst/>
              <a:gdLst>
                <a:gd name="T0" fmla="*/ 4 w 31"/>
                <a:gd name="T1" fmla="*/ 25 h 25"/>
                <a:gd name="T2" fmla="*/ 0 w 31"/>
                <a:gd name="T3" fmla="*/ 23 h 25"/>
                <a:gd name="T4" fmla="*/ 30 w 31"/>
                <a:gd name="T5" fmla="*/ 0 h 25"/>
                <a:gd name="T6" fmla="*/ 31 w 31"/>
                <a:gd name="T7" fmla="*/ 5 h 25"/>
                <a:gd name="T8" fmla="*/ 4 w 31"/>
                <a:gd name="T9" fmla="*/ 25 h 25"/>
              </a:gdLst>
              <a:ahLst/>
              <a:cxnLst>
                <a:cxn ang="0">
                  <a:pos x="T0" y="T1"/>
                </a:cxn>
                <a:cxn ang="0">
                  <a:pos x="T2" y="T3"/>
                </a:cxn>
                <a:cxn ang="0">
                  <a:pos x="T4" y="T5"/>
                </a:cxn>
                <a:cxn ang="0">
                  <a:pos x="T6" y="T7"/>
                </a:cxn>
                <a:cxn ang="0">
                  <a:pos x="T8" y="T9"/>
                </a:cxn>
              </a:cxnLst>
              <a:rect l="0" t="0" r="r" b="b"/>
              <a:pathLst>
                <a:path w="31" h="25">
                  <a:moveTo>
                    <a:pt x="4" y="25"/>
                  </a:moveTo>
                  <a:cubicBezTo>
                    <a:pt x="0" y="23"/>
                    <a:pt x="0" y="23"/>
                    <a:pt x="0" y="23"/>
                  </a:cubicBezTo>
                  <a:cubicBezTo>
                    <a:pt x="10" y="3"/>
                    <a:pt x="30" y="0"/>
                    <a:pt x="30" y="0"/>
                  </a:cubicBezTo>
                  <a:cubicBezTo>
                    <a:pt x="31" y="5"/>
                    <a:pt x="31" y="5"/>
                    <a:pt x="31" y="5"/>
                  </a:cubicBezTo>
                  <a:cubicBezTo>
                    <a:pt x="30" y="5"/>
                    <a:pt x="13" y="7"/>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7" name="Freeform 248">
              <a:extLst>
                <a:ext uri="{FF2B5EF4-FFF2-40B4-BE49-F238E27FC236}">
                  <a16:creationId xmlns:a16="http://schemas.microsoft.com/office/drawing/2014/main" id="{DC2AB02A-CA82-C9DB-A7EB-10576EACDCE8}"/>
                </a:ext>
              </a:extLst>
            </p:cNvPr>
            <p:cNvSpPr>
              <a:spLocks/>
            </p:cNvSpPr>
            <p:nvPr/>
          </p:nvSpPr>
          <p:spPr bwMode="auto">
            <a:xfrm>
              <a:off x="6994526" y="3852863"/>
              <a:ext cx="1890713" cy="1708150"/>
            </a:xfrm>
            <a:custGeom>
              <a:avLst/>
              <a:gdLst>
                <a:gd name="T0" fmla="*/ 651 w 782"/>
                <a:gd name="T1" fmla="*/ 75 h 708"/>
                <a:gd name="T2" fmla="*/ 782 w 782"/>
                <a:gd name="T3" fmla="*/ 637 h 708"/>
                <a:gd name="T4" fmla="*/ 564 w 782"/>
                <a:gd name="T5" fmla="*/ 678 h 708"/>
                <a:gd name="T6" fmla="*/ 429 w 782"/>
                <a:gd name="T7" fmla="*/ 181 h 708"/>
                <a:gd name="T8" fmla="*/ 0 w 782"/>
                <a:gd name="T9" fmla="*/ 178 h 708"/>
                <a:gd name="T10" fmla="*/ 392 w 782"/>
                <a:gd name="T11" fmla="*/ 21 h 708"/>
                <a:gd name="T12" fmla="*/ 621 w 782"/>
                <a:gd name="T13" fmla="*/ 0 h 708"/>
                <a:gd name="T14" fmla="*/ 651 w 782"/>
                <a:gd name="T15" fmla="*/ 75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708">
                  <a:moveTo>
                    <a:pt x="651" y="75"/>
                  </a:moveTo>
                  <a:cubicBezTo>
                    <a:pt x="782" y="637"/>
                    <a:pt x="782" y="637"/>
                    <a:pt x="782" y="637"/>
                  </a:cubicBezTo>
                  <a:cubicBezTo>
                    <a:pt x="782" y="667"/>
                    <a:pt x="564" y="708"/>
                    <a:pt x="564" y="678"/>
                  </a:cubicBezTo>
                  <a:cubicBezTo>
                    <a:pt x="429" y="181"/>
                    <a:pt x="429" y="181"/>
                    <a:pt x="429" y="181"/>
                  </a:cubicBezTo>
                  <a:cubicBezTo>
                    <a:pt x="0" y="178"/>
                    <a:pt x="0" y="178"/>
                    <a:pt x="0" y="178"/>
                  </a:cubicBezTo>
                  <a:cubicBezTo>
                    <a:pt x="392" y="21"/>
                    <a:pt x="392" y="21"/>
                    <a:pt x="392" y="21"/>
                  </a:cubicBezTo>
                  <a:cubicBezTo>
                    <a:pt x="621" y="0"/>
                    <a:pt x="621" y="0"/>
                    <a:pt x="621" y="0"/>
                  </a:cubicBezTo>
                  <a:lnTo>
                    <a:pt x="651" y="7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8" name="Freeform 249">
              <a:extLst>
                <a:ext uri="{FF2B5EF4-FFF2-40B4-BE49-F238E27FC236}">
                  <a16:creationId xmlns:a16="http://schemas.microsoft.com/office/drawing/2014/main" id="{2A60C44E-D87E-0416-A87C-55DFB8677D8B}"/>
                </a:ext>
              </a:extLst>
            </p:cNvPr>
            <p:cNvSpPr>
              <a:spLocks/>
            </p:cNvSpPr>
            <p:nvPr/>
          </p:nvSpPr>
          <p:spPr bwMode="auto">
            <a:xfrm>
              <a:off x="8302626" y="5310188"/>
              <a:ext cx="666750" cy="258763"/>
            </a:xfrm>
            <a:custGeom>
              <a:avLst/>
              <a:gdLst>
                <a:gd name="T0" fmla="*/ 274 w 276"/>
                <a:gd name="T1" fmla="*/ 28 h 107"/>
                <a:gd name="T2" fmla="*/ 269 w 276"/>
                <a:gd name="T3" fmla="*/ 56 h 107"/>
                <a:gd name="T4" fmla="*/ 249 w 276"/>
                <a:gd name="T5" fmla="*/ 69 h 107"/>
                <a:gd name="T6" fmla="*/ 37 w 276"/>
                <a:gd name="T7" fmla="*/ 104 h 107"/>
                <a:gd name="T8" fmla="*/ 3 w 276"/>
                <a:gd name="T9" fmla="*/ 81 h 107"/>
                <a:gd name="T10" fmla="*/ 7 w 276"/>
                <a:gd name="T11" fmla="*/ 51 h 107"/>
                <a:gd name="T12" fmla="*/ 27 w 276"/>
                <a:gd name="T13" fmla="*/ 38 h 107"/>
                <a:gd name="T14" fmla="*/ 240 w 276"/>
                <a:gd name="T15" fmla="*/ 2 h 107"/>
                <a:gd name="T16" fmla="*/ 274 w 276"/>
                <a:gd name="T17"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107">
                  <a:moveTo>
                    <a:pt x="274" y="28"/>
                  </a:moveTo>
                  <a:cubicBezTo>
                    <a:pt x="276" y="38"/>
                    <a:pt x="274" y="48"/>
                    <a:pt x="269" y="56"/>
                  </a:cubicBezTo>
                  <a:cubicBezTo>
                    <a:pt x="264" y="63"/>
                    <a:pt x="257" y="68"/>
                    <a:pt x="249" y="69"/>
                  </a:cubicBezTo>
                  <a:cubicBezTo>
                    <a:pt x="179" y="82"/>
                    <a:pt x="108" y="94"/>
                    <a:pt x="37" y="104"/>
                  </a:cubicBezTo>
                  <a:cubicBezTo>
                    <a:pt x="23" y="107"/>
                    <a:pt x="8" y="97"/>
                    <a:pt x="3" y="81"/>
                  </a:cubicBezTo>
                  <a:cubicBezTo>
                    <a:pt x="0" y="70"/>
                    <a:pt x="2" y="59"/>
                    <a:pt x="7" y="51"/>
                  </a:cubicBezTo>
                  <a:cubicBezTo>
                    <a:pt x="12" y="44"/>
                    <a:pt x="19" y="39"/>
                    <a:pt x="27" y="38"/>
                  </a:cubicBezTo>
                  <a:cubicBezTo>
                    <a:pt x="98" y="27"/>
                    <a:pt x="169" y="15"/>
                    <a:pt x="240" y="2"/>
                  </a:cubicBezTo>
                  <a:cubicBezTo>
                    <a:pt x="256" y="0"/>
                    <a:pt x="271" y="10"/>
                    <a:pt x="27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9" name="Freeform 250">
              <a:extLst>
                <a:ext uri="{FF2B5EF4-FFF2-40B4-BE49-F238E27FC236}">
                  <a16:creationId xmlns:a16="http://schemas.microsoft.com/office/drawing/2014/main" id="{DC5C97C5-59ED-C8E5-0811-B7DC80B0337F}"/>
                </a:ext>
              </a:extLst>
            </p:cNvPr>
            <p:cNvSpPr>
              <a:spLocks/>
            </p:cNvSpPr>
            <p:nvPr/>
          </p:nvSpPr>
          <p:spPr bwMode="auto">
            <a:xfrm>
              <a:off x="8521701" y="5219700"/>
              <a:ext cx="349250" cy="158750"/>
            </a:xfrm>
            <a:custGeom>
              <a:avLst/>
              <a:gdLst>
                <a:gd name="T0" fmla="*/ 208 w 220"/>
                <a:gd name="T1" fmla="*/ 0 h 100"/>
                <a:gd name="T2" fmla="*/ 0 w 220"/>
                <a:gd name="T3" fmla="*/ 100 h 100"/>
                <a:gd name="T4" fmla="*/ 220 w 220"/>
                <a:gd name="T5" fmla="*/ 62 h 100"/>
                <a:gd name="T6" fmla="*/ 208 w 220"/>
                <a:gd name="T7" fmla="*/ 0 h 100"/>
              </a:gdLst>
              <a:ahLst/>
              <a:cxnLst>
                <a:cxn ang="0">
                  <a:pos x="T0" y="T1"/>
                </a:cxn>
                <a:cxn ang="0">
                  <a:pos x="T2" y="T3"/>
                </a:cxn>
                <a:cxn ang="0">
                  <a:pos x="T4" y="T5"/>
                </a:cxn>
                <a:cxn ang="0">
                  <a:pos x="T6" y="T7"/>
                </a:cxn>
              </a:cxnLst>
              <a:rect l="0" t="0" r="r" b="b"/>
              <a:pathLst>
                <a:path w="220" h="100">
                  <a:moveTo>
                    <a:pt x="208" y="0"/>
                  </a:moveTo>
                  <a:lnTo>
                    <a:pt x="0" y="100"/>
                  </a:lnTo>
                  <a:lnTo>
                    <a:pt x="220" y="62"/>
                  </a:lnTo>
                  <a:lnTo>
                    <a:pt x="2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0" name="Freeform 251">
              <a:extLst>
                <a:ext uri="{FF2B5EF4-FFF2-40B4-BE49-F238E27FC236}">
                  <a16:creationId xmlns:a16="http://schemas.microsoft.com/office/drawing/2014/main" id="{DC5E864B-14C0-2CA1-D7F7-2A7E6ECC2B1D}"/>
                </a:ext>
              </a:extLst>
            </p:cNvPr>
            <p:cNvSpPr>
              <a:spLocks/>
            </p:cNvSpPr>
            <p:nvPr/>
          </p:nvSpPr>
          <p:spPr bwMode="auto">
            <a:xfrm>
              <a:off x="9448801" y="4967288"/>
              <a:ext cx="827088" cy="476250"/>
            </a:xfrm>
            <a:custGeom>
              <a:avLst/>
              <a:gdLst>
                <a:gd name="T0" fmla="*/ 309 w 342"/>
                <a:gd name="T1" fmla="*/ 3 h 197"/>
                <a:gd name="T2" fmla="*/ 159 w 342"/>
                <a:gd name="T3" fmla="*/ 9 h 197"/>
                <a:gd name="T4" fmla="*/ 112 w 342"/>
                <a:gd name="T5" fmla="*/ 0 h 197"/>
                <a:gd name="T6" fmla="*/ 0 w 342"/>
                <a:gd name="T7" fmla="*/ 92 h 197"/>
                <a:gd name="T8" fmla="*/ 57 w 342"/>
                <a:gd name="T9" fmla="*/ 189 h 197"/>
                <a:gd name="T10" fmla="*/ 71 w 342"/>
                <a:gd name="T11" fmla="*/ 194 h 197"/>
                <a:gd name="T12" fmla="*/ 336 w 342"/>
                <a:gd name="T13" fmla="*/ 37 h 197"/>
                <a:gd name="T14" fmla="*/ 339 w 342"/>
                <a:gd name="T15" fmla="*/ 24 h 197"/>
                <a:gd name="T16" fmla="*/ 333 w 342"/>
                <a:gd name="T17" fmla="*/ 14 h 197"/>
                <a:gd name="T18" fmla="*/ 309 w 342"/>
                <a:gd name="T19"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2" h="197">
                  <a:moveTo>
                    <a:pt x="309" y="3"/>
                  </a:moveTo>
                  <a:cubicBezTo>
                    <a:pt x="159" y="9"/>
                    <a:pt x="159" y="9"/>
                    <a:pt x="159" y="9"/>
                  </a:cubicBezTo>
                  <a:cubicBezTo>
                    <a:pt x="112" y="0"/>
                    <a:pt x="112" y="0"/>
                    <a:pt x="112" y="0"/>
                  </a:cubicBezTo>
                  <a:cubicBezTo>
                    <a:pt x="0" y="92"/>
                    <a:pt x="0" y="92"/>
                    <a:pt x="0" y="92"/>
                  </a:cubicBezTo>
                  <a:cubicBezTo>
                    <a:pt x="57" y="189"/>
                    <a:pt x="57" y="189"/>
                    <a:pt x="57" y="189"/>
                  </a:cubicBezTo>
                  <a:cubicBezTo>
                    <a:pt x="59" y="194"/>
                    <a:pt x="66" y="197"/>
                    <a:pt x="71" y="194"/>
                  </a:cubicBezTo>
                  <a:cubicBezTo>
                    <a:pt x="336" y="37"/>
                    <a:pt x="336" y="37"/>
                    <a:pt x="336" y="37"/>
                  </a:cubicBezTo>
                  <a:cubicBezTo>
                    <a:pt x="340" y="34"/>
                    <a:pt x="342" y="28"/>
                    <a:pt x="339" y="24"/>
                  </a:cubicBezTo>
                  <a:cubicBezTo>
                    <a:pt x="333" y="14"/>
                    <a:pt x="333" y="14"/>
                    <a:pt x="333" y="14"/>
                  </a:cubicBezTo>
                  <a:cubicBezTo>
                    <a:pt x="328" y="6"/>
                    <a:pt x="319" y="1"/>
                    <a:pt x="309"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1" name="Freeform 252">
              <a:extLst>
                <a:ext uri="{FF2B5EF4-FFF2-40B4-BE49-F238E27FC236}">
                  <a16:creationId xmlns:a16="http://schemas.microsoft.com/office/drawing/2014/main" id="{FA0769D5-F313-EA9C-B9B2-683C26DBFBE9}"/>
                </a:ext>
              </a:extLst>
            </p:cNvPr>
            <p:cNvSpPr>
              <a:spLocks/>
            </p:cNvSpPr>
            <p:nvPr/>
          </p:nvSpPr>
          <p:spPr bwMode="auto">
            <a:xfrm>
              <a:off x="9329738" y="4697413"/>
              <a:ext cx="388938" cy="492125"/>
            </a:xfrm>
            <a:custGeom>
              <a:avLst/>
              <a:gdLst>
                <a:gd name="T0" fmla="*/ 161 w 161"/>
                <a:gd name="T1" fmla="*/ 112 h 204"/>
                <a:gd name="T2" fmla="*/ 95 w 161"/>
                <a:gd name="T3" fmla="*/ 0 h 204"/>
                <a:gd name="T4" fmla="*/ 0 w 161"/>
                <a:gd name="T5" fmla="*/ 122 h 204"/>
                <a:gd name="T6" fmla="*/ 49 w 161"/>
                <a:gd name="T7" fmla="*/ 204 h 204"/>
                <a:gd name="T8" fmla="*/ 161 w 161"/>
                <a:gd name="T9" fmla="*/ 112 h 204"/>
              </a:gdLst>
              <a:ahLst/>
              <a:cxnLst>
                <a:cxn ang="0">
                  <a:pos x="T0" y="T1"/>
                </a:cxn>
                <a:cxn ang="0">
                  <a:pos x="T2" y="T3"/>
                </a:cxn>
                <a:cxn ang="0">
                  <a:pos x="T4" y="T5"/>
                </a:cxn>
                <a:cxn ang="0">
                  <a:pos x="T6" y="T7"/>
                </a:cxn>
                <a:cxn ang="0">
                  <a:pos x="T8" y="T9"/>
                </a:cxn>
              </a:cxnLst>
              <a:rect l="0" t="0" r="r" b="b"/>
              <a:pathLst>
                <a:path w="161" h="204">
                  <a:moveTo>
                    <a:pt x="161" y="112"/>
                  </a:moveTo>
                  <a:cubicBezTo>
                    <a:pt x="95" y="0"/>
                    <a:pt x="95" y="0"/>
                    <a:pt x="95" y="0"/>
                  </a:cubicBezTo>
                  <a:cubicBezTo>
                    <a:pt x="0" y="122"/>
                    <a:pt x="0" y="122"/>
                    <a:pt x="0" y="122"/>
                  </a:cubicBezTo>
                  <a:cubicBezTo>
                    <a:pt x="49" y="204"/>
                    <a:pt x="49" y="204"/>
                    <a:pt x="49" y="204"/>
                  </a:cubicBezTo>
                  <a:cubicBezTo>
                    <a:pt x="111" y="195"/>
                    <a:pt x="153" y="161"/>
                    <a:pt x="161" y="112"/>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2" name="Freeform 253">
              <a:extLst>
                <a:ext uri="{FF2B5EF4-FFF2-40B4-BE49-F238E27FC236}">
                  <a16:creationId xmlns:a16="http://schemas.microsoft.com/office/drawing/2014/main" id="{4659807B-61F1-8A7C-8939-DCA0BC6BEF4C}"/>
                </a:ext>
              </a:extLst>
            </p:cNvPr>
            <p:cNvSpPr>
              <a:spLocks/>
            </p:cNvSpPr>
            <p:nvPr/>
          </p:nvSpPr>
          <p:spPr bwMode="auto">
            <a:xfrm>
              <a:off x="9891713" y="4987925"/>
              <a:ext cx="44450" cy="84138"/>
            </a:xfrm>
            <a:custGeom>
              <a:avLst/>
              <a:gdLst>
                <a:gd name="T0" fmla="*/ 1 w 19"/>
                <a:gd name="T1" fmla="*/ 35 h 35"/>
                <a:gd name="T2" fmla="*/ 16 w 19"/>
                <a:gd name="T3" fmla="*/ 0 h 35"/>
                <a:gd name="T4" fmla="*/ 19 w 19"/>
                <a:gd name="T5" fmla="*/ 4 h 35"/>
                <a:gd name="T6" fmla="*/ 5 w 19"/>
                <a:gd name="T7" fmla="*/ 34 h 35"/>
                <a:gd name="T8" fmla="*/ 1 w 19"/>
                <a:gd name="T9" fmla="*/ 35 h 35"/>
              </a:gdLst>
              <a:ahLst/>
              <a:cxnLst>
                <a:cxn ang="0">
                  <a:pos x="T0" y="T1"/>
                </a:cxn>
                <a:cxn ang="0">
                  <a:pos x="T2" y="T3"/>
                </a:cxn>
                <a:cxn ang="0">
                  <a:pos x="T4" y="T5"/>
                </a:cxn>
                <a:cxn ang="0">
                  <a:pos x="T6" y="T7"/>
                </a:cxn>
                <a:cxn ang="0">
                  <a:pos x="T8" y="T9"/>
                </a:cxn>
              </a:cxnLst>
              <a:rect l="0" t="0" r="r" b="b"/>
              <a:pathLst>
                <a:path w="19" h="35">
                  <a:moveTo>
                    <a:pt x="1" y="35"/>
                  </a:moveTo>
                  <a:cubicBezTo>
                    <a:pt x="0" y="12"/>
                    <a:pt x="15" y="1"/>
                    <a:pt x="16" y="0"/>
                  </a:cubicBezTo>
                  <a:cubicBezTo>
                    <a:pt x="19" y="4"/>
                    <a:pt x="19" y="4"/>
                    <a:pt x="19" y="4"/>
                  </a:cubicBezTo>
                  <a:cubicBezTo>
                    <a:pt x="18" y="5"/>
                    <a:pt x="5" y="15"/>
                    <a:pt x="5" y="34"/>
                  </a:cubicBezTo>
                  <a:lnTo>
                    <a:pt x="1"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3" name="Freeform 254">
              <a:extLst>
                <a:ext uri="{FF2B5EF4-FFF2-40B4-BE49-F238E27FC236}">
                  <a16:creationId xmlns:a16="http://schemas.microsoft.com/office/drawing/2014/main" id="{07824263-6714-780B-26EC-EFA57BEA1FA8}"/>
                </a:ext>
              </a:extLst>
            </p:cNvPr>
            <p:cNvSpPr>
              <a:spLocks/>
            </p:cNvSpPr>
            <p:nvPr/>
          </p:nvSpPr>
          <p:spPr bwMode="auto">
            <a:xfrm>
              <a:off x="9967913" y="4984750"/>
              <a:ext cx="49213" cy="84138"/>
            </a:xfrm>
            <a:custGeom>
              <a:avLst/>
              <a:gdLst>
                <a:gd name="T0" fmla="*/ 1 w 20"/>
                <a:gd name="T1" fmla="*/ 35 h 35"/>
                <a:gd name="T2" fmla="*/ 17 w 20"/>
                <a:gd name="T3" fmla="*/ 0 h 35"/>
                <a:gd name="T4" fmla="*/ 20 w 20"/>
                <a:gd name="T5" fmla="*/ 4 h 35"/>
                <a:gd name="T6" fmla="*/ 6 w 20"/>
                <a:gd name="T7" fmla="*/ 35 h 35"/>
                <a:gd name="T8" fmla="*/ 1 w 20"/>
                <a:gd name="T9" fmla="*/ 35 h 35"/>
              </a:gdLst>
              <a:ahLst/>
              <a:cxnLst>
                <a:cxn ang="0">
                  <a:pos x="T0" y="T1"/>
                </a:cxn>
                <a:cxn ang="0">
                  <a:pos x="T2" y="T3"/>
                </a:cxn>
                <a:cxn ang="0">
                  <a:pos x="T4" y="T5"/>
                </a:cxn>
                <a:cxn ang="0">
                  <a:pos x="T6" y="T7"/>
                </a:cxn>
                <a:cxn ang="0">
                  <a:pos x="T8" y="T9"/>
                </a:cxn>
              </a:cxnLst>
              <a:rect l="0" t="0" r="r" b="b"/>
              <a:pathLst>
                <a:path w="20" h="35">
                  <a:moveTo>
                    <a:pt x="1" y="35"/>
                  </a:moveTo>
                  <a:cubicBezTo>
                    <a:pt x="0" y="12"/>
                    <a:pt x="16" y="1"/>
                    <a:pt x="17" y="0"/>
                  </a:cubicBezTo>
                  <a:cubicBezTo>
                    <a:pt x="20" y="4"/>
                    <a:pt x="20" y="4"/>
                    <a:pt x="20" y="4"/>
                  </a:cubicBezTo>
                  <a:cubicBezTo>
                    <a:pt x="19" y="5"/>
                    <a:pt x="6" y="15"/>
                    <a:pt x="6" y="35"/>
                  </a:cubicBezTo>
                  <a:lnTo>
                    <a:pt x="1"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4" name="Freeform 255">
              <a:extLst>
                <a:ext uri="{FF2B5EF4-FFF2-40B4-BE49-F238E27FC236}">
                  <a16:creationId xmlns:a16="http://schemas.microsoft.com/office/drawing/2014/main" id="{7542FF58-0CD8-A8BF-B5D7-C6933627210F}"/>
                </a:ext>
              </a:extLst>
            </p:cNvPr>
            <p:cNvSpPr>
              <a:spLocks/>
            </p:cNvSpPr>
            <p:nvPr/>
          </p:nvSpPr>
          <p:spPr bwMode="auto">
            <a:xfrm>
              <a:off x="6556376" y="3427413"/>
              <a:ext cx="3138488" cy="1706563"/>
            </a:xfrm>
            <a:custGeom>
              <a:avLst/>
              <a:gdLst>
                <a:gd name="T0" fmla="*/ 1105 w 1298"/>
                <a:gd name="T1" fmla="*/ 674 h 707"/>
                <a:gd name="T2" fmla="*/ 872 w 1298"/>
                <a:gd name="T3" fmla="*/ 456 h 707"/>
                <a:gd name="T4" fmla="*/ 831 w 1298"/>
                <a:gd name="T5" fmla="*/ 249 h 707"/>
                <a:gd name="T6" fmla="*/ 181 w 1298"/>
                <a:gd name="T7" fmla="*/ 354 h 707"/>
                <a:gd name="T8" fmla="*/ 178 w 1298"/>
                <a:gd name="T9" fmla="*/ 354 h 707"/>
                <a:gd name="T10" fmla="*/ 41 w 1298"/>
                <a:gd name="T11" fmla="*/ 145 h 707"/>
                <a:gd name="T12" fmla="*/ 79 w 1298"/>
                <a:gd name="T13" fmla="*/ 55 h 707"/>
                <a:gd name="T14" fmla="*/ 217 w 1298"/>
                <a:gd name="T15" fmla="*/ 61 h 707"/>
                <a:gd name="T16" fmla="*/ 239 w 1298"/>
                <a:gd name="T17" fmla="*/ 95 h 707"/>
                <a:gd name="T18" fmla="*/ 245 w 1298"/>
                <a:gd name="T19" fmla="*/ 92 h 707"/>
                <a:gd name="T20" fmla="*/ 774 w 1298"/>
                <a:gd name="T21" fmla="*/ 25 h 707"/>
                <a:gd name="T22" fmla="*/ 1269 w 1298"/>
                <a:gd name="T23" fmla="*/ 543 h 707"/>
                <a:gd name="T24" fmla="*/ 1105 w 1298"/>
                <a:gd name="T25" fmla="*/ 67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8" h="707">
                  <a:moveTo>
                    <a:pt x="1105" y="674"/>
                  </a:moveTo>
                  <a:cubicBezTo>
                    <a:pt x="872" y="456"/>
                    <a:pt x="872" y="456"/>
                    <a:pt x="872" y="456"/>
                  </a:cubicBezTo>
                  <a:cubicBezTo>
                    <a:pt x="831" y="249"/>
                    <a:pt x="831" y="249"/>
                    <a:pt x="831" y="249"/>
                  </a:cubicBezTo>
                  <a:cubicBezTo>
                    <a:pt x="831" y="249"/>
                    <a:pt x="346" y="354"/>
                    <a:pt x="181" y="354"/>
                  </a:cubicBezTo>
                  <a:cubicBezTo>
                    <a:pt x="180" y="354"/>
                    <a:pt x="179" y="354"/>
                    <a:pt x="178" y="354"/>
                  </a:cubicBezTo>
                  <a:cubicBezTo>
                    <a:pt x="71" y="353"/>
                    <a:pt x="0" y="243"/>
                    <a:pt x="41" y="145"/>
                  </a:cubicBezTo>
                  <a:cubicBezTo>
                    <a:pt x="79" y="55"/>
                    <a:pt x="79" y="55"/>
                    <a:pt x="79" y="55"/>
                  </a:cubicBezTo>
                  <a:cubicBezTo>
                    <a:pt x="217" y="61"/>
                    <a:pt x="217" y="61"/>
                    <a:pt x="217" y="61"/>
                  </a:cubicBezTo>
                  <a:cubicBezTo>
                    <a:pt x="239" y="95"/>
                    <a:pt x="239" y="95"/>
                    <a:pt x="239" y="95"/>
                  </a:cubicBezTo>
                  <a:cubicBezTo>
                    <a:pt x="245" y="92"/>
                    <a:pt x="245" y="92"/>
                    <a:pt x="245" y="92"/>
                  </a:cubicBezTo>
                  <a:cubicBezTo>
                    <a:pt x="385" y="84"/>
                    <a:pt x="703" y="0"/>
                    <a:pt x="774" y="25"/>
                  </a:cubicBezTo>
                  <a:cubicBezTo>
                    <a:pt x="819" y="41"/>
                    <a:pt x="1269" y="543"/>
                    <a:pt x="1269" y="543"/>
                  </a:cubicBezTo>
                  <a:cubicBezTo>
                    <a:pt x="1298" y="576"/>
                    <a:pt x="1135" y="707"/>
                    <a:pt x="1105" y="67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5" name="Freeform 256">
              <a:extLst>
                <a:ext uri="{FF2B5EF4-FFF2-40B4-BE49-F238E27FC236}">
                  <a16:creationId xmlns:a16="http://schemas.microsoft.com/office/drawing/2014/main" id="{05EE0F71-4B63-0F62-6134-AB51A493B25D}"/>
                </a:ext>
              </a:extLst>
            </p:cNvPr>
            <p:cNvSpPr>
              <a:spLocks/>
            </p:cNvSpPr>
            <p:nvPr/>
          </p:nvSpPr>
          <p:spPr bwMode="auto">
            <a:xfrm>
              <a:off x="9172576" y="4683125"/>
              <a:ext cx="561975" cy="496888"/>
            </a:xfrm>
            <a:custGeom>
              <a:avLst/>
              <a:gdLst>
                <a:gd name="T0" fmla="*/ 223 w 232"/>
                <a:gd name="T1" fmla="*/ 16 h 206"/>
                <a:gd name="T2" fmla="*/ 231 w 232"/>
                <a:gd name="T3" fmla="*/ 43 h 206"/>
                <a:gd name="T4" fmla="*/ 221 w 232"/>
                <a:gd name="T5" fmla="*/ 64 h 206"/>
                <a:gd name="T6" fmla="*/ 53 w 232"/>
                <a:gd name="T7" fmla="*/ 197 h 206"/>
                <a:gd name="T8" fmla="*/ 12 w 232"/>
                <a:gd name="T9" fmla="*/ 194 h 206"/>
                <a:gd name="T10" fmla="*/ 0 w 232"/>
                <a:gd name="T11" fmla="*/ 165 h 206"/>
                <a:gd name="T12" fmla="*/ 11 w 232"/>
                <a:gd name="T13" fmla="*/ 144 h 206"/>
                <a:gd name="T14" fmla="*/ 181 w 232"/>
                <a:gd name="T15" fmla="*/ 10 h 206"/>
                <a:gd name="T16" fmla="*/ 223 w 232"/>
                <a:gd name="T17" fmla="*/ 1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06">
                  <a:moveTo>
                    <a:pt x="223" y="16"/>
                  </a:moveTo>
                  <a:cubicBezTo>
                    <a:pt x="229" y="23"/>
                    <a:pt x="232" y="33"/>
                    <a:pt x="231" y="43"/>
                  </a:cubicBezTo>
                  <a:cubicBezTo>
                    <a:pt x="231" y="51"/>
                    <a:pt x="227" y="59"/>
                    <a:pt x="221" y="64"/>
                  </a:cubicBezTo>
                  <a:cubicBezTo>
                    <a:pt x="165" y="109"/>
                    <a:pt x="109" y="154"/>
                    <a:pt x="53" y="197"/>
                  </a:cubicBezTo>
                  <a:cubicBezTo>
                    <a:pt x="41" y="206"/>
                    <a:pt x="24" y="205"/>
                    <a:pt x="12" y="194"/>
                  </a:cubicBezTo>
                  <a:cubicBezTo>
                    <a:pt x="3" y="186"/>
                    <a:pt x="0" y="175"/>
                    <a:pt x="0" y="165"/>
                  </a:cubicBezTo>
                  <a:cubicBezTo>
                    <a:pt x="1" y="157"/>
                    <a:pt x="5" y="149"/>
                    <a:pt x="11" y="144"/>
                  </a:cubicBezTo>
                  <a:cubicBezTo>
                    <a:pt x="68" y="100"/>
                    <a:pt x="125" y="56"/>
                    <a:pt x="181" y="10"/>
                  </a:cubicBezTo>
                  <a:cubicBezTo>
                    <a:pt x="193" y="0"/>
                    <a:pt x="212" y="2"/>
                    <a:pt x="223"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6" name="Freeform 257">
              <a:extLst>
                <a:ext uri="{FF2B5EF4-FFF2-40B4-BE49-F238E27FC236}">
                  <a16:creationId xmlns:a16="http://schemas.microsoft.com/office/drawing/2014/main" id="{7966CC91-D34C-0A18-3BAE-C670941ECD32}"/>
                </a:ext>
              </a:extLst>
            </p:cNvPr>
            <p:cNvSpPr>
              <a:spLocks/>
            </p:cNvSpPr>
            <p:nvPr/>
          </p:nvSpPr>
          <p:spPr bwMode="auto">
            <a:xfrm>
              <a:off x="9323388" y="4649788"/>
              <a:ext cx="287338" cy="284163"/>
            </a:xfrm>
            <a:custGeom>
              <a:avLst/>
              <a:gdLst>
                <a:gd name="T0" fmla="*/ 138 w 181"/>
                <a:gd name="T1" fmla="*/ 0 h 179"/>
                <a:gd name="T2" fmla="*/ 0 w 181"/>
                <a:gd name="T3" fmla="*/ 179 h 179"/>
                <a:gd name="T4" fmla="*/ 181 w 181"/>
                <a:gd name="T5" fmla="*/ 36 h 179"/>
                <a:gd name="T6" fmla="*/ 138 w 181"/>
                <a:gd name="T7" fmla="*/ 0 h 179"/>
              </a:gdLst>
              <a:ahLst/>
              <a:cxnLst>
                <a:cxn ang="0">
                  <a:pos x="T0" y="T1"/>
                </a:cxn>
                <a:cxn ang="0">
                  <a:pos x="T2" y="T3"/>
                </a:cxn>
                <a:cxn ang="0">
                  <a:pos x="T4" y="T5"/>
                </a:cxn>
                <a:cxn ang="0">
                  <a:pos x="T6" y="T7"/>
                </a:cxn>
              </a:cxnLst>
              <a:rect l="0" t="0" r="r" b="b"/>
              <a:pathLst>
                <a:path w="181" h="179">
                  <a:moveTo>
                    <a:pt x="138" y="0"/>
                  </a:moveTo>
                  <a:lnTo>
                    <a:pt x="0" y="179"/>
                  </a:lnTo>
                  <a:lnTo>
                    <a:pt x="181" y="3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7" name="Freeform 258">
              <a:extLst>
                <a:ext uri="{FF2B5EF4-FFF2-40B4-BE49-F238E27FC236}">
                  <a16:creationId xmlns:a16="http://schemas.microsoft.com/office/drawing/2014/main" id="{E09A1049-F95B-AAA3-DFE3-E237FC7D737F}"/>
                </a:ext>
              </a:extLst>
            </p:cNvPr>
            <p:cNvSpPr>
              <a:spLocks/>
            </p:cNvSpPr>
            <p:nvPr/>
          </p:nvSpPr>
          <p:spPr bwMode="auto">
            <a:xfrm>
              <a:off x="7688263" y="1839913"/>
              <a:ext cx="1455738" cy="1244600"/>
            </a:xfrm>
            <a:custGeom>
              <a:avLst/>
              <a:gdLst>
                <a:gd name="T0" fmla="*/ 582 w 602"/>
                <a:gd name="T1" fmla="*/ 126 h 516"/>
                <a:gd name="T2" fmla="*/ 485 w 602"/>
                <a:gd name="T3" fmla="*/ 243 h 516"/>
                <a:gd name="T4" fmla="*/ 485 w 602"/>
                <a:gd name="T5" fmla="*/ 243 h 516"/>
                <a:gd name="T6" fmla="*/ 226 w 602"/>
                <a:gd name="T7" fmla="*/ 505 h 516"/>
                <a:gd name="T8" fmla="*/ 0 w 602"/>
                <a:gd name="T9" fmla="*/ 364 h 516"/>
                <a:gd name="T10" fmla="*/ 114 w 602"/>
                <a:gd name="T11" fmla="*/ 256 h 516"/>
                <a:gd name="T12" fmla="*/ 203 w 602"/>
                <a:gd name="T13" fmla="*/ 329 h 516"/>
                <a:gd name="T14" fmla="*/ 411 w 602"/>
                <a:gd name="T15" fmla="*/ 144 h 516"/>
                <a:gd name="T16" fmla="*/ 465 w 602"/>
                <a:gd name="T17" fmla="*/ 57 h 516"/>
                <a:gd name="T18" fmla="*/ 479 w 602"/>
                <a:gd name="T19" fmla="*/ 97 h 516"/>
                <a:gd name="T20" fmla="*/ 591 w 602"/>
                <a:gd name="T21" fmla="*/ 12 h 516"/>
                <a:gd name="T22" fmla="*/ 544 w 602"/>
                <a:gd name="T23" fmla="*/ 74 h 516"/>
                <a:gd name="T24" fmla="*/ 563 w 602"/>
                <a:gd name="T25" fmla="*/ 78 h 516"/>
                <a:gd name="T26" fmla="*/ 558 w 602"/>
                <a:gd name="T27" fmla="*/ 94 h 516"/>
                <a:gd name="T28" fmla="*/ 574 w 602"/>
                <a:gd name="T29" fmla="*/ 96 h 516"/>
                <a:gd name="T30" fmla="*/ 571 w 602"/>
                <a:gd name="T31" fmla="*/ 114 h 516"/>
                <a:gd name="T32" fmla="*/ 582 w 602"/>
                <a:gd name="T33" fmla="*/ 12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2" h="516">
                  <a:moveTo>
                    <a:pt x="582" y="126"/>
                  </a:moveTo>
                  <a:cubicBezTo>
                    <a:pt x="589" y="176"/>
                    <a:pt x="485" y="243"/>
                    <a:pt x="485" y="243"/>
                  </a:cubicBezTo>
                  <a:cubicBezTo>
                    <a:pt x="485" y="243"/>
                    <a:pt x="485" y="243"/>
                    <a:pt x="485" y="243"/>
                  </a:cubicBezTo>
                  <a:cubicBezTo>
                    <a:pt x="482" y="247"/>
                    <a:pt x="296" y="494"/>
                    <a:pt x="226" y="505"/>
                  </a:cubicBezTo>
                  <a:cubicBezTo>
                    <a:pt x="159" y="516"/>
                    <a:pt x="0" y="364"/>
                    <a:pt x="0" y="364"/>
                  </a:cubicBezTo>
                  <a:cubicBezTo>
                    <a:pt x="114" y="256"/>
                    <a:pt x="114" y="256"/>
                    <a:pt x="114" y="256"/>
                  </a:cubicBezTo>
                  <a:cubicBezTo>
                    <a:pt x="203" y="329"/>
                    <a:pt x="203" y="329"/>
                    <a:pt x="203" y="329"/>
                  </a:cubicBezTo>
                  <a:cubicBezTo>
                    <a:pt x="411" y="144"/>
                    <a:pt x="411" y="144"/>
                    <a:pt x="411" y="144"/>
                  </a:cubicBezTo>
                  <a:cubicBezTo>
                    <a:pt x="411" y="144"/>
                    <a:pt x="447" y="61"/>
                    <a:pt x="465" y="57"/>
                  </a:cubicBezTo>
                  <a:cubicBezTo>
                    <a:pt x="479" y="54"/>
                    <a:pt x="479" y="97"/>
                    <a:pt x="479" y="97"/>
                  </a:cubicBezTo>
                  <a:cubicBezTo>
                    <a:pt x="479" y="97"/>
                    <a:pt x="579" y="0"/>
                    <a:pt x="591" y="12"/>
                  </a:cubicBezTo>
                  <a:cubicBezTo>
                    <a:pt x="602" y="24"/>
                    <a:pt x="546" y="72"/>
                    <a:pt x="544" y="74"/>
                  </a:cubicBezTo>
                  <a:cubicBezTo>
                    <a:pt x="545" y="74"/>
                    <a:pt x="559" y="68"/>
                    <a:pt x="563" y="78"/>
                  </a:cubicBezTo>
                  <a:cubicBezTo>
                    <a:pt x="567" y="87"/>
                    <a:pt x="560" y="93"/>
                    <a:pt x="558" y="94"/>
                  </a:cubicBezTo>
                  <a:cubicBezTo>
                    <a:pt x="560" y="93"/>
                    <a:pt x="569" y="90"/>
                    <a:pt x="574" y="96"/>
                  </a:cubicBezTo>
                  <a:cubicBezTo>
                    <a:pt x="581" y="103"/>
                    <a:pt x="571" y="114"/>
                    <a:pt x="571" y="114"/>
                  </a:cubicBezTo>
                  <a:cubicBezTo>
                    <a:pt x="571" y="114"/>
                    <a:pt x="580" y="114"/>
                    <a:pt x="582" y="126"/>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8" name="Freeform 259">
              <a:extLst>
                <a:ext uri="{FF2B5EF4-FFF2-40B4-BE49-F238E27FC236}">
                  <a16:creationId xmlns:a16="http://schemas.microsoft.com/office/drawing/2014/main" id="{E9CC0DFD-EAFC-E342-5D84-A2E0D9C7D068}"/>
                </a:ext>
              </a:extLst>
            </p:cNvPr>
            <p:cNvSpPr>
              <a:spLocks/>
            </p:cNvSpPr>
            <p:nvPr/>
          </p:nvSpPr>
          <p:spPr bwMode="auto">
            <a:xfrm>
              <a:off x="7281863" y="2192338"/>
              <a:ext cx="779463" cy="723900"/>
            </a:xfrm>
            <a:custGeom>
              <a:avLst/>
              <a:gdLst>
                <a:gd name="T0" fmla="*/ 265 w 322"/>
                <a:gd name="T1" fmla="*/ 234 h 300"/>
                <a:gd name="T2" fmla="*/ 217 w 322"/>
                <a:gd name="T3" fmla="*/ 297 h 300"/>
                <a:gd name="T4" fmla="*/ 182 w 322"/>
                <a:gd name="T5" fmla="*/ 275 h 300"/>
                <a:gd name="T6" fmla="*/ 0 w 322"/>
                <a:gd name="T7" fmla="*/ 165 h 300"/>
                <a:gd name="T8" fmla="*/ 62 w 322"/>
                <a:gd name="T9" fmla="*/ 13 h 300"/>
                <a:gd name="T10" fmla="*/ 166 w 322"/>
                <a:gd name="T11" fmla="*/ 23 h 300"/>
                <a:gd name="T12" fmla="*/ 314 w 322"/>
                <a:gd name="T13" fmla="*/ 117 h 300"/>
                <a:gd name="T14" fmla="*/ 265 w 322"/>
                <a:gd name="T15" fmla="*/ 234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00">
                  <a:moveTo>
                    <a:pt x="265" y="234"/>
                  </a:moveTo>
                  <a:cubicBezTo>
                    <a:pt x="244" y="270"/>
                    <a:pt x="223" y="300"/>
                    <a:pt x="217" y="297"/>
                  </a:cubicBezTo>
                  <a:cubicBezTo>
                    <a:pt x="182" y="275"/>
                    <a:pt x="182" y="275"/>
                    <a:pt x="182" y="275"/>
                  </a:cubicBezTo>
                  <a:cubicBezTo>
                    <a:pt x="0" y="165"/>
                    <a:pt x="0" y="165"/>
                    <a:pt x="0" y="165"/>
                  </a:cubicBezTo>
                  <a:cubicBezTo>
                    <a:pt x="62" y="13"/>
                    <a:pt x="62" y="13"/>
                    <a:pt x="62" y="13"/>
                  </a:cubicBezTo>
                  <a:cubicBezTo>
                    <a:pt x="62" y="13"/>
                    <a:pt x="104" y="0"/>
                    <a:pt x="166" y="23"/>
                  </a:cubicBezTo>
                  <a:cubicBezTo>
                    <a:pt x="211" y="40"/>
                    <a:pt x="314" y="117"/>
                    <a:pt x="314" y="117"/>
                  </a:cubicBezTo>
                  <a:cubicBezTo>
                    <a:pt x="322" y="121"/>
                    <a:pt x="293" y="184"/>
                    <a:pt x="265" y="234"/>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9" name="Freeform 260">
              <a:extLst>
                <a:ext uri="{FF2B5EF4-FFF2-40B4-BE49-F238E27FC236}">
                  <a16:creationId xmlns:a16="http://schemas.microsoft.com/office/drawing/2014/main" id="{0CD3B478-A9FD-C48D-456E-77546A6AC53C}"/>
                </a:ext>
              </a:extLst>
            </p:cNvPr>
            <p:cNvSpPr>
              <a:spLocks/>
            </p:cNvSpPr>
            <p:nvPr/>
          </p:nvSpPr>
          <p:spPr bwMode="auto">
            <a:xfrm>
              <a:off x="7645401" y="2525713"/>
              <a:ext cx="277813" cy="390525"/>
            </a:xfrm>
            <a:custGeom>
              <a:avLst/>
              <a:gdLst>
                <a:gd name="T0" fmla="*/ 115 w 115"/>
                <a:gd name="T1" fmla="*/ 96 h 162"/>
                <a:gd name="T2" fmla="*/ 67 w 115"/>
                <a:gd name="T3" fmla="*/ 159 h 162"/>
                <a:gd name="T4" fmla="*/ 32 w 115"/>
                <a:gd name="T5" fmla="*/ 137 h 162"/>
                <a:gd name="T6" fmla="*/ 0 w 115"/>
                <a:gd name="T7" fmla="*/ 0 h 162"/>
                <a:gd name="T8" fmla="*/ 115 w 115"/>
                <a:gd name="T9" fmla="*/ 96 h 162"/>
              </a:gdLst>
              <a:ahLst/>
              <a:cxnLst>
                <a:cxn ang="0">
                  <a:pos x="T0" y="T1"/>
                </a:cxn>
                <a:cxn ang="0">
                  <a:pos x="T2" y="T3"/>
                </a:cxn>
                <a:cxn ang="0">
                  <a:pos x="T4" y="T5"/>
                </a:cxn>
                <a:cxn ang="0">
                  <a:pos x="T6" y="T7"/>
                </a:cxn>
                <a:cxn ang="0">
                  <a:pos x="T8" y="T9"/>
                </a:cxn>
              </a:cxnLst>
              <a:rect l="0" t="0" r="r" b="b"/>
              <a:pathLst>
                <a:path w="115" h="162">
                  <a:moveTo>
                    <a:pt x="115" y="96"/>
                  </a:moveTo>
                  <a:cubicBezTo>
                    <a:pt x="94" y="132"/>
                    <a:pt x="73" y="162"/>
                    <a:pt x="67" y="159"/>
                  </a:cubicBezTo>
                  <a:cubicBezTo>
                    <a:pt x="32" y="137"/>
                    <a:pt x="32" y="137"/>
                    <a:pt x="32" y="137"/>
                  </a:cubicBezTo>
                  <a:cubicBezTo>
                    <a:pt x="0" y="0"/>
                    <a:pt x="0" y="0"/>
                    <a:pt x="0" y="0"/>
                  </a:cubicBezTo>
                  <a:lnTo>
                    <a:pt x="115"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0" name="Freeform 261">
              <a:extLst>
                <a:ext uri="{FF2B5EF4-FFF2-40B4-BE49-F238E27FC236}">
                  <a16:creationId xmlns:a16="http://schemas.microsoft.com/office/drawing/2014/main" id="{ABFF66C1-9DCE-9E4F-DFA8-57BD2999C3E7}"/>
                </a:ext>
              </a:extLst>
            </p:cNvPr>
            <p:cNvSpPr>
              <a:spLocks/>
            </p:cNvSpPr>
            <p:nvPr/>
          </p:nvSpPr>
          <p:spPr bwMode="auto">
            <a:xfrm>
              <a:off x="6588126" y="2147888"/>
              <a:ext cx="1262063" cy="1641475"/>
            </a:xfrm>
            <a:custGeom>
              <a:avLst/>
              <a:gdLst>
                <a:gd name="T0" fmla="*/ 441 w 522"/>
                <a:gd name="T1" fmla="*/ 52 h 680"/>
                <a:gd name="T2" fmla="*/ 90 w 522"/>
                <a:gd name="T3" fmla="*/ 104 h 680"/>
                <a:gd name="T4" fmla="*/ 8 w 522"/>
                <a:gd name="T5" fmla="*/ 667 h 680"/>
                <a:gd name="T6" fmla="*/ 457 w 522"/>
                <a:gd name="T7" fmla="*/ 592 h 680"/>
                <a:gd name="T8" fmla="*/ 441 w 522"/>
                <a:gd name="T9" fmla="*/ 52 h 680"/>
              </a:gdLst>
              <a:ahLst/>
              <a:cxnLst>
                <a:cxn ang="0">
                  <a:pos x="T0" y="T1"/>
                </a:cxn>
                <a:cxn ang="0">
                  <a:pos x="T2" y="T3"/>
                </a:cxn>
                <a:cxn ang="0">
                  <a:pos x="T4" y="T5"/>
                </a:cxn>
                <a:cxn ang="0">
                  <a:pos x="T6" y="T7"/>
                </a:cxn>
                <a:cxn ang="0">
                  <a:pos x="T8" y="T9"/>
                </a:cxn>
              </a:cxnLst>
              <a:rect l="0" t="0" r="r" b="b"/>
              <a:pathLst>
                <a:path w="522" h="680">
                  <a:moveTo>
                    <a:pt x="441" y="52"/>
                  </a:moveTo>
                  <a:cubicBezTo>
                    <a:pt x="403" y="0"/>
                    <a:pt x="164" y="48"/>
                    <a:pt x="90" y="104"/>
                  </a:cubicBezTo>
                  <a:cubicBezTo>
                    <a:pt x="0" y="170"/>
                    <a:pt x="8" y="667"/>
                    <a:pt x="8" y="667"/>
                  </a:cubicBezTo>
                  <a:cubicBezTo>
                    <a:pt x="187" y="667"/>
                    <a:pt x="306" y="680"/>
                    <a:pt x="457" y="592"/>
                  </a:cubicBezTo>
                  <a:cubicBezTo>
                    <a:pt x="457" y="592"/>
                    <a:pt x="522" y="163"/>
                    <a:pt x="441" y="52"/>
                  </a:cubicBezTo>
                  <a:close/>
                </a:path>
              </a:pathLst>
            </a:custGeom>
            <a:gradFill>
              <a:gsLst>
                <a:gs pos="100000">
                  <a:schemeClr val="accent2">
                    <a:lumMod val="60000"/>
                    <a:lumOff val="40000"/>
                  </a:schemeClr>
                </a:gs>
                <a:gs pos="42000">
                  <a:schemeClr val="accent2">
                    <a:lumMod val="20000"/>
                    <a:lumOff val="8000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1" name="Freeform 262">
              <a:extLst>
                <a:ext uri="{FF2B5EF4-FFF2-40B4-BE49-F238E27FC236}">
                  <a16:creationId xmlns:a16="http://schemas.microsoft.com/office/drawing/2014/main" id="{27245962-7473-1BE6-3C62-D66EF12ADC8E}"/>
                </a:ext>
              </a:extLst>
            </p:cNvPr>
            <p:cNvSpPr>
              <a:spLocks/>
            </p:cNvSpPr>
            <p:nvPr/>
          </p:nvSpPr>
          <p:spPr bwMode="auto">
            <a:xfrm>
              <a:off x="6819901" y="2763838"/>
              <a:ext cx="677863" cy="639763"/>
            </a:xfrm>
            <a:custGeom>
              <a:avLst/>
              <a:gdLst>
                <a:gd name="T0" fmla="*/ 113 w 280"/>
                <a:gd name="T1" fmla="*/ 0 h 265"/>
                <a:gd name="T2" fmla="*/ 89 w 280"/>
                <a:gd name="T3" fmla="*/ 191 h 265"/>
                <a:gd name="T4" fmla="*/ 280 w 280"/>
                <a:gd name="T5" fmla="*/ 220 h 265"/>
                <a:gd name="T6" fmla="*/ 21 w 280"/>
                <a:gd name="T7" fmla="*/ 265 h 265"/>
                <a:gd name="T8" fmla="*/ 2 w 280"/>
                <a:gd name="T9" fmla="*/ 229 h 265"/>
                <a:gd name="T10" fmla="*/ 46 w 280"/>
                <a:gd name="T11" fmla="*/ 65 h 265"/>
                <a:gd name="T12" fmla="*/ 113 w 280"/>
                <a:gd name="T13" fmla="*/ 0 h 265"/>
              </a:gdLst>
              <a:ahLst/>
              <a:cxnLst>
                <a:cxn ang="0">
                  <a:pos x="T0" y="T1"/>
                </a:cxn>
                <a:cxn ang="0">
                  <a:pos x="T2" y="T3"/>
                </a:cxn>
                <a:cxn ang="0">
                  <a:pos x="T4" y="T5"/>
                </a:cxn>
                <a:cxn ang="0">
                  <a:pos x="T6" y="T7"/>
                </a:cxn>
                <a:cxn ang="0">
                  <a:pos x="T8" y="T9"/>
                </a:cxn>
                <a:cxn ang="0">
                  <a:pos x="T10" y="T11"/>
                </a:cxn>
                <a:cxn ang="0">
                  <a:pos x="T12" y="T13"/>
                </a:cxn>
              </a:cxnLst>
              <a:rect l="0" t="0" r="r" b="b"/>
              <a:pathLst>
                <a:path w="280" h="265">
                  <a:moveTo>
                    <a:pt x="113" y="0"/>
                  </a:moveTo>
                  <a:cubicBezTo>
                    <a:pt x="89" y="191"/>
                    <a:pt x="89" y="191"/>
                    <a:pt x="89" y="191"/>
                  </a:cubicBezTo>
                  <a:cubicBezTo>
                    <a:pt x="280" y="220"/>
                    <a:pt x="280" y="220"/>
                    <a:pt x="280" y="220"/>
                  </a:cubicBezTo>
                  <a:cubicBezTo>
                    <a:pt x="21" y="265"/>
                    <a:pt x="21" y="265"/>
                    <a:pt x="21" y="265"/>
                  </a:cubicBezTo>
                  <a:cubicBezTo>
                    <a:pt x="21" y="265"/>
                    <a:pt x="4" y="232"/>
                    <a:pt x="2" y="229"/>
                  </a:cubicBezTo>
                  <a:cubicBezTo>
                    <a:pt x="0" y="227"/>
                    <a:pt x="46" y="65"/>
                    <a:pt x="46" y="65"/>
                  </a:cubicBezTo>
                  <a:lnTo>
                    <a:pt x="1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2" name="Freeform 263">
              <a:extLst>
                <a:ext uri="{FF2B5EF4-FFF2-40B4-BE49-F238E27FC236}">
                  <a16:creationId xmlns:a16="http://schemas.microsoft.com/office/drawing/2014/main" id="{CDBA507D-213D-ADE9-C982-3778AC17F074}"/>
                </a:ext>
              </a:extLst>
            </p:cNvPr>
            <p:cNvSpPr>
              <a:spLocks/>
            </p:cNvSpPr>
            <p:nvPr/>
          </p:nvSpPr>
          <p:spPr bwMode="auto">
            <a:xfrm>
              <a:off x="6443663" y="2828925"/>
              <a:ext cx="1068388" cy="854075"/>
            </a:xfrm>
            <a:custGeom>
              <a:avLst/>
              <a:gdLst>
                <a:gd name="T0" fmla="*/ 436 w 442"/>
                <a:gd name="T1" fmla="*/ 193 h 354"/>
                <a:gd name="T2" fmla="*/ 442 w 442"/>
                <a:gd name="T3" fmla="*/ 290 h 354"/>
                <a:gd name="T4" fmla="*/ 50 w 442"/>
                <a:gd name="T5" fmla="*/ 293 h 354"/>
                <a:gd name="T6" fmla="*/ 79 w 442"/>
                <a:gd name="T7" fmla="*/ 0 h 354"/>
                <a:gd name="T8" fmla="*/ 229 w 442"/>
                <a:gd name="T9" fmla="*/ 29 h 354"/>
                <a:gd name="T10" fmla="*/ 191 w 442"/>
                <a:gd name="T11" fmla="*/ 193 h 354"/>
                <a:gd name="T12" fmla="*/ 436 w 442"/>
                <a:gd name="T13" fmla="*/ 193 h 354"/>
              </a:gdLst>
              <a:ahLst/>
              <a:cxnLst>
                <a:cxn ang="0">
                  <a:pos x="T0" y="T1"/>
                </a:cxn>
                <a:cxn ang="0">
                  <a:pos x="T2" y="T3"/>
                </a:cxn>
                <a:cxn ang="0">
                  <a:pos x="T4" y="T5"/>
                </a:cxn>
                <a:cxn ang="0">
                  <a:pos x="T6" y="T7"/>
                </a:cxn>
                <a:cxn ang="0">
                  <a:pos x="T8" y="T9"/>
                </a:cxn>
                <a:cxn ang="0">
                  <a:pos x="T10" y="T11"/>
                </a:cxn>
                <a:cxn ang="0">
                  <a:pos x="T12" y="T13"/>
                </a:cxn>
              </a:cxnLst>
              <a:rect l="0" t="0" r="r" b="b"/>
              <a:pathLst>
                <a:path w="442" h="354">
                  <a:moveTo>
                    <a:pt x="436" y="193"/>
                  </a:moveTo>
                  <a:cubicBezTo>
                    <a:pt x="442" y="290"/>
                    <a:pt x="442" y="290"/>
                    <a:pt x="442" y="290"/>
                  </a:cubicBezTo>
                  <a:cubicBezTo>
                    <a:pt x="442" y="290"/>
                    <a:pt x="99" y="354"/>
                    <a:pt x="50" y="293"/>
                  </a:cubicBezTo>
                  <a:cubicBezTo>
                    <a:pt x="0" y="231"/>
                    <a:pt x="79" y="0"/>
                    <a:pt x="79" y="0"/>
                  </a:cubicBezTo>
                  <a:cubicBezTo>
                    <a:pt x="229" y="29"/>
                    <a:pt x="229" y="29"/>
                    <a:pt x="229" y="29"/>
                  </a:cubicBezTo>
                  <a:cubicBezTo>
                    <a:pt x="191" y="193"/>
                    <a:pt x="191" y="193"/>
                    <a:pt x="191" y="193"/>
                  </a:cubicBezTo>
                  <a:lnTo>
                    <a:pt x="436" y="193"/>
                  </a:ln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3" name="Freeform 264">
              <a:extLst>
                <a:ext uri="{FF2B5EF4-FFF2-40B4-BE49-F238E27FC236}">
                  <a16:creationId xmlns:a16="http://schemas.microsoft.com/office/drawing/2014/main" id="{4826CD41-F4EE-9908-66B5-96CF410F29A8}"/>
                </a:ext>
              </a:extLst>
            </p:cNvPr>
            <p:cNvSpPr>
              <a:spLocks/>
            </p:cNvSpPr>
            <p:nvPr/>
          </p:nvSpPr>
          <p:spPr bwMode="auto">
            <a:xfrm>
              <a:off x="6535738" y="2332038"/>
              <a:ext cx="596900" cy="779463"/>
            </a:xfrm>
            <a:custGeom>
              <a:avLst/>
              <a:gdLst>
                <a:gd name="T0" fmla="*/ 152 w 247"/>
                <a:gd name="T1" fmla="*/ 6 h 323"/>
                <a:gd name="T2" fmla="*/ 0 w 247"/>
                <a:gd name="T3" fmla="*/ 273 h 323"/>
                <a:gd name="T4" fmla="*/ 207 w 247"/>
                <a:gd name="T5" fmla="*/ 302 h 323"/>
                <a:gd name="T6" fmla="*/ 240 w 247"/>
                <a:gd name="T7" fmla="*/ 108 h 323"/>
                <a:gd name="T8" fmla="*/ 152 w 247"/>
                <a:gd name="T9" fmla="*/ 6 h 323"/>
              </a:gdLst>
              <a:ahLst/>
              <a:cxnLst>
                <a:cxn ang="0">
                  <a:pos x="T0" y="T1"/>
                </a:cxn>
                <a:cxn ang="0">
                  <a:pos x="T2" y="T3"/>
                </a:cxn>
                <a:cxn ang="0">
                  <a:pos x="T4" y="T5"/>
                </a:cxn>
                <a:cxn ang="0">
                  <a:pos x="T6" y="T7"/>
                </a:cxn>
                <a:cxn ang="0">
                  <a:pos x="T8" y="T9"/>
                </a:cxn>
              </a:cxnLst>
              <a:rect l="0" t="0" r="r" b="b"/>
              <a:pathLst>
                <a:path w="247" h="323">
                  <a:moveTo>
                    <a:pt x="152" y="6"/>
                  </a:moveTo>
                  <a:cubicBezTo>
                    <a:pt x="44" y="29"/>
                    <a:pt x="0" y="273"/>
                    <a:pt x="0" y="273"/>
                  </a:cubicBezTo>
                  <a:cubicBezTo>
                    <a:pt x="60" y="315"/>
                    <a:pt x="147" y="323"/>
                    <a:pt x="207" y="302"/>
                  </a:cubicBezTo>
                  <a:cubicBezTo>
                    <a:pt x="207" y="302"/>
                    <a:pt x="233" y="190"/>
                    <a:pt x="240" y="108"/>
                  </a:cubicBezTo>
                  <a:cubicBezTo>
                    <a:pt x="247" y="37"/>
                    <a:pt x="181" y="0"/>
                    <a:pt x="152" y="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4" name="Freeform 265">
              <a:extLst>
                <a:ext uri="{FF2B5EF4-FFF2-40B4-BE49-F238E27FC236}">
                  <a16:creationId xmlns:a16="http://schemas.microsoft.com/office/drawing/2014/main" id="{A7D26129-97DC-0982-D107-575719644D78}"/>
                </a:ext>
              </a:extLst>
            </p:cNvPr>
            <p:cNvSpPr>
              <a:spLocks/>
            </p:cNvSpPr>
            <p:nvPr/>
          </p:nvSpPr>
          <p:spPr bwMode="auto">
            <a:xfrm>
              <a:off x="7318376" y="3462338"/>
              <a:ext cx="808038" cy="269875"/>
            </a:xfrm>
            <a:custGeom>
              <a:avLst/>
              <a:gdLst>
                <a:gd name="T0" fmla="*/ 316 w 334"/>
                <a:gd name="T1" fmla="*/ 79 h 112"/>
                <a:gd name="T2" fmla="*/ 316 w 334"/>
                <a:gd name="T3" fmla="*/ 79 h 112"/>
                <a:gd name="T4" fmla="*/ 30 w 334"/>
                <a:gd name="T5" fmla="*/ 110 h 112"/>
                <a:gd name="T6" fmla="*/ 1 w 334"/>
                <a:gd name="T7" fmla="*/ 87 h 112"/>
                <a:gd name="T8" fmla="*/ 6 w 334"/>
                <a:gd name="T9" fmla="*/ 69 h 112"/>
                <a:gd name="T10" fmla="*/ 22 w 334"/>
                <a:gd name="T11" fmla="*/ 59 h 112"/>
                <a:gd name="T12" fmla="*/ 176 w 334"/>
                <a:gd name="T13" fmla="*/ 30 h 112"/>
                <a:gd name="T14" fmla="*/ 334 w 334"/>
                <a:gd name="T15" fmla="*/ 0 h 112"/>
                <a:gd name="T16" fmla="*/ 316 w 334"/>
                <a:gd name="T17"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12">
                  <a:moveTo>
                    <a:pt x="316" y="79"/>
                  </a:moveTo>
                  <a:cubicBezTo>
                    <a:pt x="316" y="79"/>
                    <a:pt x="316" y="79"/>
                    <a:pt x="316" y="79"/>
                  </a:cubicBezTo>
                  <a:cubicBezTo>
                    <a:pt x="30" y="110"/>
                    <a:pt x="30" y="110"/>
                    <a:pt x="30" y="110"/>
                  </a:cubicBezTo>
                  <a:cubicBezTo>
                    <a:pt x="15" y="112"/>
                    <a:pt x="2" y="102"/>
                    <a:pt x="1" y="87"/>
                  </a:cubicBezTo>
                  <a:cubicBezTo>
                    <a:pt x="0" y="81"/>
                    <a:pt x="2" y="74"/>
                    <a:pt x="6" y="69"/>
                  </a:cubicBezTo>
                  <a:cubicBezTo>
                    <a:pt x="10" y="64"/>
                    <a:pt x="15" y="60"/>
                    <a:pt x="22" y="59"/>
                  </a:cubicBezTo>
                  <a:cubicBezTo>
                    <a:pt x="176" y="30"/>
                    <a:pt x="176" y="30"/>
                    <a:pt x="176" y="30"/>
                  </a:cubicBezTo>
                  <a:cubicBezTo>
                    <a:pt x="334" y="0"/>
                    <a:pt x="334" y="0"/>
                    <a:pt x="334" y="0"/>
                  </a:cubicBezTo>
                  <a:lnTo>
                    <a:pt x="316" y="79"/>
                  </a:lnTo>
                  <a:close/>
                </a:path>
              </a:pathLst>
            </a:custGeom>
            <a:solidFill>
              <a:srgbClr val="16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5" name="Freeform 266">
              <a:extLst>
                <a:ext uri="{FF2B5EF4-FFF2-40B4-BE49-F238E27FC236}">
                  <a16:creationId xmlns:a16="http://schemas.microsoft.com/office/drawing/2014/main" id="{E8D27F92-E0B1-267E-EE2A-76DFEAF48A04}"/>
                </a:ext>
              </a:extLst>
            </p:cNvPr>
            <p:cNvSpPr>
              <a:spLocks noEditPoints="1"/>
            </p:cNvSpPr>
            <p:nvPr/>
          </p:nvSpPr>
          <p:spPr bwMode="auto">
            <a:xfrm>
              <a:off x="7313613" y="3454400"/>
              <a:ext cx="822325" cy="279400"/>
            </a:xfrm>
            <a:custGeom>
              <a:avLst/>
              <a:gdLst>
                <a:gd name="T0" fmla="*/ 29 w 340"/>
                <a:gd name="T1" fmla="*/ 116 h 116"/>
                <a:gd name="T2" fmla="*/ 11 w 340"/>
                <a:gd name="T3" fmla="*/ 110 h 116"/>
                <a:gd name="T4" fmla="*/ 0 w 340"/>
                <a:gd name="T5" fmla="*/ 91 h 116"/>
                <a:gd name="T6" fmla="*/ 6 w 340"/>
                <a:gd name="T7" fmla="*/ 71 h 116"/>
                <a:gd name="T8" fmla="*/ 23 w 340"/>
                <a:gd name="T9" fmla="*/ 60 h 116"/>
                <a:gd name="T10" fmla="*/ 340 w 340"/>
                <a:gd name="T11" fmla="*/ 0 h 116"/>
                <a:gd name="T12" fmla="*/ 321 w 340"/>
                <a:gd name="T13" fmla="*/ 81 h 116"/>
                <a:gd name="T14" fmla="*/ 324 w 340"/>
                <a:gd name="T15" fmla="*/ 84 h 116"/>
                <a:gd name="T16" fmla="*/ 32 w 340"/>
                <a:gd name="T17" fmla="*/ 116 h 116"/>
                <a:gd name="T18" fmla="*/ 29 w 340"/>
                <a:gd name="T19" fmla="*/ 116 h 116"/>
                <a:gd name="T20" fmla="*/ 333 w 340"/>
                <a:gd name="T21" fmla="*/ 6 h 116"/>
                <a:gd name="T22" fmla="*/ 24 w 340"/>
                <a:gd name="T23" fmla="*/ 64 h 116"/>
                <a:gd name="T24" fmla="*/ 10 w 340"/>
                <a:gd name="T25" fmla="*/ 74 h 116"/>
                <a:gd name="T26" fmla="*/ 5 w 340"/>
                <a:gd name="T27" fmla="*/ 90 h 116"/>
                <a:gd name="T28" fmla="*/ 14 w 340"/>
                <a:gd name="T29" fmla="*/ 106 h 116"/>
                <a:gd name="T30" fmla="*/ 31 w 340"/>
                <a:gd name="T31" fmla="*/ 111 h 116"/>
                <a:gd name="T32" fmla="*/ 316 w 340"/>
                <a:gd name="T33" fmla="*/ 80 h 116"/>
                <a:gd name="T34" fmla="*/ 333 w 340"/>
                <a:gd name="T35"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116">
                  <a:moveTo>
                    <a:pt x="29" y="116"/>
                  </a:moveTo>
                  <a:cubicBezTo>
                    <a:pt x="22" y="116"/>
                    <a:pt x="16" y="114"/>
                    <a:pt x="11" y="110"/>
                  </a:cubicBezTo>
                  <a:cubicBezTo>
                    <a:pt x="5" y="105"/>
                    <a:pt x="1" y="98"/>
                    <a:pt x="0" y="91"/>
                  </a:cubicBezTo>
                  <a:cubicBezTo>
                    <a:pt x="0" y="84"/>
                    <a:pt x="2" y="76"/>
                    <a:pt x="6" y="71"/>
                  </a:cubicBezTo>
                  <a:cubicBezTo>
                    <a:pt x="10" y="65"/>
                    <a:pt x="16" y="61"/>
                    <a:pt x="23" y="60"/>
                  </a:cubicBezTo>
                  <a:cubicBezTo>
                    <a:pt x="340" y="0"/>
                    <a:pt x="340" y="0"/>
                    <a:pt x="340" y="0"/>
                  </a:cubicBezTo>
                  <a:cubicBezTo>
                    <a:pt x="321" y="81"/>
                    <a:pt x="321" y="81"/>
                    <a:pt x="321" y="81"/>
                  </a:cubicBezTo>
                  <a:cubicBezTo>
                    <a:pt x="324" y="84"/>
                    <a:pt x="324" y="84"/>
                    <a:pt x="324" y="84"/>
                  </a:cubicBezTo>
                  <a:cubicBezTo>
                    <a:pt x="32" y="116"/>
                    <a:pt x="32" y="116"/>
                    <a:pt x="32" y="116"/>
                  </a:cubicBezTo>
                  <a:cubicBezTo>
                    <a:pt x="31" y="116"/>
                    <a:pt x="30" y="116"/>
                    <a:pt x="29" y="116"/>
                  </a:cubicBezTo>
                  <a:close/>
                  <a:moveTo>
                    <a:pt x="333" y="6"/>
                  </a:moveTo>
                  <a:cubicBezTo>
                    <a:pt x="24" y="64"/>
                    <a:pt x="24" y="64"/>
                    <a:pt x="24" y="64"/>
                  </a:cubicBezTo>
                  <a:cubicBezTo>
                    <a:pt x="18" y="66"/>
                    <a:pt x="13" y="69"/>
                    <a:pt x="10" y="74"/>
                  </a:cubicBezTo>
                  <a:cubicBezTo>
                    <a:pt x="6" y="78"/>
                    <a:pt x="5" y="84"/>
                    <a:pt x="5" y="90"/>
                  </a:cubicBezTo>
                  <a:cubicBezTo>
                    <a:pt x="6" y="96"/>
                    <a:pt x="9" y="102"/>
                    <a:pt x="14" y="106"/>
                  </a:cubicBezTo>
                  <a:cubicBezTo>
                    <a:pt x="19" y="110"/>
                    <a:pt x="25" y="112"/>
                    <a:pt x="31" y="111"/>
                  </a:cubicBezTo>
                  <a:cubicBezTo>
                    <a:pt x="316" y="80"/>
                    <a:pt x="316" y="80"/>
                    <a:pt x="316" y="80"/>
                  </a:cubicBezTo>
                  <a:lnTo>
                    <a:pt x="33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6" name="Freeform 267">
              <a:extLst>
                <a:ext uri="{FF2B5EF4-FFF2-40B4-BE49-F238E27FC236}">
                  <a16:creationId xmlns:a16="http://schemas.microsoft.com/office/drawing/2014/main" id="{BD661F08-DA80-B5B5-FD93-C685F42443C2}"/>
                </a:ext>
              </a:extLst>
            </p:cNvPr>
            <p:cNvSpPr>
              <a:spLocks/>
            </p:cNvSpPr>
            <p:nvPr/>
          </p:nvSpPr>
          <p:spPr bwMode="auto">
            <a:xfrm>
              <a:off x="7808913" y="2759075"/>
              <a:ext cx="1011238" cy="923925"/>
            </a:xfrm>
            <a:custGeom>
              <a:avLst/>
              <a:gdLst>
                <a:gd name="T0" fmla="*/ 365 w 418"/>
                <a:gd name="T1" fmla="*/ 343 h 383"/>
                <a:gd name="T2" fmla="*/ 0 w 418"/>
                <a:gd name="T3" fmla="*/ 383 h 383"/>
                <a:gd name="T4" fmla="*/ 15 w 418"/>
                <a:gd name="T5" fmla="*/ 71 h 383"/>
                <a:gd name="T6" fmla="*/ 47 w 418"/>
                <a:gd name="T7" fmla="*/ 38 h 383"/>
                <a:gd name="T8" fmla="*/ 378 w 418"/>
                <a:gd name="T9" fmla="*/ 2 h 383"/>
                <a:gd name="T10" fmla="*/ 417 w 418"/>
                <a:gd name="T11" fmla="*/ 39 h 383"/>
                <a:gd name="T12" fmla="*/ 404 w 418"/>
                <a:gd name="T13" fmla="*/ 302 h 383"/>
                <a:gd name="T14" fmla="*/ 365 w 418"/>
                <a:gd name="T15" fmla="*/ 343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383">
                  <a:moveTo>
                    <a:pt x="365" y="343"/>
                  </a:moveTo>
                  <a:cubicBezTo>
                    <a:pt x="0" y="383"/>
                    <a:pt x="0" y="383"/>
                    <a:pt x="0" y="383"/>
                  </a:cubicBezTo>
                  <a:cubicBezTo>
                    <a:pt x="15" y="71"/>
                    <a:pt x="15" y="71"/>
                    <a:pt x="15" y="71"/>
                  </a:cubicBezTo>
                  <a:cubicBezTo>
                    <a:pt x="16" y="54"/>
                    <a:pt x="29" y="40"/>
                    <a:pt x="47" y="38"/>
                  </a:cubicBezTo>
                  <a:cubicBezTo>
                    <a:pt x="378" y="2"/>
                    <a:pt x="378" y="2"/>
                    <a:pt x="378" y="2"/>
                  </a:cubicBezTo>
                  <a:cubicBezTo>
                    <a:pt x="399" y="0"/>
                    <a:pt x="418" y="17"/>
                    <a:pt x="417" y="39"/>
                  </a:cubicBezTo>
                  <a:cubicBezTo>
                    <a:pt x="404" y="302"/>
                    <a:pt x="404" y="302"/>
                    <a:pt x="404" y="302"/>
                  </a:cubicBezTo>
                  <a:cubicBezTo>
                    <a:pt x="403" y="323"/>
                    <a:pt x="387" y="340"/>
                    <a:pt x="365" y="3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7" name="Freeform 268">
              <a:extLst>
                <a:ext uri="{FF2B5EF4-FFF2-40B4-BE49-F238E27FC236}">
                  <a16:creationId xmlns:a16="http://schemas.microsoft.com/office/drawing/2014/main" id="{902A6DA1-B988-B146-1380-3714A93B79E4}"/>
                </a:ext>
              </a:extLst>
            </p:cNvPr>
            <p:cNvSpPr>
              <a:spLocks noEditPoints="1"/>
            </p:cNvSpPr>
            <p:nvPr/>
          </p:nvSpPr>
          <p:spPr bwMode="auto">
            <a:xfrm>
              <a:off x="7804151" y="2754313"/>
              <a:ext cx="1020763" cy="935038"/>
            </a:xfrm>
            <a:custGeom>
              <a:avLst/>
              <a:gdLst>
                <a:gd name="T0" fmla="*/ 0 w 422"/>
                <a:gd name="T1" fmla="*/ 387 h 387"/>
                <a:gd name="T2" fmla="*/ 15 w 422"/>
                <a:gd name="T3" fmla="*/ 73 h 387"/>
                <a:gd name="T4" fmla="*/ 48 w 422"/>
                <a:gd name="T5" fmla="*/ 38 h 387"/>
                <a:gd name="T6" fmla="*/ 380 w 422"/>
                <a:gd name="T7" fmla="*/ 2 h 387"/>
                <a:gd name="T8" fmla="*/ 410 w 422"/>
                <a:gd name="T9" fmla="*/ 12 h 387"/>
                <a:gd name="T10" fmla="*/ 421 w 422"/>
                <a:gd name="T11" fmla="*/ 41 h 387"/>
                <a:gd name="T12" fmla="*/ 409 w 422"/>
                <a:gd name="T13" fmla="*/ 304 h 387"/>
                <a:gd name="T14" fmla="*/ 368 w 422"/>
                <a:gd name="T15" fmla="*/ 347 h 387"/>
                <a:gd name="T16" fmla="*/ 0 w 422"/>
                <a:gd name="T17" fmla="*/ 387 h 387"/>
                <a:gd name="T18" fmla="*/ 384 w 422"/>
                <a:gd name="T19" fmla="*/ 6 h 387"/>
                <a:gd name="T20" fmla="*/ 380 w 422"/>
                <a:gd name="T21" fmla="*/ 6 h 387"/>
                <a:gd name="T22" fmla="*/ 49 w 422"/>
                <a:gd name="T23" fmla="*/ 43 h 387"/>
                <a:gd name="T24" fmla="*/ 20 w 422"/>
                <a:gd name="T25" fmla="*/ 73 h 387"/>
                <a:gd name="T26" fmla="*/ 5 w 422"/>
                <a:gd name="T27" fmla="*/ 382 h 387"/>
                <a:gd name="T28" fmla="*/ 367 w 422"/>
                <a:gd name="T29" fmla="*/ 342 h 387"/>
                <a:gd name="T30" fmla="*/ 404 w 422"/>
                <a:gd name="T31" fmla="*/ 303 h 387"/>
                <a:gd name="T32" fmla="*/ 416 w 422"/>
                <a:gd name="T33" fmla="*/ 40 h 387"/>
                <a:gd name="T34" fmla="*/ 406 w 422"/>
                <a:gd name="T35" fmla="*/ 15 h 387"/>
                <a:gd name="T36" fmla="*/ 384 w 422"/>
                <a:gd name="T37" fmla="*/ 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2" h="387">
                  <a:moveTo>
                    <a:pt x="0" y="387"/>
                  </a:moveTo>
                  <a:cubicBezTo>
                    <a:pt x="15" y="73"/>
                    <a:pt x="15" y="73"/>
                    <a:pt x="15" y="73"/>
                  </a:cubicBezTo>
                  <a:cubicBezTo>
                    <a:pt x="16" y="55"/>
                    <a:pt x="30" y="40"/>
                    <a:pt x="48" y="38"/>
                  </a:cubicBezTo>
                  <a:cubicBezTo>
                    <a:pt x="380" y="2"/>
                    <a:pt x="380" y="2"/>
                    <a:pt x="380" y="2"/>
                  </a:cubicBezTo>
                  <a:cubicBezTo>
                    <a:pt x="391" y="0"/>
                    <a:pt x="402" y="4"/>
                    <a:pt x="410" y="12"/>
                  </a:cubicBezTo>
                  <a:cubicBezTo>
                    <a:pt x="418" y="19"/>
                    <a:pt x="422" y="30"/>
                    <a:pt x="421" y="41"/>
                  </a:cubicBezTo>
                  <a:cubicBezTo>
                    <a:pt x="409" y="304"/>
                    <a:pt x="409" y="304"/>
                    <a:pt x="409" y="304"/>
                  </a:cubicBezTo>
                  <a:cubicBezTo>
                    <a:pt x="407" y="326"/>
                    <a:pt x="390" y="345"/>
                    <a:pt x="368" y="347"/>
                  </a:cubicBezTo>
                  <a:lnTo>
                    <a:pt x="0" y="387"/>
                  </a:lnTo>
                  <a:close/>
                  <a:moveTo>
                    <a:pt x="384" y="6"/>
                  </a:moveTo>
                  <a:cubicBezTo>
                    <a:pt x="383" y="6"/>
                    <a:pt x="382" y="6"/>
                    <a:pt x="380" y="6"/>
                  </a:cubicBezTo>
                  <a:cubicBezTo>
                    <a:pt x="49" y="43"/>
                    <a:pt x="49" y="43"/>
                    <a:pt x="49" y="43"/>
                  </a:cubicBezTo>
                  <a:cubicBezTo>
                    <a:pt x="33" y="44"/>
                    <a:pt x="21" y="57"/>
                    <a:pt x="20" y="73"/>
                  </a:cubicBezTo>
                  <a:cubicBezTo>
                    <a:pt x="5" y="382"/>
                    <a:pt x="5" y="382"/>
                    <a:pt x="5" y="382"/>
                  </a:cubicBezTo>
                  <a:cubicBezTo>
                    <a:pt x="367" y="342"/>
                    <a:pt x="367" y="342"/>
                    <a:pt x="367" y="342"/>
                  </a:cubicBezTo>
                  <a:cubicBezTo>
                    <a:pt x="387" y="340"/>
                    <a:pt x="403" y="324"/>
                    <a:pt x="404" y="303"/>
                  </a:cubicBezTo>
                  <a:cubicBezTo>
                    <a:pt x="416" y="40"/>
                    <a:pt x="416" y="40"/>
                    <a:pt x="416" y="40"/>
                  </a:cubicBezTo>
                  <a:cubicBezTo>
                    <a:pt x="417" y="31"/>
                    <a:pt x="413" y="22"/>
                    <a:pt x="406" y="15"/>
                  </a:cubicBezTo>
                  <a:cubicBezTo>
                    <a:pt x="400" y="9"/>
                    <a:pt x="392" y="6"/>
                    <a:pt x="384"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8" name="Freeform 269">
              <a:extLst>
                <a:ext uri="{FF2B5EF4-FFF2-40B4-BE49-F238E27FC236}">
                  <a16:creationId xmlns:a16="http://schemas.microsoft.com/office/drawing/2014/main" id="{75E205E4-ACE9-DCD2-6791-AFD13088E639}"/>
                </a:ext>
              </a:extLst>
            </p:cNvPr>
            <p:cNvSpPr>
              <a:spLocks/>
            </p:cNvSpPr>
            <p:nvPr/>
          </p:nvSpPr>
          <p:spPr bwMode="auto">
            <a:xfrm>
              <a:off x="7808913" y="2851150"/>
              <a:ext cx="123825" cy="831850"/>
            </a:xfrm>
            <a:custGeom>
              <a:avLst/>
              <a:gdLst>
                <a:gd name="T0" fmla="*/ 51 w 51"/>
                <a:gd name="T1" fmla="*/ 0 h 345"/>
                <a:gd name="T2" fmla="*/ 36 w 51"/>
                <a:gd name="T3" fmla="*/ 27 h 345"/>
                <a:gd name="T4" fmla="*/ 21 w 51"/>
                <a:gd name="T5" fmla="*/ 342 h 345"/>
                <a:gd name="T6" fmla="*/ 0 w 51"/>
                <a:gd name="T7" fmla="*/ 345 h 345"/>
                <a:gd name="T8" fmla="*/ 15 w 51"/>
                <a:gd name="T9" fmla="*/ 33 h 345"/>
                <a:gd name="T10" fmla="*/ 47 w 51"/>
                <a:gd name="T11" fmla="*/ 0 h 345"/>
                <a:gd name="T12" fmla="*/ 51 w 51"/>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51" h="345">
                  <a:moveTo>
                    <a:pt x="51" y="0"/>
                  </a:moveTo>
                  <a:cubicBezTo>
                    <a:pt x="42" y="6"/>
                    <a:pt x="37" y="16"/>
                    <a:pt x="36" y="27"/>
                  </a:cubicBezTo>
                  <a:cubicBezTo>
                    <a:pt x="21" y="342"/>
                    <a:pt x="21" y="342"/>
                    <a:pt x="21" y="342"/>
                  </a:cubicBezTo>
                  <a:cubicBezTo>
                    <a:pt x="0" y="345"/>
                    <a:pt x="0" y="345"/>
                    <a:pt x="0" y="345"/>
                  </a:cubicBezTo>
                  <a:cubicBezTo>
                    <a:pt x="15" y="33"/>
                    <a:pt x="15" y="33"/>
                    <a:pt x="15" y="33"/>
                  </a:cubicBezTo>
                  <a:cubicBezTo>
                    <a:pt x="16" y="16"/>
                    <a:pt x="29" y="2"/>
                    <a:pt x="47" y="0"/>
                  </a:cubicBezTo>
                  <a:lnTo>
                    <a:pt x="51" y="0"/>
                  </a:lnTo>
                  <a:close/>
                </a:path>
              </a:pathLst>
            </a:custGeom>
            <a:solidFill>
              <a:srgbClr val="16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9" name="Freeform 270">
              <a:extLst>
                <a:ext uri="{FF2B5EF4-FFF2-40B4-BE49-F238E27FC236}">
                  <a16:creationId xmlns:a16="http://schemas.microsoft.com/office/drawing/2014/main" id="{317442FF-F7AF-AE86-F77A-5553C81DB010}"/>
                </a:ext>
              </a:extLst>
            </p:cNvPr>
            <p:cNvSpPr>
              <a:spLocks noEditPoints="1"/>
            </p:cNvSpPr>
            <p:nvPr/>
          </p:nvSpPr>
          <p:spPr bwMode="auto">
            <a:xfrm>
              <a:off x="7804151" y="2841625"/>
              <a:ext cx="150813" cy="847725"/>
            </a:xfrm>
            <a:custGeom>
              <a:avLst/>
              <a:gdLst>
                <a:gd name="T0" fmla="*/ 0 w 62"/>
                <a:gd name="T1" fmla="*/ 351 h 351"/>
                <a:gd name="T2" fmla="*/ 0 w 62"/>
                <a:gd name="T3" fmla="*/ 348 h 351"/>
                <a:gd name="T4" fmla="*/ 15 w 62"/>
                <a:gd name="T5" fmla="*/ 37 h 351"/>
                <a:gd name="T6" fmla="*/ 48 w 62"/>
                <a:gd name="T7" fmla="*/ 2 h 351"/>
                <a:gd name="T8" fmla="*/ 62 w 62"/>
                <a:gd name="T9" fmla="*/ 0 h 351"/>
                <a:gd name="T10" fmla="*/ 54 w 62"/>
                <a:gd name="T11" fmla="*/ 6 h 351"/>
                <a:gd name="T12" fmla="*/ 41 w 62"/>
                <a:gd name="T13" fmla="*/ 31 h 351"/>
                <a:gd name="T14" fmla="*/ 25 w 62"/>
                <a:gd name="T15" fmla="*/ 348 h 351"/>
                <a:gd name="T16" fmla="*/ 0 w 62"/>
                <a:gd name="T17" fmla="*/ 351 h 351"/>
                <a:gd name="T18" fmla="*/ 45 w 62"/>
                <a:gd name="T19" fmla="*/ 7 h 351"/>
                <a:gd name="T20" fmla="*/ 20 w 62"/>
                <a:gd name="T21" fmla="*/ 37 h 351"/>
                <a:gd name="T22" fmla="*/ 5 w 62"/>
                <a:gd name="T23" fmla="*/ 346 h 351"/>
                <a:gd name="T24" fmla="*/ 20 w 62"/>
                <a:gd name="T25" fmla="*/ 344 h 351"/>
                <a:gd name="T26" fmla="*/ 36 w 62"/>
                <a:gd name="T27" fmla="*/ 31 h 351"/>
                <a:gd name="T28" fmla="*/ 45 w 62"/>
                <a:gd name="T29" fmla="*/ 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351">
                  <a:moveTo>
                    <a:pt x="0" y="351"/>
                  </a:moveTo>
                  <a:cubicBezTo>
                    <a:pt x="0" y="348"/>
                    <a:pt x="0" y="348"/>
                    <a:pt x="0" y="348"/>
                  </a:cubicBezTo>
                  <a:cubicBezTo>
                    <a:pt x="15" y="37"/>
                    <a:pt x="15" y="37"/>
                    <a:pt x="15" y="37"/>
                  </a:cubicBezTo>
                  <a:cubicBezTo>
                    <a:pt x="16" y="19"/>
                    <a:pt x="30" y="4"/>
                    <a:pt x="48" y="2"/>
                  </a:cubicBezTo>
                  <a:cubicBezTo>
                    <a:pt x="62" y="0"/>
                    <a:pt x="62" y="0"/>
                    <a:pt x="62" y="0"/>
                  </a:cubicBezTo>
                  <a:cubicBezTo>
                    <a:pt x="54" y="6"/>
                    <a:pt x="54" y="6"/>
                    <a:pt x="54" y="6"/>
                  </a:cubicBezTo>
                  <a:cubicBezTo>
                    <a:pt x="46" y="12"/>
                    <a:pt x="41" y="21"/>
                    <a:pt x="41" y="31"/>
                  </a:cubicBezTo>
                  <a:cubicBezTo>
                    <a:pt x="25" y="348"/>
                    <a:pt x="25" y="348"/>
                    <a:pt x="25" y="348"/>
                  </a:cubicBezTo>
                  <a:lnTo>
                    <a:pt x="0" y="351"/>
                  </a:lnTo>
                  <a:close/>
                  <a:moveTo>
                    <a:pt x="45" y="7"/>
                  </a:moveTo>
                  <a:cubicBezTo>
                    <a:pt x="31" y="10"/>
                    <a:pt x="21" y="23"/>
                    <a:pt x="20" y="37"/>
                  </a:cubicBezTo>
                  <a:cubicBezTo>
                    <a:pt x="5" y="346"/>
                    <a:pt x="5" y="346"/>
                    <a:pt x="5" y="346"/>
                  </a:cubicBezTo>
                  <a:cubicBezTo>
                    <a:pt x="20" y="344"/>
                    <a:pt x="20" y="344"/>
                    <a:pt x="20" y="344"/>
                  </a:cubicBezTo>
                  <a:cubicBezTo>
                    <a:pt x="36" y="31"/>
                    <a:pt x="36" y="31"/>
                    <a:pt x="36" y="31"/>
                  </a:cubicBezTo>
                  <a:cubicBezTo>
                    <a:pt x="36" y="22"/>
                    <a:pt x="40" y="14"/>
                    <a:pt x="45"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0" name="Freeform 271">
              <a:extLst>
                <a:ext uri="{FF2B5EF4-FFF2-40B4-BE49-F238E27FC236}">
                  <a16:creationId xmlns:a16="http://schemas.microsoft.com/office/drawing/2014/main" id="{E4E97016-863B-DAD0-97D3-07C97DFF0A32}"/>
                </a:ext>
              </a:extLst>
            </p:cNvPr>
            <p:cNvSpPr>
              <a:spLocks/>
            </p:cNvSpPr>
            <p:nvPr/>
          </p:nvSpPr>
          <p:spPr bwMode="auto">
            <a:xfrm>
              <a:off x="8275638" y="3135313"/>
              <a:ext cx="176213" cy="184150"/>
            </a:xfrm>
            <a:custGeom>
              <a:avLst/>
              <a:gdLst>
                <a:gd name="T0" fmla="*/ 70 w 73"/>
                <a:gd name="T1" fmla="*/ 28 h 76"/>
                <a:gd name="T2" fmla="*/ 33 w 73"/>
                <a:gd name="T3" fmla="*/ 75 h 76"/>
                <a:gd name="T4" fmla="*/ 0 w 73"/>
                <a:gd name="T5" fmla="*/ 64 h 76"/>
                <a:gd name="T6" fmla="*/ 11 w 73"/>
                <a:gd name="T7" fmla="*/ 64 h 76"/>
                <a:gd name="T8" fmla="*/ 56 w 73"/>
                <a:gd name="T9" fmla="*/ 8 h 76"/>
                <a:gd name="T10" fmla="*/ 55 w 73"/>
                <a:gd name="T11" fmla="*/ 0 h 76"/>
                <a:gd name="T12" fmla="*/ 70 w 73"/>
                <a:gd name="T13" fmla="*/ 28 h 76"/>
              </a:gdLst>
              <a:ahLst/>
              <a:cxnLst>
                <a:cxn ang="0">
                  <a:pos x="T0" y="T1"/>
                </a:cxn>
                <a:cxn ang="0">
                  <a:pos x="T2" y="T3"/>
                </a:cxn>
                <a:cxn ang="0">
                  <a:pos x="T4" y="T5"/>
                </a:cxn>
                <a:cxn ang="0">
                  <a:pos x="T6" y="T7"/>
                </a:cxn>
                <a:cxn ang="0">
                  <a:pos x="T8" y="T9"/>
                </a:cxn>
                <a:cxn ang="0">
                  <a:pos x="T10" y="T11"/>
                </a:cxn>
                <a:cxn ang="0">
                  <a:pos x="T12" y="T13"/>
                </a:cxn>
              </a:cxnLst>
              <a:rect l="0" t="0" r="r" b="b"/>
              <a:pathLst>
                <a:path w="73" h="76">
                  <a:moveTo>
                    <a:pt x="70" y="28"/>
                  </a:moveTo>
                  <a:cubicBezTo>
                    <a:pt x="73" y="51"/>
                    <a:pt x="56" y="72"/>
                    <a:pt x="33" y="75"/>
                  </a:cubicBezTo>
                  <a:cubicBezTo>
                    <a:pt x="20" y="76"/>
                    <a:pt x="8" y="72"/>
                    <a:pt x="0" y="64"/>
                  </a:cubicBezTo>
                  <a:cubicBezTo>
                    <a:pt x="3" y="64"/>
                    <a:pt x="7" y="64"/>
                    <a:pt x="11" y="64"/>
                  </a:cubicBezTo>
                  <a:cubicBezTo>
                    <a:pt x="39" y="61"/>
                    <a:pt x="59" y="36"/>
                    <a:pt x="56" y="8"/>
                  </a:cubicBezTo>
                  <a:cubicBezTo>
                    <a:pt x="56" y="5"/>
                    <a:pt x="55" y="3"/>
                    <a:pt x="55" y="0"/>
                  </a:cubicBezTo>
                  <a:cubicBezTo>
                    <a:pt x="63" y="7"/>
                    <a:pt x="69" y="17"/>
                    <a:pt x="70" y="28"/>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1" name="Freeform 272">
              <a:extLst>
                <a:ext uri="{FF2B5EF4-FFF2-40B4-BE49-F238E27FC236}">
                  <a16:creationId xmlns:a16="http://schemas.microsoft.com/office/drawing/2014/main" id="{EC3FB321-71A6-01AD-DA98-06495CCCAB01}"/>
                </a:ext>
              </a:extLst>
            </p:cNvPr>
            <p:cNvSpPr>
              <a:spLocks/>
            </p:cNvSpPr>
            <p:nvPr/>
          </p:nvSpPr>
          <p:spPr bwMode="auto">
            <a:xfrm>
              <a:off x="7427913" y="3214688"/>
              <a:ext cx="444500" cy="350838"/>
            </a:xfrm>
            <a:custGeom>
              <a:avLst/>
              <a:gdLst>
                <a:gd name="T0" fmla="*/ 171 w 184"/>
                <a:gd name="T1" fmla="*/ 47 h 145"/>
                <a:gd name="T2" fmla="*/ 146 w 184"/>
                <a:gd name="T3" fmla="*/ 64 h 145"/>
                <a:gd name="T4" fmla="*/ 184 w 184"/>
                <a:gd name="T5" fmla="*/ 82 h 145"/>
                <a:gd name="T6" fmla="*/ 138 w 184"/>
                <a:gd name="T7" fmla="*/ 87 h 145"/>
                <a:gd name="T8" fmla="*/ 173 w 184"/>
                <a:gd name="T9" fmla="*/ 108 h 145"/>
                <a:gd name="T10" fmla="*/ 128 w 184"/>
                <a:gd name="T11" fmla="*/ 110 h 145"/>
                <a:gd name="T12" fmla="*/ 150 w 184"/>
                <a:gd name="T13" fmla="*/ 132 h 145"/>
                <a:gd name="T14" fmla="*/ 17 w 184"/>
                <a:gd name="T15" fmla="*/ 127 h 145"/>
                <a:gd name="T16" fmla="*/ 24 w 184"/>
                <a:gd name="T17" fmla="*/ 35 h 145"/>
                <a:gd name="T18" fmla="*/ 110 w 184"/>
                <a:gd name="T19" fmla="*/ 11 h 145"/>
                <a:gd name="T20" fmla="*/ 83 w 184"/>
                <a:gd name="T21" fmla="*/ 41 h 145"/>
                <a:gd name="T22" fmla="*/ 171 w 184"/>
                <a:gd name="T23"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145">
                  <a:moveTo>
                    <a:pt x="171" y="47"/>
                  </a:moveTo>
                  <a:cubicBezTo>
                    <a:pt x="174" y="58"/>
                    <a:pt x="158" y="63"/>
                    <a:pt x="146" y="64"/>
                  </a:cubicBezTo>
                  <a:cubicBezTo>
                    <a:pt x="160" y="65"/>
                    <a:pt x="184" y="76"/>
                    <a:pt x="184" y="82"/>
                  </a:cubicBezTo>
                  <a:cubicBezTo>
                    <a:pt x="182" y="98"/>
                    <a:pt x="148" y="89"/>
                    <a:pt x="138" y="87"/>
                  </a:cubicBezTo>
                  <a:cubicBezTo>
                    <a:pt x="148" y="89"/>
                    <a:pt x="175" y="103"/>
                    <a:pt x="173" y="108"/>
                  </a:cubicBezTo>
                  <a:cubicBezTo>
                    <a:pt x="170" y="118"/>
                    <a:pt x="141" y="112"/>
                    <a:pt x="128" y="110"/>
                  </a:cubicBezTo>
                  <a:cubicBezTo>
                    <a:pt x="139" y="112"/>
                    <a:pt x="153" y="128"/>
                    <a:pt x="150" y="132"/>
                  </a:cubicBezTo>
                  <a:cubicBezTo>
                    <a:pt x="138" y="145"/>
                    <a:pt x="19" y="130"/>
                    <a:pt x="17" y="127"/>
                  </a:cubicBezTo>
                  <a:cubicBezTo>
                    <a:pt x="0" y="126"/>
                    <a:pt x="7" y="34"/>
                    <a:pt x="24" y="35"/>
                  </a:cubicBezTo>
                  <a:cubicBezTo>
                    <a:pt x="24" y="35"/>
                    <a:pt x="92" y="0"/>
                    <a:pt x="110" y="11"/>
                  </a:cubicBezTo>
                  <a:cubicBezTo>
                    <a:pt x="127" y="23"/>
                    <a:pt x="83" y="41"/>
                    <a:pt x="83" y="41"/>
                  </a:cubicBezTo>
                  <a:cubicBezTo>
                    <a:pt x="83" y="41"/>
                    <a:pt x="168" y="31"/>
                    <a:pt x="171" y="47"/>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2" name="Freeform 273">
              <a:extLst>
                <a:ext uri="{FF2B5EF4-FFF2-40B4-BE49-F238E27FC236}">
                  <a16:creationId xmlns:a16="http://schemas.microsoft.com/office/drawing/2014/main" id="{046F6317-E0B0-E074-8FB2-AC7D7A439588}"/>
                </a:ext>
              </a:extLst>
            </p:cNvPr>
            <p:cNvSpPr>
              <a:spLocks/>
            </p:cNvSpPr>
            <p:nvPr/>
          </p:nvSpPr>
          <p:spPr bwMode="auto">
            <a:xfrm>
              <a:off x="7446963" y="4021138"/>
              <a:ext cx="1119188" cy="222250"/>
            </a:xfrm>
            <a:custGeom>
              <a:avLst/>
              <a:gdLst>
                <a:gd name="T0" fmla="*/ 1 w 463"/>
                <a:gd name="T1" fmla="*/ 92 h 92"/>
                <a:gd name="T2" fmla="*/ 0 w 463"/>
                <a:gd name="T3" fmla="*/ 87 h 92"/>
                <a:gd name="T4" fmla="*/ 462 w 463"/>
                <a:gd name="T5" fmla="*/ 0 h 92"/>
                <a:gd name="T6" fmla="*/ 463 w 463"/>
                <a:gd name="T7" fmla="*/ 5 h 92"/>
                <a:gd name="T8" fmla="*/ 1 w 463"/>
                <a:gd name="T9" fmla="*/ 92 h 92"/>
              </a:gdLst>
              <a:ahLst/>
              <a:cxnLst>
                <a:cxn ang="0">
                  <a:pos x="T0" y="T1"/>
                </a:cxn>
                <a:cxn ang="0">
                  <a:pos x="T2" y="T3"/>
                </a:cxn>
                <a:cxn ang="0">
                  <a:pos x="T4" y="T5"/>
                </a:cxn>
                <a:cxn ang="0">
                  <a:pos x="T6" y="T7"/>
                </a:cxn>
                <a:cxn ang="0">
                  <a:pos x="T8" y="T9"/>
                </a:cxn>
              </a:cxnLst>
              <a:rect l="0" t="0" r="r" b="b"/>
              <a:pathLst>
                <a:path w="463" h="92">
                  <a:moveTo>
                    <a:pt x="1" y="92"/>
                  </a:moveTo>
                  <a:cubicBezTo>
                    <a:pt x="0" y="87"/>
                    <a:pt x="0" y="87"/>
                    <a:pt x="0" y="87"/>
                  </a:cubicBezTo>
                  <a:cubicBezTo>
                    <a:pt x="201" y="57"/>
                    <a:pt x="460" y="1"/>
                    <a:pt x="462" y="0"/>
                  </a:cubicBezTo>
                  <a:cubicBezTo>
                    <a:pt x="463" y="5"/>
                    <a:pt x="463" y="5"/>
                    <a:pt x="463" y="5"/>
                  </a:cubicBezTo>
                  <a:cubicBezTo>
                    <a:pt x="461" y="6"/>
                    <a:pt x="202" y="62"/>
                    <a:pt x="1"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3" name="Freeform 274">
              <a:extLst>
                <a:ext uri="{FF2B5EF4-FFF2-40B4-BE49-F238E27FC236}">
                  <a16:creationId xmlns:a16="http://schemas.microsoft.com/office/drawing/2014/main" id="{DAD2FCBB-BE70-7D02-47ED-12CA816A3534}"/>
                </a:ext>
              </a:extLst>
            </p:cNvPr>
            <p:cNvSpPr>
              <a:spLocks/>
            </p:cNvSpPr>
            <p:nvPr/>
          </p:nvSpPr>
          <p:spPr bwMode="auto">
            <a:xfrm>
              <a:off x="8561388" y="4030663"/>
              <a:ext cx="111125" cy="498475"/>
            </a:xfrm>
            <a:custGeom>
              <a:avLst/>
              <a:gdLst>
                <a:gd name="T0" fmla="*/ 62 w 70"/>
                <a:gd name="T1" fmla="*/ 314 h 314"/>
                <a:gd name="T2" fmla="*/ 0 w 70"/>
                <a:gd name="T3" fmla="*/ 2 h 314"/>
                <a:gd name="T4" fmla="*/ 7 w 70"/>
                <a:gd name="T5" fmla="*/ 0 h 314"/>
                <a:gd name="T6" fmla="*/ 70 w 70"/>
                <a:gd name="T7" fmla="*/ 312 h 314"/>
                <a:gd name="T8" fmla="*/ 62 w 70"/>
                <a:gd name="T9" fmla="*/ 314 h 314"/>
              </a:gdLst>
              <a:ahLst/>
              <a:cxnLst>
                <a:cxn ang="0">
                  <a:pos x="T0" y="T1"/>
                </a:cxn>
                <a:cxn ang="0">
                  <a:pos x="T2" y="T3"/>
                </a:cxn>
                <a:cxn ang="0">
                  <a:pos x="T4" y="T5"/>
                </a:cxn>
                <a:cxn ang="0">
                  <a:pos x="T6" y="T7"/>
                </a:cxn>
                <a:cxn ang="0">
                  <a:pos x="T8" y="T9"/>
                </a:cxn>
              </a:cxnLst>
              <a:rect l="0" t="0" r="r" b="b"/>
              <a:pathLst>
                <a:path w="70" h="314">
                  <a:moveTo>
                    <a:pt x="62" y="314"/>
                  </a:moveTo>
                  <a:lnTo>
                    <a:pt x="0" y="2"/>
                  </a:lnTo>
                  <a:lnTo>
                    <a:pt x="7" y="0"/>
                  </a:lnTo>
                  <a:lnTo>
                    <a:pt x="70" y="312"/>
                  </a:lnTo>
                  <a:lnTo>
                    <a:pt x="62"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4" name="Freeform 275">
              <a:extLst>
                <a:ext uri="{FF2B5EF4-FFF2-40B4-BE49-F238E27FC236}">
                  <a16:creationId xmlns:a16="http://schemas.microsoft.com/office/drawing/2014/main" id="{EBE65AA9-2401-663E-DBD5-9422BF419E8D}"/>
                </a:ext>
              </a:extLst>
            </p:cNvPr>
            <p:cNvSpPr>
              <a:spLocks/>
            </p:cNvSpPr>
            <p:nvPr/>
          </p:nvSpPr>
          <p:spPr bwMode="auto">
            <a:xfrm>
              <a:off x="7407276" y="1443038"/>
              <a:ext cx="254000" cy="246063"/>
            </a:xfrm>
            <a:custGeom>
              <a:avLst/>
              <a:gdLst>
                <a:gd name="T0" fmla="*/ 102 w 105"/>
                <a:gd name="T1" fmla="*/ 2 h 102"/>
                <a:gd name="T2" fmla="*/ 61 w 105"/>
                <a:gd name="T3" fmla="*/ 87 h 102"/>
                <a:gd name="T4" fmla="*/ 0 w 105"/>
                <a:gd name="T5" fmla="*/ 60 h 102"/>
                <a:gd name="T6" fmla="*/ 16 w 105"/>
                <a:gd name="T7" fmla="*/ 5 h 102"/>
                <a:gd name="T8" fmla="*/ 56 w 105"/>
                <a:gd name="T9" fmla="*/ 0 h 102"/>
              </a:gdLst>
              <a:ahLst/>
              <a:cxnLst>
                <a:cxn ang="0">
                  <a:pos x="T0" y="T1"/>
                </a:cxn>
                <a:cxn ang="0">
                  <a:pos x="T2" y="T3"/>
                </a:cxn>
                <a:cxn ang="0">
                  <a:pos x="T4" y="T5"/>
                </a:cxn>
                <a:cxn ang="0">
                  <a:pos x="T6" y="T7"/>
                </a:cxn>
                <a:cxn ang="0">
                  <a:pos x="T8" y="T9"/>
                </a:cxn>
              </a:cxnLst>
              <a:rect l="0" t="0" r="r" b="b"/>
              <a:pathLst>
                <a:path w="105" h="102">
                  <a:moveTo>
                    <a:pt x="102" y="2"/>
                  </a:moveTo>
                  <a:cubicBezTo>
                    <a:pt x="102" y="2"/>
                    <a:pt x="105" y="72"/>
                    <a:pt x="61" y="87"/>
                  </a:cubicBezTo>
                  <a:cubicBezTo>
                    <a:pt x="17" y="102"/>
                    <a:pt x="0" y="60"/>
                    <a:pt x="0" y="60"/>
                  </a:cubicBezTo>
                  <a:cubicBezTo>
                    <a:pt x="16" y="5"/>
                    <a:pt x="16" y="5"/>
                    <a:pt x="16" y="5"/>
                  </a:cubicBezTo>
                  <a:cubicBezTo>
                    <a:pt x="56" y="0"/>
                    <a:pt x="56" y="0"/>
                    <a:pt x="5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5" name="Freeform 276">
              <a:extLst>
                <a:ext uri="{FF2B5EF4-FFF2-40B4-BE49-F238E27FC236}">
                  <a16:creationId xmlns:a16="http://schemas.microsoft.com/office/drawing/2014/main" id="{C4879DDD-0276-D06C-0946-811E98D6FC10}"/>
                </a:ext>
              </a:extLst>
            </p:cNvPr>
            <p:cNvSpPr>
              <a:spLocks/>
            </p:cNvSpPr>
            <p:nvPr/>
          </p:nvSpPr>
          <p:spPr bwMode="auto">
            <a:xfrm>
              <a:off x="7096126" y="1839913"/>
              <a:ext cx="387350" cy="474663"/>
            </a:xfrm>
            <a:custGeom>
              <a:avLst/>
              <a:gdLst>
                <a:gd name="T0" fmla="*/ 6 w 160"/>
                <a:gd name="T1" fmla="*/ 139 h 197"/>
                <a:gd name="T2" fmla="*/ 39 w 160"/>
                <a:gd name="T3" fmla="*/ 192 h 197"/>
                <a:gd name="T4" fmla="*/ 117 w 160"/>
                <a:gd name="T5" fmla="*/ 192 h 197"/>
                <a:gd name="T6" fmla="*/ 160 w 160"/>
                <a:gd name="T7" fmla="*/ 197 h 197"/>
                <a:gd name="T8" fmla="*/ 141 w 160"/>
                <a:gd name="T9" fmla="*/ 131 h 197"/>
                <a:gd name="T10" fmla="*/ 141 w 160"/>
                <a:gd name="T11" fmla="*/ 115 h 197"/>
                <a:gd name="T12" fmla="*/ 139 w 160"/>
                <a:gd name="T13" fmla="*/ 70 h 197"/>
                <a:gd name="T14" fmla="*/ 0 w 160"/>
                <a:gd name="T15" fmla="*/ 0 h 197"/>
                <a:gd name="T16" fmla="*/ 3 w 160"/>
                <a:gd name="T17" fmla="*/ 17 h 197"/>
                <a:gd name="T18" fmla="*/ 6 w 160"/>
                <a:gd name="T19" fmla="*/ 13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97">
                  <a:moveTo>
                    <a:pt x="6" y="139"/>
                  </a:moveTo>
                  <a:cubicBezTo>
                    <a:pt x="39" y="192"/>
                    <a:pt x="39" y="192"/>
                    <a:pt x="39" y="192"/>
                  </a:cubicBezTo>
                  <a:cubicBezTo>
                    <a:pt x="117" y="192"/>
                    <a:pt x="117" y="192"/>
                    <a:pt x="117" y="192"/>
                  </a:cubicBezTo>
                  <a:cubicBezTo>
                    <a:pt x="160" y="197"/>
                    <a:pt x="160" y="197"/>
                    <a:pt x="160" y="197"/>
                  </a:cubicBezTo>
                  <a:cubicBezTo>
                    <a:pt x="141" y="131"/>
                    <a:pt x="141" y="131"/>
                    <a:pt x="141" y="131"/>
                  </a:cubicBezTo>
                  <a:cubicBezTo>
                    <a:pt x="141" y="115"/>
                    <a:pt x="141" y="115"/>
                    <a:pt x="141" y="115"/>
                  </a:cubicBezTo>
                  <a:cubicBezTo>
                    <a:pt x="139" y="70"/>
                    <a:pt x="139" y="70"/>
                    <a:pt x="139" y="70"/>
                  </a:cubicBezTo>
                  <a:cubicBezTo>
                    <a:pt x="0" y="0"/>
                    <a:pt x="0" y="0"/>
                    <a:pt x="0" y="0"/>
                  </a:cubicBezTo>
                  <a:cubicBezTo>
                    <a:pt x="1" y="6"/>
                    <a:pt x="2" y="11"/>
                    <a:pt x="3" y="17"/>
                  </a:cubicBezTo>
                  <a:cubicBezTo>
                    <a:pt x="13" y="84"/>
                    <a:pt x="6" y="139"/>
                    <a:pt x="6" y="139"/>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6" name="Freeform 277">
              <a:extLst>
                <a:ext uri="{FF2B5EF4-FFF2-40B4-BE49-F238E27FC236}">
                  <a16:creationId xmlns:a16="http://schemas.microsoft.com/office/drawing/2014/main" id="{E5D42703-E074-16E0-A424-CF757D8D55A9}"/>
                </a:ext>
              </a:extLst>
            </p:cNvPr>
            <p:cNvSpPr>
              <a:spLocks/>
            </p:cNvSpPr>
            <p:nvPr/>
          </p:nvSpPr>
          <p:spPr bwMode="auto">
            <a:xfrm>
              <a:off x="7096126" y="1839913"/>
              <a:ext cx="341313" cy="287338"/>
            </a:xfrm>
            <a:custGeom>
              <a:avLst/>
              <a:gdLst>
                <a:gd name="T0" fmla="*/ 0 w 141"/>
                <a:gd name="T1" fmla="*/ 0 h 119"/>
                <a:gd name="T2" fmla="*/ 3 w 141"/>
                <a:gd name="T3" fmla="*/ 17 h 119"/>
                <a:gd name="T4" fmla="*/ 5 w 141"/>
                <a:gd name="T5" fmla="*/ 17 h 119"/>
                <a:gd name="T6" fmla="*/ 10 w 141"/>
                <a:gd name="T7" fmla="*/ 29 h 119"/>
                <a:gd name="T8" fmla="*/ 141 w 141"/>
                <a:gd name="T9" fmla="*/ 115 h 119"/>
                <a:gd name="T10" fmla="*/ 139 w 141"/>
                <a:gd name="T11" fmla="*/ 70 h 119"/>
                <a:gd name="T12" fmla="*/ 0 w 14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41" h="119">
                  <a:moveTo>
                    <a:pt x="0" y="0"/>
                  </a:moveTo>
                  <a:cubicBezTo>
                    <a:pt x="1" y="6"/>
                    <a:pt x="2" y="11"/>
                    <a:pt x="3" y="17"/>
                  </a:cubicBezTo>
                  <a:cubicBezTo>
                    <a:pt x="4" y="17"/>
                    <a:pt x="4" y="17"/>
                    <a:pt x="5" y="17"/>
                  </a:cubicBezTo>
                  <a:cubicBezTo>
                    <a:pt x="7" y="20"/>
                    <a:pt x="8" y="24"/>
                    <a:pt x="10" y="29"/>
                  </a:cubicBezTo>
                  <a:cubicBezTo>
                    <a:pt x="33" y="86"/>
                    <a:pt x="95" y="119"/>
                    <a:pt x="141" y="115"/>
                  </a:cubicBezTo>
                  <a:cubicBezTo>
                    <a:pt x="139" y="70"/>
                    <a:pt x="139" y="70"/>
                    <a:pt x="139" y="70"/>
                  </a:cubicBezTo>
                  <a:lnTo>
                    <a:pt x="0" y="0"/>
                  </a:lnTo>
                  <a:close/>
                </a:path>
              </a:pathLst>
            </a:custGeom>
            <a:solidFill>
              <a:srgbClr val="FC9B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7" name="Freeform 278">
              <a:extLst>
                <a:ext uri="{FF2B5EF4-FFF2-40B4-BE49-F238E27FC236}">
                  <a16:creationId xmlns:a16="http://schemas.microsoft.com/office/drawing/2014/main" id="{F93BD99E-49DA-B120-A829-0EA524E40A95}"/>
                </a:ext>
              </a:extLst>
            </p:cNvPr>
            <p:cNvSpPr>
              <a:spLocks/>
            </p:cNvSpPr>
            <p:nvPr/>
          </p:nvSpPr>
          <p:spPr bwMode="auto">
            <a:xfrm>
              <a:off x="7042151" y="2174875"/>
              <a:ext cx="336550" cy="309563"/>
            </a:xfrm>
            <a:custGeom>
              <a:avLst/>
              <a:gdLst>
                <a:gd name="T0" fmla="*/ 28 w 139"/>
                <a:gd name="T1" fmla="*/ 0 h 128"/>
                <a:gd name="T2" fmla="*/ 139 w 139"/>
                <a:gd name="T3" fmla="*/ 53 h 128"/>
                <a:gd name="T4" fmla="*/ 122 w 139"/>
                <a:gd name="T5" fmla="*/ 127 h 128"/>
                <a:gd name="T6" fmla="*/ 0 w 139"/>
                <a:gd name="T7" fmla="*/ 45 h 128"/>
                <a:gd name="T8" fmla="*/ 28 w 139"/>
                <a:gd name="T9" fmla="*/ 0 h 128"/>
              </a:gdLst>
              <a:ahLst/>
              <a:cxnLst>
                <a:cxn ang="0">
                  <a:pos x="T0" y="T1"/>
                </a:cxn>
                <a:cxn ang="0">
                  <a:pos x="T2" y="T3"/>
                </a:cxn>
                <a:cxn ang="0">
                  <a:pos x="T4" y="T5"/>
                </a:cxn>
                <a:cxn ang="0">
                  <a:pos x="T6" y="T7"/>
                </a:cxn>
                <a:cxn ang="0">
                  <a:pos x="T8" y="T9"/>
                </a:cxn>
              </a:cxnLst>
              <a:rect l="0" t="0" r="r" b="b"/>
              <a:pathLst>
                <a:path w="139" h="128">
                  <a:moveTo>
                    <a:pt x="28" y="0"/>
                  </a:moveTo>
                  <a:cubicBezTo>
                    <a:pt x="45" y="30"/>
                    <a:pt x="97" y="43"/>
                    <a:pt x="139" y="53"/>
                  </a:cubicBezTo>
                  <a:cubicBezTo>
                    <a:pt x="139" y="53"/>
                    <a:pt x="134" y="126"/>
                    <a:pt x="122" y="127"/>
                  </a:cubicBezTo>
                  <a:cubicBezTo>
                    <a:pt x="111" y="128"/>
                    <a:pt x="4" y="102"/>
                    <a:pt x="0" y="45"/>
                  </a:cubicBezTo>
                  <a:cubicBezTo>
                    <a:pt x="15" y="32"/>
                    <a:pt x="18" y="18"/>
                    <a:pt x="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8" name="Freeform 279">
              <a:extLst>
                <a:ext uri="{FF2B5EF4-FFF2-40B4-BE49-F238E27FC236}">
                  <a16:creationId xmlns:a16="http://schemas.microsoft.com/office/drawing/2014/main" id="{D3519B26-C440-4307-FC78-EC5BCCBBF392}"/>
                </a:ext>
              </a:extLst>
            </p:cNvPr>
            <p:cNvSpPr>
              <a:spLocks/>
            </p:cNvSpPr>
            <p:nvPr/>
          </p:nvSpPr>
          <p:spPr bwMode="auto">
            <a:xfrm>
              <a:off x="7378701" y="2155825"/>
              <a:ext cx="176213" cy="287338"/>
            </a:xfrm>
            <a:custGeom>
              <a:avLst/>
              <a:gdLst>
                <a:gd name="T0" fmla="*/ 0 w 73"/>
                <a:gd name="T1" fmla="*/ 61 h 119"/>
                <a:gd name="T2" fmla="*/ 45 w 73"/>
                <a:gd name="T3" fmla="*/ 116 h 119"/>
                <a:gd name="T4" fmla="*/ 67 w 73"/>
                <a:gd name="T5" fmla="*/ 40 h 119"/>
                <a:gd name="T6" fmla="*/ 24 w 73"/>
                <a:gd name="T7" fmla="*/ 0 h 119"/>
                <a:gd name="T8" fmla="*/ 0 w 73"/>
                <a:gd name="T9" fmla="*/ 61 h 119"/>
              </a:gdLst>
              <a:ahLst/>
              <a:cxnLst>
                <a:cxn ang="0">
                  <a:pos x="T0" y="T1"/>
                </a:cxn>
                <a:cxn ang="0">
                  <a:pos x="T2" y="T3"/>
                </a:cxn>
                <a:cxn ang="0">
                  <a:pos x="T4" y="T5"/>
                </a:cxn>
                <a:cxn ang="0">
                  <a:pos x="T6" y="T7"/>
                </a:cxn>
                <a:cxn ang="0">
                  <a:pos x="T8" y="T9"/>
                </a:cxn>
              </a:cxnLst>
              <a:rect l="0" t="0" r="r" b="b"/>
              <a:pathLst>
                <a:path w="73" h="119">
                  <a:moveTo>
                    <a:pt x="0" y="61"/>
                  </a:moveTo>
                  <a:cubicBezTo>
                    <a:pt x="0" y="61"/>
                    <a:pt x="29" y="113"/>
                    <a:pt x="45" y="116"/>
                  </a:cubicBezTo>
                  <a:cubicBezTo>
                    <a:pt x="64" y="119"/>
                    <a:pt x="73" y="67"/>
                    <a:pt x="67" y="40"/>
                  </a:cubicBezTo>
                  <a:cubicBezTo>
                    <a:pt x="24" y="0"/>
                    <a:pt x="24" y="0"/>
                    <a:pt x="24" y="0"/>
                  </a:cubicBezTo>
                  <a:cubicBezTo>
                    <a:pt x="29" y="19"/>
                    <a:pt x="38" y="35"/>
                    <a:pt x="0"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9" name="Freeform 280">
              <a:extLst>
                <a:ext uri="{FF2B5EF4-FFF2-40B4-BE49-F238E27FC236}">
                  <a16:creationId xmlns:a16="http://schemas.microsoft.com/office/drawing/2014/main" id="{719D5B85-D12E-675F-88FB-14BE6D189A16}"/>
                </a:ext>
              </a:extLst>
            </p:cNvPr>
            <p:cNvSpPr>
              <a:spLocks/>
            </p:cNvSpPr>
            <p:nvPr/>
          </p:nvSpPr>
          <p:spPr bwMode="auto">
            <a:xfrm>
              <a:off x="6958013" y="1354138"/>
              <a:ext cx="623888" cy="738188"/>
            </a:xfrm>
            <a:custGeom>
              <a:avLst/>
              <a:gdLst>
                <a:gd name="T0" fmla="*/ 191 w 258"/>
                <a:gd name="T1" fmla="*/ 299 h 306"/>
                <a:gd name="T2" fmla="*/ 55 w 258"/>
                <a:gd name="T3" fmla="*/ 214 h 306"/>
                <a:gd name="T4" fmla="*/ 51 w 258"/>
                <a:gd name="T5" fmla="*/ 202 h 306"/>
                <a:gd name="T6" fmla="*/ 18 w 258"/>
                <a:gd name="T7" fmla="*/ 187 h 306"/>
                <a:gd name="T8" fmla="*/ 13 w 258"/>
                <a:gd name="T9" fmla="*/ 137 h 306"/>
                <a:gd name="T10" fmla="*/ 40 w 258"/>
                <a:gd name="T11" fmla="*/ 132 h 306"/>
                <a:gd name="T12" fmla="*/ 117 w 258"/>
                <a:gd name="T13" fmla="*/ 5 h 306"/>
                <a:gd name="T14" fmla="*/ 203 w 258"/>
                <a:gd name="T15" fmla="*/ 45 h 306"/>
                <a:gd name="T16" fmla="*/ 212 w 258"/>
                <a:gd name="T17" fmla="*/ 56 h 306"/>
                <a:gd name="T18" fmla="*/ 244 w 258"/>
                <a:gd name="T19" fmla="*/ 138 h 306"/>
                <a:gd name="T20" fmla="*/ 191 w 258"/>
                <a:gd name="T21" fmla="*/ 29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06">
                  <a:moveTo>
                    <a:pt x="191" y="299"/>
                  </a:moveTo>
                  <a:cubicBezTo>
                    <a:pt x="145" y="306"/>
                    <a:pt x="80" y="274"/>
                    <a:pt x="55" y="214"/>
                  </a:cubicBezTo>
                  <a:cubicBezTo>
                    <a:pt x="54" y="210"/>
                    <a:pt x="53" y="206"/>
                    <a:pt x="51" y="202"/>
                  </a:cubicBezTo>
                  <a:cubicBezTo>
                    <a:pt x="40" y="203"/>
                    <a:pt x="27" y="197"/>
                    <a:pt x="18" y="187"/>
                  </a:cubicBezTo>
                  <a:cubicBezTo>
                    <a:pt x="3" y="170"/>
                    <a:pt x="0" y="148"/>
                    <a:pt x="13" y="137"/>
                  </a:cubicBezTo>
                  <a:cubicBezTo>
                    <a:pt x="20" y="130"/>
                    <a:pt x="30" y="129"/>
                    <a:pt x="40" y="132"/>
                  </a:cubicBezTo>
                  <a:cubicBezTo>
                    <a:pt x="41" y="66"/>
                    <a:pt x="71" y="13"/>
                    <a:pt x="117" y="5"/>
                  </a:cubicBezTo>
                  <a:cubicBezTo>
                    <a:pt x="148" y="0"/>
                    <a:pt x="179" y="16"/>
                    <a:pt x="203" y="45"/>
                  </a:cubicBezTo>
                  <a:cubicBezTo>
                    <a:pt x="206" y="48"/>
                    <a:pt x="209" y="52"/>
                    <a:pt x="212" y="56"/>
                  </a:cubicBezTo>
                  <a:cubicBezTo>
                    <a:pt x="227" y="78"/>
                    <a:pt x="239" y="106"/>
                    <a:pt x="244" y="138"/>
                  </a:cubicBezTo>
                  <a:cubicBezTo>
                    <a:pt x="258" y="221"/>
                    <a:pt x="239" y="292"/>
                    <a:pt x="191" y="299"/>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90" name="Freeform 281">
              <a:extLst>
                <a:ext uri="{FF2B5EF4-FFF2-40B4-BE49-F238E27FC236}">
                  <a16:creationId xmlns:a16="http://schemas.microsoft.com/office/drawing/2014/main" id="{E2EFEB90-D53A-0575-D49C-19E16318189D}"/>
                </a:ext>
              </a:extLst>
            </p:cNvPr>
            <p:cNvSpPr>
              <a:spLocks/>
            </p:cNvSpPr>
            <p:nvPr/>
          </p:nvSpPr>
          <p:spPr bwMode="auto">
            <a:xfrm>
              <a:off x="6810376" y="1089025"/>
              <a:ext cx="854075" cy="914400"/>
            </a:xfrm>
            <a:custGeom>
              <a:avLst/>
              <a:gdLst>
                <a:gd name="T0" fmla="*/ 26 w 353"/>
                <a:gd name="T1" fmla="*/ 331 h 379"/>
                <a:gd name="T2" fmla="*/ 72 w 353"/>
                <a:gd name="T3" fmla="*/ 364 h 379"/>
                <a:gd name="T4" fmla="*/ 129 w 353"/>
                <a:gd name="T5" fmla="*/ 370 h 379"/>
                <a:gd name="T6" fmla="*/ 127 w 353"/>
                <a:gd name="T7" fmla="*/ 367 h 379"/>
                <a:gd name="T8" fmla="*/ 116 w 353"/>
                <a:gd name="T9" fmla="*/ 324 h 379"/>
                <a:gd name="T10" fmla="*/ 112 w 353"/>
                <a:gd name="T11" fmla="*/ 312 h 379"/>
                <a:gd name="T12" fmla="*/ 79 w 353"/>
                <a:gd name="T13" fmla="*/ 297 h 379"/>
                <a:gd name="T14" fmla="*/ 74 w 353"/>
                <a:gd name="T15" fmla="*/ 246 h 379"/>
                <a:gd name="T16" fmla="*/ 101 w 353"/>
                <a:gd name="T17" fmla="*/ 242 h 379"/>
                <a:gd name="T18" fmla="*/ 125 w 353"/>
                <a:gd name="T19" fmla="*/ 272 h 379"/>
                <a:gd name="T20" fmla="*/ 141 w 353"/>
                <a:gd name="T21" fmla="*/ 276 h 379"/>
                <a:gd name="T22" fmla="*/ 146 w 353"/>
                <a:gd name="T23" fmla="*/ 238 h 379"/>
                <a:gd name="T24" fmla="*/ 157 w 353"/>
                <a:gd name="T25" fmla="*/ 198 h 379"/>
                <a:gd name="T26" fmla="*/ 350 w 353"/>
                <a:gd name="T27" fmla="*/ 152 h 379"/>
                <a:gd name="T28" fmla="*/ 261 w 353"/>
                <a:gd name="T29" fmla="*/ 102 h 379"/>
                <a:gd name="T30" fmla="*/ 272 w 353"/>
                <a:gd name="T31" fmla="*/ 74 h 379"/>
                <a:gd name="T32" fmla="*/ 200 w 353"/>
                <a:gd name="T33" fmla="*/ 23 h 379"/>
                <a:gd name="T34" fmla="*/ 76 w 353"/>
                <a:gd name="T35" fmla="*/ 160 h 379"/>
                <a:gd name="T36" fmla="*/ 40 w 353"/>
                <a:gd name="T37" fmla="*/ 172 h 379"/>
                <a:gd name="T38" fmla="*/ 40 w 353"/>
                <a:gd name="T39" fmla="*/ 216 h 379"/>
                <a:gd name="T40" fmla="*/ 12 w 353"/>
                <a:gd name="T41" fmla="*/ 215 h 379"/>
                <a:gd name="T42" fmla="*/ 0 w 353"/>
                <a:gd name="T43" fmla="*/ 243 h 379"/>
                <a:gd name="T44" fmla="*/ 28 w 353"/>
                <a:gd name="T45" fmla="*/ 289 h 379"/>
                <a:gd name="T46" fmla="*/ 26 w 353"/>
                <a:gd name="T47" fmla="*/ 33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379">
                  <a:moveTo>
                    <a:pt x="26" y="331"/>
                  </a:moveTo>
                  <a:cubicBezTo>
                    <a:pt x="35" y="348"/>
                    <a:pt x="53" y="360"/>
                    <a:pt x="72" y="364"/>
                  </a:cubicBezTo>
                  <a:cubicBezTo>
                    <a:pt x="92" y="369"/>
                    <a:pt x="110" y="379"/>
                    <a:pt x="129" y="370"/>
                  </a:cubicBezTo>
                  <a:cubicBezTo>
                    <a:pt x="127" y="367"/>
                    <a:pt x="127" y="367"/>
                    <a:pt x="127" y="367"/>
                  </a:cubicBezTo>
                  <a:cubicBezTo>
                    <a:pt x="125" y="351"/>
                    <a:pt x="119" y="336"/>
                    <a:pt x="116" y="324"/>
                  </a:cubicBezTo>
                  <a:cubicBezTo>
                    <a:pt x="115" y="320"/>
                    <a:pt x="114" y="316"/>
                    <a:pt x="112" y="312"/>
                  </a:cubicBezTo>
                  <a:cubicBezTo>
                    <a:pt x="101" y="313"/>
                    <a:pt x="88" y="307"/>
                    <a:pt x="79" y="297"/>
                  </a:cubicBezTo>
                  <a:cubicBezTo>
                    <a:pt x="64" y="280"/>
                    <a:pt x="61" y="258"/>
                    <a:pt x="74" y="246"/>
                  </a:cubicBezTo>
                  <a:cubicBezTo>
                    <a:pt x="81" y="240"/>
                    <a:pt x="91" y="239"/>
                    <a:pt x="101" y="242"/>
                  </a:cubicBezTo>
                  <a:cubicBezTo>
                    <a:pt x="101" y="242"/>
                    <a:pt x="125" y="251"/>
                    <a:pt x="125" y="272"/>
                  </a:cubicBezTo>
                  <a:cubicBezTo>
                    <a:pt x="141" y="276"/>
                    <a:pt x="141" y="276"/>
                    <a:pt x="141" y="276"/>
                  </a:cubicBezTo>
                  <a:cubicBezTo>
                    <a:pt x="146" y="238"/>
                    <a:pt x="146" y="238"/>
                    <a:pt x="146" y="238"/>
                  </a:cubicBezTo>
                  <a:cubicBezTo>
                    <a:pt x="146" y="238"/>
                    <a:pt x="170" y="218"/>
                    <a:pt x="157" y="198"/>
                  </a:cubicBezTo>
                  <a:cubicBezTo>
                    <a:pt x="157" y="198"/>
                    <a:pt x="353" y="237"/>
                    <a:pt x="350" y="152"/>
                  </a:cubicBezTo>
                  <a:cubicBezTo>
                    <a:pt x="346" y="68"/>
                    <a:pt x="261" y="102"/>
                    <a:pt x="261" y="102"/>
                  </a:cubicBezTo>
                  <a:cubicBezTo>
                    <a:pt x="261" y="102"/>
                    <a:pt x="267" y="89"/>
                    <a:pt x="272" y="74"/>
                  </a:cubicBezTo>
                  <a:cubicBezTo>
                    <a:pt x="280" y="42"/>
                    <a:pt x="280" y="0"/>
                    <a:pt x="200" y="23"/>
                  </a:cubicBezTo>
                  <a:cubicBezTo>
                    <a:pt x="108" y="50"/>
                    <a:pt x="83" y="126"/>
                    <a:pt x="76" y="160"/>
                  </a:cubicBezTo>
                  <a:cubicBezTo>
                    <a:pt x="64" y="158"/>
                    <a:pt x="49" y="163"/>
                    <a:pt x="40" y="172"/>
                  </a:cubicBezTo>
                  <a:cubicBezTo>
                    <a:pt x="29" y="184"/>
                    <a:pt x="29" y="204"/>
                    <a:pt x="40" y="216"/>
                  </a:cubicBezTo>
                  <a:cubicBezTo>
                    <a:pt x="34" y="208"/>
                    <a:pt x="20" y="209"/>
                    <a:pt x="12" y="215"/>
                  </a:cubicBezTo>
                  <a:cubicBezTo>
                    <a:pt x="4" y="222"/>
                    <a:pt x="0" y="232"/>
                    <a:pt x="0" y="243"/>
                  </a:cubicBezTo>
                  <a:cubicBezTo>
                    <a:pt x="0" y="262"/>
                    <a:pt x="11" y="280"/>
                    <a:pt x="28" y="289"/>
                  </a:cubicBezTo>
                  <a:cubicBezTo>
                    <a:pt x="14" y="303"/>
                    <a:pt x="17" y="314"/>
                    <a:pt x="26" y="3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91" name="Freeform 282">
              <a:extLst>
                <a:ext uri="{FF2B5EF4-FFF2-40B4-BE49-F238E27FC236}">
                  <a16:creationId xmlns:a16="http://schemas.microsoft.com/office/drawing/2014/main" id="{06B36C9E-B04D-4A4E-4830-F254FBDE467C}"/>
                </a:ext>
              </a:extLst>
            </p:cNvPr>
            <p:cNvSpPr>
              <a:spLocks/>
            </p:cNvSpPr>
            <p:nvPr/>
          </p:nvSpPr>
          <p:spPr bwMode="auto">
            <a:xfrm>
              <a:off x="7446963" y="1724025"/>
              <a:ext cx="60325" cy="134938"/>
            </a:xfrm>
            <a:custGeom>
              <a:avLst/>
              <a:gdLst>
                <a:gd name="T0" fmla="*/ 10 w 38"/>
                <a:gd name="T1" fmla="*/ 0 h 85"/>
                <a:gd name="T2" fmla="*/ 38 w 38"/>
                <a:gd name="T3" fmla="*/ 77 h 85"/>
                <a:gd name="T4" fmla="*/ 0 w 38"/>
                <a:gd name="T5" fmla="*/ 85 h 85"/>
                <a:gd name="T6" fmla="*/ 10 w 38"/>
                <a:gd name="T7" fmla="*/ 0 h 85"/>
              </a:gdLst>
              <a:ahLst/>
              <a:cxnLst>
                <a:cxn ang="0">
                  <a:pos x="T0" y="T1"/>
                </a:cxn>
                <a:cxn ang="0">
                  <a:pos x="T2" y="T3"/>
                </a:cxn>
                <a:cxn ang="0">
                  <a:pos x="T4" y="T5"/>
                </a:cxn>
                <a:cxn ang="0">
                  <a:pos x="T6" y="T7"/>
                </a:cxn>
              </a:cxnLst>
              <a:rect l="0" t="0" r="r" b="b"/>
              <a:pathLst>
                <a:path w="38" h="85">
                  <a:moveTo>
                    <a:pt x="10" y="0"/>
                  </a:moveTo>
                  <a:lnTo>
                    <a:pt x="38" y="77"/>
                  </a:lnTo>
                  <a:lnTo>
                    <a:pt x="0" y="85"/>
                  </a:lnTo>
                  <a:lnTo>
                    <a:pt x="10" y="0"/>
                  </a:lnTo>
                  <a:close/>
                </a:path>
              </a:pathLst>
            </a:custGeom>
            <a:solidFill>
              <a:srgbClr val="FC9B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grpSp>
        <p:nvGrpSpPr>
          <p:cNvPr id="17" name="그룹 16">
            <a:extLst>
              <a:ext uri="{FF2B5EF4-FFF2-40B4-BE49-F238E27FC236}">
                <a16:creationId xmlns:a16="http://schemas.microsoft.com/office/drawing/2014/main" id="{55DE767F-0E01-53AA-5446-8F8EDB780459}"/>
              </a:ext>
            </a:extLst>
          </p:cNvPr>
          <p:cNvGrpSpPr/>
          <p:nvPr/>
        </p:nvGrpSpPr>
        <p:grpSpPr>
          <a:xfrm>
            <a:off x="243622" y="3866843"/>
            <a:ext cx="2304166" cy="461665"/>
            <a:chOff x="1230692" y="3573012"/>
            <a:chExt cx="2304166" cy="461665"/>
          </a:xfrm>
        </p:grpSpPr>
        <p:sp>
          <p:nvSpPr>
            <p:cNvPr id="18" name="TextBox 17">
              <a:extLst>
                <a:ext uri="{FF2B5EF4-FFF2-40B4-BE49-F238E27FC236}">
                  <a16:creationId xmlns:a16="http://schemas.microsoft.com/office/drawing/2014/main" id="{036DC695-CA80-E187-3C28-5894CE555371}"/>
                </a:ext>
              </a:extLst>
            </p:cNvPr>
            <p:cNvSpPr txBox="1"/>
            <p:nvPr/>
          </p:nvSpPr>
          <p:spPr>
            <a:xfrm>
              <a:off x="1517697" y="3573012"/>
              <a:ext cx="2017161" cy="461665"/>
            </a:xfrm>
            <a:prstGeom prst="rect">
              <a:avLst/>
            </a:prstGeom>
            <a:noFill/>
          </p:spPr>
          <p:txBody>
            <a:bodyPr wrap="square">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dirty="0">
                <a:solidFill>
                  <a:schemeClr val="bg1"/>
                </a:solidFill>
                <a:latin typeface="나눔바른고딕" panose="020B0603020101020101" pitchFamily="50" charset="-127"/>
                <a:ea typeface="나눔바른고딕" panose="020B0603020101020101" pitchFamily="50" charset="-127"/>
              </a:endParaRPr>
            </a:p>
            <a:p>
              <a:r>
                <a:rPr lang="ko-KR" altLang="en-US" sz="1200" dirty="0">
                  <a:solidFill>
                    <a:schemeClr val="bg1"/>
                  </a:solidFill>
                  <a:latin typeface="나눔바른고딕" panose="020B0603020101020101" pitchFamily="50" charset="-127"/>
                  <a:ea typeface="나눔바른고딕" panose="020B0603020101020101" pitchFamily="50" charset="-127"/>
                </a:rPr>
                <a:t>도봉 </a:t>
              </a:r>
              <a:r>
                <a:rPr lang="en-US" altLang="ko-KR" sz="1200" dirty="0">
                  <a:solidFill>
                    <a:schemeClr val="bg1"/>
                  </a:solidFill>
                  <a:latin typeface="나눔바른고딕" panose="020B0603020101020101" pitchFamily="50" charset="-127"/>
                  <a:ea typeface="나눔바른고딕" panose="020B0603020101020101" pitchFamily="50" charset="-127"/>
                </a:rPr>
                <a:t>AI </a:t>
              </a:r>
              <a:r>
                <a:rPr lang="ko-KR" altLang="en-US" sz="1200" dirty="0">
                  <a:solidFill>
                    <a:schemeClr val="bg1"/>
                  </a:solidFill>
                  <a:latin typeface="나눔바른고딕" panose="020B0603020101020101" pitchFamily="50" charset="-127"/>
                  <a:ea typeface="나눔바른고딕" panose="020B0603020101020101" pitchFamily="50" charset="-127"/>
                </a:rPr>
                <a:t>개발자</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19" name="Picture 2" descr="꿈꾸는 개발자 데뷔코스, 싹">
              <a:extLst>
                <a:ext uri="{FF2B5EF4-FFF2-40B4-BE49-F238E27FC236}">
                  <a16:creationId xmlns:a16="http://schemas.microsoft.com/office/drawing/2014/main" id="{D25693FE-54EE-D156-B7A1-51B7606964D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사각형: 둥근 모서리 1">
            <a:extLst>
              <a:ext uri="{FF2B5EF4-FFF2-40B4-BE49-F238E27FC236}">
                <a16:creationId xmlns:a16="http://schemas.microsoft.com/office/drawing/2014/main" id="{CDAE3618-533C-474B-D162-06A4FF5BF493}"/>
              </a:ext>
            </a:extLst>
          </p:cNvPr>
          <p:cNvSpPr/>
          <p:nvPr/>
        </p:nvSpPr>
        <p:spPr>
          <a:xfrm>
            <a:off x="3742103" y="477814"/>
            <a:ext cx="2352462" cy="2064481"/>
          </a:xfrm>
          <a:prstGeom prst="roundRect">
            <a:avLst>
              <a:gd name="adj" fmla="val 10245"/>
            </a:avLst>
          </a:prstGeom>
          <a:solidFill>
            <a:schemeClr val="bg1"/>
          </a:solidFill>
          <a:ln w="57150">
            <a:solidFill>
              <a:srgbClr val="00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37" name="TextBox 1036">
            <a:extLst>
              <a:ext uri="{FF2B5EF4-FFF2-40B4-BE49-F238E27FC236}">
                <a16:creationId xmlns:a16="http://schemas.microsoft.com/office/drawing/2014/main" id="{B88D4F9A-D83B-1F45-1ABD-5D528F9E6C24}"/>
              </a:ext>
            </a:extLst>
          </p:cNvPr>
          <p:cNvSpPr txBox="1"/>
          <p:nvPr/>
        </p:nvSpPr>
        <p:spPr>
          <a:xfrm>
            <a:off x="3971037" y="1131681"/>
            <a:ext cx="807816" cy="369332"/>
          </a:xfrm>
          <a:prstGeom prst="rect">
            <a:avLst/>
          </a:prstGeom>
          <a:noFill/>
        </p:spPr>
        <p:txBody>
          <a:bodyPr wrap="square" rtlCol="0">
            <a:spAutoFit/>
          </a:bodyPr>
          <a:lstStyle/>
          <a:p>
            <a:r>
              <a:rPr lang="en-US" altLang="ko-KR" sz="1800" b="1" dirty="0">
                <a:latin typeface="나눔바른고딕" panose="020B0603020101020101" pitchFamily="50" charset="-127"/>
                <a:ea typeface="나눔바른고딕" panose="020B0603020101020101" pitchFamily="50" charset="-127"/>
              </a:rPr>
              <a:t>OCR</a:t>
            </a:r>
            <a:endParaRPr lang="ko-KR" altLang="en-US" sz="1800" b="1" dirty="0">
              <a:latin typeface="나눔바른고딕" panose="020B0603020101020101" pitchFamily="50" charset="-127"/>
              <a:ea typeface="나눔바른고딕" panose="020B0603020101020101" pitchFamily="50" charset="-127"/>
            </a:endParaRPr>
          </a:p>
        </p:txBody>
      </p:sp>
      <p:grpSp>
        <p:nvGrpSpPr>
          <p:cNvPr id="1110" name="그룹 1109">
            <a:extLst>
              <a:ext uri="{FF2B5EF4-FFF2-40B4-BE49-F238E27FC236}">
                <a16:creationId xmlns:a16="http://schemas.microsoft.com/office/drawing/2014/main" id="{F1D682DF-1E9E-A06A-B1D6-437AD801E321}"/>
              </a:ext>
            </a:extLst>
          </p:cNvPr>
          <p:cNvGrpSpPr/>
          <p:nvPr/>
        </p:nvGrpSpPr>
        <p:grpSpPr>
          <a:xfrm>
            <a:off x="3926308" y="681803"/>
            <a:ext cx="1147042" cy="431791"/>
            <a:chOff x="4277367" y="681803"/>
            <a:chExt cx="1069017" cy="431791"/>
          </a:xfrm>
        </p:grpSpPr>
        <p:sp>
          <p:nvSpPr>
            <p:cNvPr id="23" name="TextBox 22">
              <a:extLst>
                <a:ext uri="{FF2B5EF4-FFF2-40B4-BE49-F238E27FC236}">
                  <a16:creationId xmlns:a16="http://schemas.microsoft.com/office/drawing/2014/main" id="{0F42B46F-963B-CC51-7E36-AA36AA684B54}"/>
                </a:ext>
              </a:extLst>
            </p:cNvPr>
            <p:cNvSpPr txBox="1"/>
            <p:nvPr/>
          </p:nvSpPr>
          <p:spPr>
            <a:xfrm>
              <a:off x="4277367" y="681803"/>
              <a:ext cx="887713" cy="400110"/>
            </a:xfrm>
            <a:prstGeom prst="rect">
              <a:avLst/>
            </a:prstGeom>
            <a:noFill/>
          </p:spPr>
          <p:txBody>
            <a:bodyPr wrap="none" rtlCol="0">
              <a:spAutoFit/>
            </a:bodyPr>
            <a:lstStyle/>
            <a:p>
              <a:r>
                <a:rPr lang="en-US" altLang="ko-KR" sz="2000" b="1" dirty="0">
                  <a:latin typeface="나눔바른고딕" panose="020B0603020101020101" pitchFamily="50" charset="-127"/>
                  <a:ea typeface="나눔바른고딕" panose="020B0603020101020101" pitchFamily="50" charset="-127"/>
                </a:rPr>
                <a:t>Task 1</a:t>
              </a:r>
              <a:endParaRPr lang="ko-KR" altLang="en-US" sz="2000" b="1" dirty="0">
                <a:latin typeface="나눔바른고딕" panose="020B0603020101020101" pitchFamily="50" charset="-127"/>
                <a:ea typeface="나눔바른고딕" panose="020B0603020101020101" pitchFamily="50" charset="-127"/>
              </a:endParaRPr>
            </a:p>
          </p:txBody>
        </p:sp>
        <p:cxnSp>
          <p:nvCxnSpPr>
            <p:cNvPr id="1029" name="직선 연결선 1028">
              <a:extLst>
                <a:ext uri="{FF2B5EF4-FFF2-40B4-BE49-F238E27FC236}">
                  <a16:creationId xmlns:a16="http://schemas.microsoft.com/office/drawing/2014/main" id="{9B32CE41-1EED-E508-1915-954D7C8C2197}"/>
                </a:ext>
              </a:extLst>
            </p:cNvPr>
            <p:cNvCxnSpPr/>
            <p:nvPr/>
          </p:nvCxnSpPr>
          <p:spPr>
            <a:xfrm>
              <a:off x="4413536" y="1113594"/>
              <a:ext cx="797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2" name="직선 연결선 1031">
              <a:extLst>
                <a:ext uri="{FF2B5EF4-FFF2-40B4-BE49-F238E27FC236}">
                  <a16:creationId xmlns:a16="http://schemas.microsoft.com/office/drawing/2014/main" id="{086889A7-8515-7D0F-48EE-E537019AD3E5}"/>
                </a:ext>
              </a:extLst>
            </p:cNvPr>
            <p:cNvCxnSpPr>
              <a:cxnSpLocks/>
            </p:cNvCxnSpPr>
            <p:nvPr/>
          </p:nvCxnSpPr>
          <p:spPr>
            <a:xfrm>
              <a:off x="4285591" y="1088305"/>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cxnSp>
          <p:nvCxnSpPr>
            <p:cNvPr id="1045" name="직선 연결선 1044">
              <a:extLst>
                <a:ext uri="{FF2B5EF4-FFF2-40B4-BE49-F238E27FC236}">
                  <a16:creationId xmlns:a16="http://schemas.microsoft.com/office/drawing/2014/main" id="{3C162BC9-3820-FDBC-5DFD-E2121099D9A5}"/>
                </a:ext>
              </a:extLst>
            </p:cNvPr>
            <p:cNvCxnSpPr>
              <a:cxnSpLocks/>
            </p:cNvCxnSpPr>
            <p:nvPr/>
          </p:nvCxnSpPr>
          <p:spPr>
            <a:xfrm>
              <a:off x="4285591" y="681803"/>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grpSp>
      <p:grpSp>
        <p:nvGrpSpPr>
          <p:cNvPr id="1042" name="그룹 1041">
            <a:extLst>
              <a:ext uri="{FF2B5EF4-FFF2-40B4-BE49-F238E27FC236}">
                <a16:creationId xmlns:a16="http://schemas.microsoft.com/office/drawing/2014/main" id="{614BC902-44BB-925F-ADB7-C03164C44C4F}"/>
              </a:ext>
            </a:extLst>
          </p:cNvPr>
          <p:cNvGrpSpPr/>
          <p:nvPr/>
        </p:nvGrpSpPr>
        <p:grpSpPr>
          <a:xfrm>
            <a:off x="6349039" y="477814"/>
            <a:ext cx="2352462" cy="2416952"/>
            <a:chOff x="6517219" y="629288"/>
            <a:chExt cx="2031578" cy="2239617"/>
          </a:xfrm>
        </p:grpSpPr>
        <p:sp>
          <p:nvSpPr>
            <p:cNvPr id="8" name="사각형: 둥근 모서리 7">
              <a:extLst>
                <a:ext uri="{FF2B5EF4-FFF2-40B4-BE49-F238E27FC236}">
                  <a16:creationId xmlns:a16="http://schemas.microsoft.com/office/drawing/2014/main" id="{AE57BBDE-4B71-34E6-ACAC-692755BF8D1C}"/>
                </a:ext>
              </a:extLst>
            </p:cNvPr>
            <p:cNvSpPr/>
            <p:nvPr/>
          </p:nvSpPr>
          <p:spPr>
            <a:xfrm>
              <a:off x="6517219" y="629288"/>
              <a:ext cx="2031578" cy="1913007"/>
            </a:xfrm>
            <a:prstGeom prst="roundRect">
              <a:avLst>
                <a:gd name="adj" fmla="val 10245"/>
              </a:avLst>
            </a:prstGeom>
            <a:solidFill>
              <a:schemeClr val="bg1"/>
            </a:solidFill>
            <a:ln w="57150">
              <a:solidFill>
                <a:srgbClr val="00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38" name="TextBox 1037">
              <a:extLst>
                <a:ext uri="{FF2B5EF4-FFF2-40B4-BE49-F238E27FC236}">
                  <a16:creationId xmlns:a16="http://schemas.microsoft.com/office/drawing/2014/main" id="{F7259EB2-066D-935E-F2B5-F244B54393BD}"/>
                </a:ext>
              </a:extLst>
            </p:cNvPr>
            <p:cNvSpPr txBox="1"/>
            <p:nvPr/>
          </p:nvSpPr>
          <p:spPr>
            <a:xfrm>
              <a:off x="6735594" y="1235180"/>
              <a:ext cx="1343095" cy="342234"/>
            </a:xfrm>
            <a:prstGeom prst="rect">
              <a:avLst/>
            </a:prstGeom>
            <a:noFill/>
            <a:ln>
              <a:noFill/>
            </a:ln>
          </p:spPr>
          <p:txBody>
            <a:bodyPr wrap="none" rtlCol="0">
              <a:spAutoFit/>
            </a:bodyPr>
            <a:lstStyle/>
            <a:p>
              <a:r>
                <a:rPr lang="en-US" altLang="ko-KR" sz="1800" b="1">
                  <a:latin typeface="나눔바른고딕" panose="020B0603020101020101" pitchFamily="50" charset="-127"/>
                  <a:ea typeface="나눔바른고딕" panose="020B0603020101020101" pitchFamily="50" charset="-127"/>
                </a:rPr>
                <a:t>LLM</a:t>
              </a:r>
              <a:r>
                <a:rPr lang="ko-KR" altLang="en-US" sz="1800" b="1">
                  <a:latin typeface="나눔바른고딕" panose="020B0603020101020101" pitchFamily="50" charset="-127"/>
                  <a:ea typeface="나눔바른고딕" panose="020B0603020101020101" pitchFamily="50" charset="-127"/>
                </a:rPr>
                <a:t> </a:t>
              </a:r>
              <a:r>
                <a:rPr lang="en-US" altLang="ko-KR" sz="1800" b="1">
                  <a:latin typeface="나눔바른고딕" panose="020B0603020101020101" pitchFamily="50" charset="-127"/>
                  <a:ea typeface="나눔바른고딕" panose="020B0603020101020101" pitchFamily="50" charset="-127"/>
                </a:rPr>
                <a:t>&amp; </a:t>
              </a:r>
              <a:r>
                <a:rPr lang="ko-KR" altLang="en-US" sz="1800" b="1">
                  <a:latin typeface="나눔바른고딕" panose="020B0603020101020101" pitchFamily="50" charset="-127"/>
                  <a:ea typeface="나눔바른고딕" panose="020B0603020101020101" pitchFamily="50" charset="-127"/>
                </a:rPr>
                <a:t>랭체인</a:t>
              </a:r>
            </a:p>
          </p:txBody>
        </p:sp>
        <p:cxnSp>
          <p:nvCxnSpPr>
            <p:cNvPr id="1048" name="직선 연결선 1047">
              <a:extLst>
                <a:ext uri="{FF2B5EF4-FFF2-40B4-BE49-F238E27FC236}">
                  <a16:creationId xmlns:a16="http://schemas.microsoft.com/office/drawing/2014/main" id="{A27C345B-ED83-EC09-6447-B808A18FC9FF}"/>
                </a:ext>
              </a:extLst>
            </p:cNvPr>
            <p:cNvCxnSpPr>
              <a:cxnSpLocks/>
            </p:cNvCxnSpPr>
            <p:nvPr/>
          </p:nvCxnSpPr>
          <p:spPr>
            <a:xfrm>
              <a:off x="6648002" y="2868905"/>
              <a:ext cx="982961" cy="0"/>
            </a:xfrm>
            <a:prstGeom prst="line">
              <a:avLst/>
            </a:prstGeom>
            <a:ln w="12700">
              <a:solidFill>
                <a:srgbClr val="00CCFF"/>
              </a:solidFill>
              <a:prstDash val="dash"/>
            </a:ln>
          </p:spPr>
          <p:style>
            <a:lnRef idx="1">
              <a:schemeClr val="accent1"/>
            </a:lnRef>
            <a:fillRef idx="0">
              <a:schemeClr val="accent1"/>
            </a:fillRef>
            <a:effectRef idx="0">
              <a:schemeClr val="accent1"/>
            </a:effectRef>
            <a:fontRef idx="minor">
              <a:schemeClr val="tx1"/>
            </a:fontRef>
          </p:style>
        </p:cxnSp>
      </p:grpSp>
      <p:grpSp>
        <p:nvGrpSpPr>
          <p:cNvPr id="1044" name="그룹 1043">
            <a:extLst>
              <a:ext uri="{FF2B5EF4-FFF2-40B4-BE49-F238E27FC236}">
                <a16:creationId xmlns:a16="http://schemas.microsoft.com/office/drawing/2014/main" id="{43E8109E-47E5-DEA5-CB62-56ADFDADFFF1}"/>
              </a:ext>
            </a:extLst>
          </p:cNvPr>
          <p:cNvGrpSpPr/>
          <p:nvPr/>
        </p:nvGrpSpPr>
        <p:grpSpPr>
          <a:xfrm>
            <a:off x="3742103" y="2711166"/>
            <a:ext cx="2352462" cy="2064480"/>
            <a:chOff x="4131263" y="2701503"/>
            <a:chExt cx="2031578" cy="1913007"/>
          </a:xfrm>
        </p:grpSpPr>
        <p:sp>
          <p:nvSpPr>
            <p:cNvPr id="15" name="사각형: 둥근 모서리 14">
              <a:extLst>
                <a:ext uri="{FF2B5EF4-FFF2-40B4-BE49-F238E27FC236}">
                  <a16:creationId xmlns:a16="http://schemas.microsoft.com/office/drawing/2014/main" id="{50221F9B-B5D4-6717-BC5D-C8BD5AE2A53F}"/>
                </a:ext>
              </a:extLst>
            </p:cNvPr>
            <p:cNvSpPr/>
            <p:nvPr/>
          </p:nvSpPr>
          <p:spPr>
            <a:xfrm>
              <a:off x="4131263" y="2701503"/>
              <a:ext cx="2031578" cy="1913007"/>
            </a:xfrm>
            <a:prstGeom prst="roundRect">
              <a:avLst>
                <a:gd name="adj" fmla="val 10245"/>
              </a:avLst>
            </a:prstGeom>
            <a:solidFill>
              <a:schemeClr val="bg1"/>
            </a:solidFill>
            <a:ln w="57150">
              <a:solidFill>
                <a:srgbClr val="00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39" name="TextBox 1038">
              <a:extLst>
                <a:ext uri="{FF2B5EF4-FFF2-40B4-BE49-F238E27FC236}">
                  <a16:creationId xmlns:a16="http://schemas.microsoft.com/office/drawing/2014/main" id="{EDF916AE-9722-33A3-BBB9-57EC4B315C3C}"/>
                </a:ext>
              </a:extLst>
            </p:cNvPr>
            <p:cNvSpPr txBox="1"/>
            <p:nvPr/>
          </p:nvSpPr>
          <p:spPr>
            <a:xfrm>
              <a:off x="4343400" y="3374076"/>
              <a:ext cx="1269724" cy="342234"/>
            </a:xfrm>
            <a:prstGeom prst="rect">
              <a:avLst/>
            </a:prstGeom>
            <a:noFill/>
            <a:ln>
              <a:noFill/>
            </a:ln>
          </p:spPr>
          <p:txBody>
            <a:bodyPr wrap="none" rtlCol="0">
              <a:spAutoFit/>
            </a:bodyPr>
            <a:lstStyle/>
            <a:p>
              <a:r>
                <a:rPr lang="en-US" altLang="ko-KR" sz="1800" b="1" dirty="0" err="1">
                  <a:latin typeface="나눔바른고딕" panose="020B0603020101020101" pitchFamily="50" charset="-127"/>
                  <a:ea typeface="나눔바른고딕" panose="020B0603020101020101" pitchFamily="50" charset="-127"/>
                </a:rPr>
                <a:t>StreamLit</a:t>
              </a:r>
              <a:r>
                <a:rPr lang="en-US" altLang="ko-KR" sz="1800" b="1" dirty="0">
                  <a:latin typeface="나눔바른고딕" panose="020B0603020101020101" pitchFamily="50" charset="-127"/>
                  <a:ea typeface="나눔바른고딕" panose="020B0603020101020101" pitchFamily="50" charset="-127"/>
                </a:rPr>
                <a:t> </a:t>
              </a:r>
              <a:r>
                <a:rPr lang="ko-KR" altLang="en-US" sz="1800" b="1" dirty="0">
                  <a:latin typeface="나눔바른고딕" panose="020B0603020101020101" pitchFamily="50" charset="-127"/>
                  <a:ea typeface="나눔바른고딕" panose="020B0603020101020101" pitchFamily="50" charset="-127"/>
                </a:rPr>
                <a:t>웹</a:t>
              </a:r>
            </a:p>
          </p:txBody>
        </p:sp>
      </p:grpSp>
      <p:grpSp>
        <p:nvGrpSpPr>
          <p:cNvPr id="1043" name="그룹 1042">
            <a:extLst>
              <a:ext uri="{FF2B5EF4-FFF2-40B4-BE49-F238E27FC236}">
                <a16:creationId xmlns:a16="http://schemas.microsoft.com/office/drawing/2014/main" id="{5C5F251D-70F3-81FF-B762-A69BF198C81C}"/>
              </a:ext>
            </a:extLst>
          </p:cNvPr>
          <p:cNvGrpSpPr/>
          <p:nvPr/>
        </p:nvGrpSpPr>
        <p:grpSpPr>
          <a:xfrm>
            <a:off x="6349039" y="2711167"/>
            <a:ext cx="2352462" cy="2064481"/>
            <a:chOff x="6517219" y="2701503"/>
            <a:chExt cx="2031578" cy="1913007"/>
          </a:xfrm>
        </p:grpSpPr>
        <p:sp>
          <p:nvSpPr>
            <p:cNvPr id="20" name="사각형: 둥근 모서리 19">
              <a:extLst>
                <a:ext uri="{FF2B5EF4-FFF2-40B4-BE49-F238E27FC236}">
                  <a16:creationId xmlns:a16="http://schemas.microsoft.com/office/drawing/2014/main" id="{18A1C2C1-7D65-34E7-677D-A57BBA7E572C}"/>
                </a:ext>
              </a:extLst>
            </p:cNvPr>
            <p:cNvSpPr/>
            <p:nvPr/>
          </p:nvSpPr>
          <p:spPr>
            <a:xfrm>
              <a:off x="6517219" y="2701503"/>
              <a:ext cx="2031578" cy="1913007"/>
            </a:xfrm>
            <a:prstGeom prst="roundRect">
              <a:avLst>
                <a:gd name="adj" fmla="val 10245"/>
              </a:avLst>
            </a:prstGeom>
            <a:solidFill>
              <a:schemeClr val="bg1"/>
            </a:solidFill>
            <a:ln w="57150">
              <a:solidFill>
                <a:srgbClr val="00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40" name="TextBox 1039">
              <a:extLst>
                <a:ext uri="{FF2B5EF4-FFF2-40B4-BE49-F238E27FC236}">
                  <a16:creationId xmlns:a16="http://schemas.microsoft.com/office/drawing/2014/main" id="{18EB7B1D-7464-98A7-9987-41F9A075539B}"/>
                </a:ext>
              </a:extLst>
            </p:cNvPr>
            <p:cNvSpPr txBox="1"/>
            <p:nvPr/>
          </p:nvSpPr>
          <p:spPr>
            <a:xfrm>
              <a:off x="6735593" y="3374076"/>
              <a:ext cx="1813203" cy="342234"/>
            </a:xfrm>
            <a:prstGeom prst="rect">
              <a:avLst/>
            </a:prstGeom>
            <a:noFill/>
            <a:ln>
              <a:noFill/>
            </a:ln>
          </p:spPr>
          <p:txBody>
            <a:bodyPr wrap="square" rtlCol="0">
              <a:spAutoFit/>
            </a:bodyPr>
            <a:lstStyle/>
            <a:p>
              <a:r>
                <a:rPr lang="en-US" altLang="ko-KR" sz="1800" b="1" dirty="0">
                  <a:latin typeface="나눔바른고딕" panose="020B0603020101020101" pitchFamily="50" charset="-127"/>
                  <a:ea typeface="나눔바른고딕" panose="020B0603020101020101" pitchFamily="50" charset="-127"/>
                </a:rPr>
                <a:t>3D </a:t>
              </a:r>
              <a:r>
                <a:rPr lang="ko-KR" altLang="en-US" sz="1800" b="1" dirty="0">
                  <a:latin typeface="나눔바른고딕" panose="020B0603020101020101" pitchFamily="50" charset="-127"/>
                  <a:ea typeface="나눔바른고딕" panose="020B0603020101020101" pitchFamily="50" charset="-127"/>
                </a:rPr>
                <a:t>박스 </a:t>
              </a:r>
              <a:r>
                <a:rPr lang="en-US" altLang="ko-KR" sz="1800" b="1" dirty="0">
                  <a:latin typeface="나눔바른고딕" panose="020B0603020101020101" pitchFamily="50" charset="-127"/>
                  <a:ea typeface="나눔바른고딕" panose="020B0603020101020101" pitchFamily="50" charset="-127"/>
                </a:rPr>
                <a:t>preview</a:t>
              </a:r>
              <a:endParaRPr lang="ko-KR" altLang="en-US" sz="1800" b="1" dirty="0">
                <a:latin typeface="나눔바른고딕" panose="020B0603020101020101" pitchFamily="50" charset="-127"/>
                <a:ea typeface="나눔바른고딕" panose="020B0603020101020101" pitchFamily="50" charset="-127"/>
              </a:endParaRPr>
            </a:p>
          </p:txBody>
        </p:sp>
      </p:grpSp>
      <p:grpSp>
        <p:nvGrpSpPr>
          <p:cNvPr id="1105" name="그룹 1104">
            <a:extLst>
              <a:ext uri="{FF2B5EF4-FFF2-40B4-BE49-F238E27FC236}">
                <a16:creationId xmlns:a16="http://schemas.microsoft.com/office/drawing/2014/main" id="{1AF44987-9061-E0A3-DFD5-F870544CFCBE}"/>
              </a:ext>
            </a:extLst>
          </p:cNvPr>
          <p:cNvGrpSpPr/>
          <p:nvPr/>
        </p:nvGrpSpPr>
        <p:grpSpPr>
          <a:xfrm>
            <a:off x="6583113" y="2876293"/>
            <a:ext cx="1138217" cy="406502"/>
            <a:chOff x="6749797" y="2876293"/>
            <a:chExt cx="1060793" cy="406502"/>
          </a:xfrm>
        </p:grpSpPr>
        <p:sp>
          <p:nvSpPr>
            <p:cNvPr id="1049" name="TextBox 1048">
              <a:extLst>
                <a:ext uri="{FF2B5EF4-FFF2-40B4-BE49-F238E27FC236}">
                  <a16:creationId xmlns:a16="http://schemas.microsoft.com/office/drawing/2014/main" id="{C5D6E141-6E3E-6E39-CA4C-CA62183D84F2}"/>
                </a:ext>
              </a:extLst>
            </p:cNvPr>
            <p:cNvSpPr txBox="1"/>
            <p:nvPr/>
          </p:nvSpPr>
          <p:spPr>
            <a:xfrm>
              <a:off x="6776903" y="2876293"/>
              <a:ext cx="887712" cy="400110"/>
            </a:xfrm>
            <a:prstGeom prst="rect">
              <a:avLst/>
            </a:prstGeom>
            <a:noFill/>
          </p:spPr>
          <p:txBody>
            <a:bodyPr wrap="none" rtlCol="0">
              <a:spAutoFit/>
            </a:bodyPr>
            <a:lstStyle/>
            <a:p>
              <a:pPr algn="ctr"/>
              <a:r>
                <a:rPr lang="en-US" altLang="ko-KR" sz="2000" b="1">
                  <a:latin typeface="나눔바른고딕" panose="020B0603020101020101" pitchFamily="50" charset="-127"/>
                  <a:ea typeface="나눔바른고딕" panose="020B0603020101020101" pitchFamily="50" charset="-127"/>
                </a:rPr>
                <a:t>Task 4</a:t>
              </a:r>
              <a:endParaRPr lang="ko-KR" altLang="en-US" sz="2000" b="1">
                <a:latin typeface="나눔바른고딕" panose="020B0603020101020101" pitchFamily="50" charset="-127"/>
                <a:ea typeface="나눔바른고딕" panose="020B0603020101020101" pitchFamily="50" charset="-127"/>
              </a:endParaRPr>
            </a:p>
          </p:txBody>
        </p:sp>
        <p:cxnSp>
          <p:nvCxnSpPr>
            <p:cNvPr id="1050" name="직선 연결선 1049">
              <a:extLst>
                <a:ext uri="{FF2B5EF4-FFF2-40B4-BE49-F238E27FC236}">
                  <a16:creationId xmlns:a16="http://schemas.microsoft.com/office/drawing/2014/main" id="{3691DE0A-6B05-3836-16DE-43FC78057AA8}"/>
                </a:ext>
              </a:extLst>
            </p:cNvPr>
            <p:cNvCxnSpPr>
              <a:cxnSpLocks/>
            </p:cNvCxnSpPr>
            <p:nvPr/>
          </p:nvCxnSpPr>
          <p:spPr>
            <a:xfrm>
              <a:off x="6749797" y="3282795"/>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cxnSp>
          <p:nvCxnSpPr>
            <p:cNvPr id="1051" name="직선 연결선 1050">
              <a:extLst>
                <a:ext uri="{FF2B5EF4-FFF2-40B4-BE49-F238E27FC236}">
                  <a16:creationId xmlns:a16="http://schemas.microsoft.com/office/drawing/2014/main" id="{5E56CF80-729F-2034-BE45-5869581C074E}"/>
                </a:ext>
              </a:extLst>
            </p:cNvPr>
            <p:cNvCxnSpPr>
              <a:cxnSpLocks/>
            </p:cNvCxnSpPr>
            <p:nvPr/>
          </p:nvCxnSpPr>
          <p:spPr>
            <a:xfrm>
              <a:off x="6749797" y="2890178"/>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grpSp>
      <p:grpSp>
        <p:nvGrpSpPr>
          <p:cNvPr id="1106" name="그룹 1105">
            <a:extLst>
              <a:ext uri="{FF2B5EF4-FFF2-40B4-BE49-F238E27FC236}">
                <a16:creationId xmlns:a16="http://schemas.microsoft.com/office/drawing/2014/main" id="{289C87EE-B8C9-A6FF-D8DC-1444FCD46BEF}"/>
              </a:ext>
            </a:extLst>
          </p:cNvPr>
          <p:cNvGrpSpPr/>
          <p:nvPr/>
        </p:nvGrpSpPr>
        <p:grpSpPr>
          <a:xfrm>
            <a:off x="3960605" y="2876293"/>
            <a:ext cx="1138217" cy="406502"/>
            <a:chOff x="6749797" y="2876293"/>
            <a:chExt cx="1060793" cy="406502"/>
          </a:xfrm>
        </p:grpSpPr>
        <p:sp>
          <p:nvSpPr>
            <p:cNvPr id="1107" name="TextBox 1106">
              <a:extLst>
                <a:ext uri="{FF2B5EF4-FFF2-40B4-BE49-F238E27FC236}">
                  <a16:creationId xmlns:a16="http://schemas.microsoft.com/office/drawing/2014/main" id="{174D408C-B12E-C3FE-2388-77B3C9ED5B9A}"/>
                </a:ext>
              </a:extLst>
            </p:cNvPr>
            <p:cNvSpPr txBox="1"/>
            <p:nvPr/>
          </p:nvSpPr>
          <p:spPr>
            <a:xfrm>
              <a:off x="6776903" y="2876293"/>
              <a:ext cx="887712" cy="400110"/>
            </a:xfrm>
            <a:prstGeom prst="rect">
              <a:avLst/>
            </a:prstGeom>
            <a:noFill/>
          </p:spPr>
          <p:txBody>
            <a:bodyPr wrap="none" rtlCol="0">
              <a:spAutoFit/>
            </a:bodyPr>
            <a:lstStyle/>
            <a:p>
              <a:pPr algn="ctr"/>
              <a:r>
                <a:rPr lang="en-US" altLang="ko-KR" sz="2000" b="1">
                  <a:latin typeface="나눔바른고딕" panose="020B0603020101020101" pitchFamily="50" charset="-127"/>
                  <a:ea typeface="나눔바른고딕" panose="020B0603020101020101" pitchFamily="50" charset="-127"/>
                </a:rPr>
                <a:t>Task 3</a:t>
              </a:r>
              <a:endParaRPr lang="ko-KR" altLang="en-US" sz="2000" b="1">
                <a:latin typeface="나눔바른고딕" panose="020B0603020101020101" pitchFamily="50" charset="-127"/>
                <a:ea typeface="나눔바른고딕" panose="020B0603020101020101" pitchFamily="50" charset="-127"/>
              </a:endParaRPr>
            </a:p>
          </p:txBody>
        </p:sp>
        <p:cxnSp>
          <p:nvCxnSpPr>
            <p:cNvPr id="1108" name="직선 연결선 1107">
              <a:extLst>
                <a:ext uri="{FF2B5EF4-FFF2-40B4-BE49-F238E27FC236}">
                  <a16:creationId xmlns:a16="http://schemas.microsoft.com/office/drawing/2014/main" id="{DA145608-6084-D84F-1AC3-169F0455A110}"/>
                </a:ext>
              </a:extLst>
            </p:cNvPr>
            <p:cNvCxnSpPr>
              <a:cxnSpLocks/>
            </p:cNvCxnSpPr>
            <p:nvPr/>
          </p:nvCxnSpPr>
          <p:spPr>
            <a:xfrm>
              <a:off x="6749797" y="3282795"/>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cxnSp>
          <p:nvCxnSpPr>
            <p:cNvPr id="1109" name="직선 연결선 1108">
              <a:extLst>
                <a:ext uri="{FF2B5EF4-FFF2-40B4-BE49-F238E27FC236}">
                  <a16:creationId xmlns:a16="http://schemas.microsoft.com/office/drawing/2014/main" id="{D6CCDFB7-072D-5FEF-70B7-A4BD3D51A176}"/>
                </a:ext>
              </a:extLst>
            </p:cNvPr>
            <p:cNvCxnSpPr>
              <a:cxnSpLocks/>
            </p:cNvCxnSpPr>
            <p:nvPr/>
          </p:nvCxnSpPr>
          <p:spPr>
            <a:xfrm>
              <a:off x="6749797" y="2890178"/>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grpSp>
      <p:grpSp>
        <p:nvGrpSpPr>
          <p:cNvPr id="1111" name="그룹 1110">
            <a:extLst>
              <a:ext uri="{FF2B5EF4-FFF2-40B4-BE49-F238E27FC236}">
                <a16:creationId xmlns:a16="http://schemas.microsoft.com/office/drawing/2014/main" id="{A2BC9DB1-16DB-76DD-3075-95F83BC81791}"/>
              </a:ext>
            </a:extLst>
          </p:cNvPr>
          <p:cNvGrpSpPr/>
          <p:nvPr/>
        </p:nvGrpSpPr>
        <p:grpSpPr>
          <a:xfrm>
            <a:off x="6585212" y="667956"/>
            <a:ext cx="1147042" cy="431791"/>
            <a:chOff x="4277367" y="681803"/>
            <a:chExt cx="1069017" cy="431791"/>
          </a:xfrm>
        </p:grpSpPr>
        <p:sp>
          <p:nvSpPr>
            <p:cNvPr id="1112" name="TextBox 1111">
              <a:extLst>
                <a:ext uri="{FF2B5EF4-FFF2-40B4-BE49-F238E27FC236}">
                  <a16:creationId xmlns:a16="http://schemas.microsoft.com/office/drawing/2014/main" id="{55BFAC1F-8D56-2077-121C-CEA6DF4E7242}"/>
                </a:ext>
              </a:extLst>
            </p:cNvPr>
            <p:cNvSpPr txBox="1"/>
            <p:nvPr/>
          </p:nvSpPr>
          <p:spPr>
            <a:xfrm>
              <a:off x="4277367" y="681803"/>
              <a:ext cx="887713" cy="400110"/>
            </a:xfrm>
            <a:prstGeom prst="rect">
              <a:avLst/>
            </a:prstGeom>
            <a:noFill/>
          </p:spPr>
          <p:txBody>
            <a:bodyPr wrap="none" rtlCol="0">
              <a:spAutoFit/>
            </a:bodyPr>
            <a:lstStyle/>
            <a:p>
              <a:r>
                <a:rPr lang="en-US" altLang="ko-KR" sz="2000" b="1">
                  <a:latin typeface="나눔바른고딕" panose="020B0603020101020101" pitchFamily="50" charset="-127"/>
                  <a:ea typeface="나눔바른고딕" panose="020B0603020101020101" pitchFamily="50" charset="-127"/>
                </a:rPr>
                <a:t>Task 2</a:t>
              </a:r>
              <a:endParaRPr lang="ko-KR" altLang="en-US" sz="2000" b="1">
                <a:latin typeface="나눔바른고딕" panose="020B0603020101020101" pitchFamily="50" charset="-127"/>
                <a:ea typeface="나눔바른고딕" panose="020B0603020101020101" pitchFamily="50" charset="-127"/>
              </a:endParaRPr>
            </a:p>
          </p:txBody>
        </p:sp>
        <p:cxnSp>
          <p:nvCxnSpPr>
            <p:cNvPr id="1113" name="직선 연결선 1112">
              <a:extLst>
                <a:ext uri="{FF2B5EF4-FFF2-40B4-BE49-F238E27FC236}">
                  <a16:creationId xmlns:a16="http://schemas.microsoft.com/office/drawing/2014/main" id="{882869ED-2E52-164B-320D-3813C359AE09}"/>
                </a:ext>
              </a:extLst>
            </p:cNvPr>
            <p:cNvCxnSpPr/>
            <p:nvPr/>
          </p:nvCxnSpPr>
          <p:spPr>
            <a:xfrm>
              <a:off x="4413536" y="1113594"/>
              <a:ext cx="797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4" name="직선 연결선 1113">
              <a:extLst>
                <a:ext uri="{FF2B5EF4-FFF2-40B4-BE49-F238E27FC236}">
                  <a16:creationId xmlns:a16="http://schemas.microsoft.com/office/drawing/2014/main" id="{147FF032-FF18-A1BA-BE9B-5D994574106C}"/>
                </a:ext>
              </a:extLst>
            </p:cNvPr>
            <p:cNvCxnSpPr>
              <a:cxnSpLocks/>
            </p:cNvCxnSpPr>
            <p:nvPr/>
          </p:nvCxnSpPr>
          <p:spPr>
            <a:xfrm>
              <a:off x="4285591" y="1088305"/>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cxnSp>
          <p:nvCxnSpPr>
            <p:cNvPr id="1115" name="직선 연결선 1114">
              <a:extLst>
                <a:ext uri="{FF2B5EF4-FFF2-40B4-BE49-F238E27FC236}">
                  <a16:creationId xmlns:a16="http://schemas.microsoft.com/office/drawing/2014/main" id="{B50A4D2E-74B9-5D9E-CD0E-883FDC0FAAA3}"/>
                </a:ext>
              </a:extLst>
            </p:cNvPr>
            <p:cNvCxnSpPr>
              <a:cxnSpLocks/>
            </p:cNvCxnSpPr>
            <p:nvPr/>
          </p:nvCxnSpPr>
          <p:spPr>
            <a:xfrm>
              <a:off x="4285591" y="681803"/>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047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489671" y="80741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endParaRPr b="1" dirty="0">
              <a:solidFill>
                <a:schemeClr val="tx1"/>
              </a:solidFill>
              <a:latin typeface="나눔바른고딕" panose="020B0603020101020101" pitchFamily="50" charset="-127"/>
              <a:ea typeface="나눔바른고딕" panose="020B0603020101020101" pitchFamily="50" charset="-127"/>
            </a:endParaRPr>
          </a:p>
        </p:txBody>
      </p:sp>
      <p:pic>
        <p:nvPicPr>
          <p:cNvPr id="12" name="그림 11">
            <a:extLst>
              <a:ext uri="{FF2B5EF4-FFF2-40B4-BE49-F238E27FC236}">
                <a16:creationId xmlns:a16="http://schemas.microsoft.com/office/drawing/2014/main" id="{30720FC6-D81B-3546-ADCB-27241C590401}"/>
              </a:ext>
            </a:extLst>
          </p:cNvPr>
          <p:cNvPicPr>
            <a:picLocks noChangeAspect="1"/>
          </p:cNvPicPr>
          <p:nvPr/>
        </p:nvPicPr>
        <p:blipFill>
          <a:blip r:embed="rId4"/>
          <a:stretch>
            <a:fillRect/>
          </a:stretch>
        </p:blipFill>
        <p:spPr>
          <a:xfrm>
            <a:off x="450403" y="1320265"/>
            <a:ext cx="4892464" cy="725868"/>
          </a:xfrm>
          <a:prstGeom prst="rect">
            <a:avLst/>
          </a:prstGeom>
        </p:spPr>
      </p:pic>
      <p:pic>
        <p:nvPicPr>
          <p:cNvPr id="13" name="그림 12" descr="텍스트, 폰트, 그래픽 디자인, 그래픽이(가) 표시된 사진&#10;&#10;자동 생성된 설명">
            <a:extLst>
              <a:ext uri="{FF2B5EF4-FFF2-40B4-BE49-F238E27FC236}">
                <a16:creationId xmlns:a16="http://schemas.microsoft.com/office/drawing/2014/main" id="{2C70095F-3160-E668-2407-5BC5FA6B6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3284" y="2158908"/>
            <a:ext cx="1317806" cy="1317806"/>
          </a:xfrm>
          <a:prstGeom prst="rect">
            <a:avLst/>
          </a:prstGeom>
        </p:spPr>
      </p:pic>
      <p:pic>
        <p:nvPicPr>
          <p:cNvPr id="14" name="그림 13" descr="텍스트, 폰트, 로고, 브랜드이(가) 표시된 사진&#10;&#10;자동 생성된 설명">
            <a:extLst>
              <a:ext uri="{FF2B5EF4-FFF2-40B4-BE49-F238E27FC236}">
                <a16:creationId xmlns:a16="http://schemas.microsoft.com/office/drawing/2014/main" id="{67ABEF58-6506-5E0E-0710-6A61744FD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403" y="2147976"/>
            <a:ext cx="1935956" cy="1328738"/>
          </a:xfrm>
          <a:prstGeom prst="rect">
            <a:avLst/>
          </a:prstGeom>
        </p:spPr>
      </p:pic>
      <p:pic>
        <p:nvPicPr>
          <p:cNvPr id="15" name="그림 14" descr="텍스트, 스크린샷, 인쇄, 폰트이(가) 표시된 사진&#10;&#10;자동 생성된 설명">
            <a:extLst>
              <a:ext uri="{FF2B5EF4-FFF2-40B4-BE49-F238E27FC236}">
                <a16:creationId xmlns:a16="http://schemas.microsoft.com/office/drawing/2014/main" id="{53B72D3A-6BB3-B51C-AF51-1D8AB42029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630" y="2153442"/>
            <a:ext cx="1768946" cy="1317806"/>
          </a:xfrm>
          <a:prstGeom prst="rect">
            <a:avLst/>
          </a:prstGeom>
        </p:spPr>
      </p:pic>
      <p:pic>
        <p:nvPicPr>
          <p:cNvPr id="16" name="그림 15" descr="텍스트, 스크린샷, 폰트, 인쇄이(가) 표시된 사진&#10;&#10;자동 생성된 설명">
            <a:extLst>
              <a:ext uri="{FF2B5EF4-FFF2-40B4-BE49-F238E27FC236}">
                <a16:creationId xmlns:a16="http://schemas.microsoft.com/office/drawing/2014/main" id="{23F7509C-0196-F375-50A7-C315041152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5025" y="2158908"/>
            <a:ext cx="1768946" cy="1317806"/>
          </a:xfrm>
          <a:prstGeom prst="rect">
            <a:avLst/>
          </a:prstGeom>
        </p:spPr>
      </p:pic>
      <p:sp>
        <p:nvSpPr>
          <p:cNvPr id="17" name="TextBox 16">
            <a:extLst>
              <a:ext uri="{FF2B5EF4-FFF2-40B4-BE49-F238E27FC236}">
                <a16:creationId xmlns:a16="http://schemas.microsoft.com/office/drawing/2014/main" id="{7B4FFE47-D3F7-7375-8D4B-FF7CC1C812E5}"/>
              </a:ext>
            </a:extLst>
          </p:cNvPr>
          <p:cNvSpPr txBox="1"/>
          <p:nvPr/>
        </p:nvSpPr>
        <p:spPr>
          <a:xfrm>
            <a:off x="450403" y="4408051"/>
            <a:ext cx="8121726" cy="523220"/>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두 차례의 데이터 추가 및 증강을 하여 최종적으로 좋은 인식률과 정확한 그림을 인식해냈지만 부정확한 인식이 있어서 신뢰도 </a:t>
            </a:r>
            <a:r>
              <a:rPr lang="ko-KR" altLang="en-US" dirty="0" err="1">
                <a:latin typeface="나눔바른고딕" panose="020B0603020101020101" pitchFamily="50" charset="-127"/>
                <a:ea typeface="나눔바른고딕" panose="020B0603020101020101" pitchFamily="50" charset="-127"/>
              </a:rPr>
              <a:t>임계값</a:t>
            </a:r>
            <a:r>
              <a:rPr lang="en-US" altLang="ko-KR" dirty="0">
                <a:latin typeface="나눔바른고딕" panose="020B0603020101020101" pitchFamily="50" charset="-127"/>
                <a:ea typeface="나눔바른고딕" panose="020B0603020101020101" pitchFamily="50" charset="-127"/>
              </a:rPr>
              <a:t>(conf) </a:t>
            </a:r>
            <a:r>
              <a:rPr lang="ko-KR" altLang="en-US" dirty="0">
                <a:latin typeface="나눔바른고딕" panose="020B0603020101020101" pitchFamily="50" charset="-127"/>
                <a:ea typeface="나눔바른고딕" panose="020B0603020101020101" pitchFamily="50" charset="-127"/>
              </a:rPr>
              <a:t>수치를 </a:t>
            </a:r>
            <a:r>
              <a:rPr lang="en-US" altLang="ko-KR" dirty="0">
                <a:latin typeface="나눔바른고딕" panose="020B0603020101020101" pitchFamily="50" charset="-127"/>
                <a:ea typeface="나눔바른고딕" panose="020B0603020101020101" pitchFamily="50" charset="-127"/>
              </a:rPr>
              <a:t>0.4 </a:t>
            </a:r>
            <a:r>
              <a:rPr lang="ko-KR" altLang="en-US" dirty="0">
                <a:latin typeface="나눔바른고딕" panose="020B0603020101020101" pitchFamily="50" charset="-127"/>
                <a:ea typeface="나눔바른고딕" panose="020B0603020101020101" pitchFamily="50" charset="-127"/>
              </a:rPr>
              <a:t>이상만 나타나게 하여서 로고 인식을 완성함</a:t>
            </a:r>
          </a:p>
        </p:txBody>
      </p:sp>
      <p:pic>
        <p:nvPicPr>
          <p:cNvPr id="18" name="그림 17">
            <a:extLst>
              <a:ext uri="{FF2B5EF4-FFF2-40B4-BE49-F238E27FC236}">
                <a16:creationId xmlns:a16="http://schemas.microsoft.com/office/drawing/2014/main" id="{629A0368-DF12-4136-9274-AEE890633D50}"/>
              </a:ext>
            </a:extLst>
          </p:cNvPr>
          <p:cNvPicPr>
            <a:picLocks noChangeAspect="1"/>
          </p:cNvPicPr>
          <p:nvPr/>
        </p:nvPicPr>
        <p:blipFill>
          <a:blip r:embed="rId9"/>
          <a:stretch>
            <a:fillRect/>
          </a:stretch>
        </p:blipFill>
        <p:spPr>
          <a:xfrm>
            <a:off x="446438" y="3724068"/>
            <a:ext cx="8125691" cy="179615"/>
          </a:xfrm>
          <a:prstGeom prst="rect">
            <a:avLst/>
          </a:prstGeom>
        </p:spPr>
      </p:pic>
      <p:pic>
        <p:nvPicPr>
          <p:cNvPr id="19" name="그림 18">
            <a:extLst>
              <a:ext uri="{FF2B5EF4-FFF2-40B4-BE49-F238E27FC236}">
                <a16:creationId xmlns:a16="http://schemas.microsoft.com/office/drawing/2014/main" id="{7F7785FD-869F-4115-DDDB-E2C0DB39AE4E}"/>
              </a:ext>
            </a:extLst>
          </p:cNvPr>
          <p:cNvPicPr>
            <a:picLocks noChangeAspect="1"/>
          </p:cNvPicPr>
          <p:nvPr/>
        </p:nvPicPr>
        <p:blipFill>
          <a:blip r:embed="rId10"/>
          <a:stretch>
            <a:fillRect/>
          </a:stretch>
        </p:blipFill>
        <p:spPr>
          <a:xfrm>
            <a:off x="446438" y="4106346"/>
            <a:ext cx="8125691" cy="179615"/>
          </a:xfrm>
          <a:prstGeom prst="rect">
            <a:avLst/>
          </a:prstGeom>
        </p:spPr>
      </p:pic>
      <p:sp>
        <p:nvSpPr>
          <p:cNvPr id="3" name="TextBox 2">
            <a:extLst>
              <a:ext uri="{FF2B5EF4-FFF2-40B4-BE49-F238E27FC236}">
                <a16:creationId xmlns:a16="http://schemas.microsoft.com/office/drawing/2014/main" id="{CD0F7CC4-AC76-0564-B428-491382221587}"/>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로고 인식</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883919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F174713D-184A-6D94-EFDD-99BB1C564EC3}"/>
              </a:ext>
            </a:extLst>
          </p:cNvPr>
          <p:cNvSpPr txBox="1"/>
          <p:nvPr/>
        </p:nvSpPr>
        <p:spPr>
          <a:xfrm>
            <a:off x="546310" y="76405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579B2627-0B1A-4998-F9E6-382A502F51FC}"/>
              </a:ext>
            </a:extLst>
          </p:cNvPr>
          <p:cNvSpPr txBox="1"/>
          <p:nvPr/>
        </p:nvSpPr>
        <p:spPr>
          <a:xfrm>
            <a:off x="579882" y="2302040"/>
            <a:ext cx="4155305" cy="636264"/>
          </a:xfrm>
          <a:prstGeom prst="rect">
            <a:avLst/>
          </a:prstGeom>
          <a:solidFill>
            <a:schemeClr val="bg1">
              <a:lumMod val="65000"/>
            </a:schemeClr>
          </a:solidFill>
        </p:spPr>
        <p:txBody>
          <a:bodyPr wrap="square" rtlCol="0">
            <a:spAutoFit/>
          </a:bodyPr>
          <a:lstStyle/>
          <a:p>
            <a:pPr>
              <a:lnSpc>
                <a:spcPct val="150000"/>
              </a:lnSpc>
            </a:pPr>
            <a:r>
              <a:rPr lang="en-US" altLang="ko-KR" sz="1600" b="1" dirty="0">
                <a:solidFill>
                  <a:srgbClr val="0D0D0D"/>
                </a:solidFill>
                <a:latin typeface="나눔바른고딕" panose="020B0603020101020101" pitchFamily="50" charset="-127"/>
                <a:ea typeface="나눔바른고딕" panose="020B0603020101020101" pitchFamily="50" charset="-127"/>
              </a:rPr>
              <a:t>cv2 </a:t>
            </a:r>
            <a:r>
              <a:rPr lang="en-US" altLang="ko-KR" sz="1600" dirty="0">
                <a:solidFill>
                  <a:srgbClr val="0D0D0D"/>
                </a:solidFill>
                <a:latin typeface="나눔바른고딕" panose="020B0603020101020101" pitchFamily="50" charset="-127"/>
                <a:ea typeface="나눔바른고딕" panose="020B0603020101020101" pitchFamily="50" charset="-127"/>
              </a:rPr>
              <a:t>(OpenCV)</a:t>
            </a:r>
          </a:p>
          <a:p>
            <a:pPr>
              <a:lnSpc>
                <a:spcPct val="150000"/>
              </a:lnSpc>
            </a:pPr>
            <a:r>
              <a:rPr lang="ko-KR" altLang="en-US" sz="825" dirty="0">
                <a:solidFill>
                  <a:srgbClr val="0D0D0D"/>
                </a:solidFill>
                <a:latin typeface="나눔바른고딕" panose="020B0603020101020101" pitchFamily="50" charset="-127"/>
                <a:ea typeface="나눔바른고딕" panose="020B0603020101020101" pitchFamily="50" charset="-127"/>
              </a:rPr>
              <a:t>이미지 파일을 읽고</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a:solidFill>
                  <a:srgbClr val="0D0D0D"/>
                </a:solidFill>
                <a:latin typeface="나눔바른고딕" panose="020B0603020101020101" pitchFamily="50" charset="-127"/>
                <a:ea typeface="나눔바른고딕" panose="020B0603020101020101" pitchFamily="50" charset="-127"/>
              </a:rPr>
              <a:t>이미지 처리 작업</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err="1">
                <a:solidFill>
                  <a:srgbClr val="0D0D0D"/>
                </a:solidFill>
                <a:latin typeface="나눔바른고딕" panose="020B0603020101020101" pitchFamily="50" charset="-127"/>
                <a:ea typeface="나눔바른고딕" panose="020B0603020101020101" pitchFamily="50" charset="-127"/>
              </a:rPr>
              <a:t>색공간</a:t>
            </a:r>
            <a:r>
              <a:rPr lang="ko-KR" altLang="en-US" sz="825" dirty="0">
                <a:solidFill>
                  <a:srgbClr val="0D0D0D"/>
                </a:solidFill>
                <a:latin typeface="나눔바른고딕" panose="020B0603020101020101" pitchFamily="50" charset="-127"/>
                <a:ea typeface="나눔바른고딕" panose="020B0603020101020101" pitchFamily="50" charset="-127"/>
              </a:rPr>
              <a:t> 변환</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a:solidFill>
                  <a:srgbClr val="0D0D0D"/>
                </a:solidFill>
                <a:latin typeface="나눔바른고딕" panose="020B0603020101020101" pitchFamily="50" charset="-127"/>
                <a:ea typeface="나눔바른고딕" panose="020B0603020101020101" pitchFamily="50" charset="-127"/>
              </a:rPr>
              <a:t>마스크 적용</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err="1">
                <a:solidFill>
                  <a:srgbClr val="0D0D0D"/>
                </a:solidFill>
                <a:latin typeface="나눔바른고딕" panose="020B0603020101020101" pitchFamily="50" charset="-127"/>
                <a:ea typeface="나눔바른고딕" panose="020B0603020101020101" pitchFamily="50" charset="-127"/>
              </a:rPr>
              <a:t>블러</a:t>
            </a:r>
            <a:r>
              <a:rPr lang="ko-KR" altLang="en-US" sz="825" dirty="0">
                <a:solidFill>
                  <a:srgbClr val="0D0D0D"/>
                </a:solidFill>
                <a:latin typeface="나눔바른고딕" panose="020B0603020101020101" pitchFamily="50" charset="-127"/>
                <a:ea typeface="나눔바른고딕" panose="020B0603020101020101" pitchFamily="50" charset="-127"/>
              </a:rPr>
              <a:t> 처리</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a:solidFill>
                  <a:srgbClr val="0D0D0D"/>
                </a:solidFill>
                <a:latin typeface="나눔바른고딕" panose="020B0603020101020101" pitchFamily="50" charset="-127"/>
                <a:ea typeface="나눔바른고딕" panose="020B0603020101020101" pitchFamily="50" charset="-127"/>
              </a:rPr>
              <a:t>이진화 등</a:t>
            </a:r>
            <a:r>
              <a:rPr lang="en-US" altLang="ko-KR" sz="825" dirty="0">
                <a:solidFill>
                  <a:srgbClr val="0D0D0D"/>
                </a:solidFill>
                <a:latin typeface="나눔바른고딕" panose="020B0603020101020101" pitchFamily="50" charset="-127"/>
                <a:ea typeface="나눔바른고딕" panose="020B0603020101020101" pitchFamily="50" charset="-127"/>
              </a:rPr>
              <a:t>)</a:t>
            </a:r>
            <a:endParaRPr lang="ko-KR" altLang="en-US" sz="1050" dirty="0">
              <a:latin typeface="나눔바른고딕" panose="020B0603020101020101" pitchFamily="50" charset="-127"/>
              <a:ea typeface="나눔바른고딕" panose="020B0603020101020101" pitchFamily="50" charset="-127"/>
            </a:endParaRPr>
          </a:p>
        </p:txBody>
      </p:sp>
      <p:sp>
        <p:nvSpPr>
          <p:cNvPr id="21" name="TextBox 20">
            <a:extLst>
              <a:ext uri="{FF2B5EF4-FFF2-40B4-BE49-F238E27FC236}">
                <a16:creationId xmlns:a16="http://schemas.microsoft.com/office/drawing/2014/main" id="{CDB6E75B-F9AC-6ED8-AE85-289362ED9E21}"/>
              </a:ext>
            </a:extLst>
          </p:cNvPr>
          <p:cNvSpPr txBox="1"/>
          <p:nvPr/>
        </p:nvSpPr>
        <p:spPr>
          <a:xfrm>
            <a:off x="4781438" y="2306966"/>
            <a:ext cx="3685144" cy="636264"/>
          </a:xfrm>
          <a:prstGeom prst="rect">
            <a:avLst/>
          </a:prstGeom>
          <a:solidFill>
            <a:schemeClr val="bg1">
              <a:lumMod val="65000"/>
            </a:schemeClr>
          </a:solidFill>
        </p:spPr>
        <p:txBody>
          <a:bodyPr wrap="square" rtlCol="0">
            <a:spAutoFit/>
          </a:bodyPr>
          <a:lstStyle/>
          <a:p>
            <a:pPr>
              <a:lnSpc>
                <a:spcPct val="150000"/>
              </a:lnSpc>
            </a:pPr>
            <a:r>
              <a:rPr lang="en-US" altLang="ko-KR" sz="1600" b="1" dirty="0" err="1">
                <a:solidFill>
                  <a:srgbClr val="0D0D0D"/>
                </a:solidFill>
                <a:latin typeface="나눔바른고딕" panose="020B0603020101020101" pitchFamily="50" charset="-127"/>
                <a:ea typeface="나눔바른고딕" panose="020B0603020101020101" pitchFamily="50" charset="-127"/>
              </a:rPr>
              <a:t>numpy</a:t>
            </a:r>
            <a:r>
              <a:rPr lang="en-US" altLang="ko-KR" sz="1600" dirty="0">
                <a:solidFill>
                  <a:srgbClr val="0D0D0D"/>
                </a:solidFill>
                <a:latin typeface="나눔바른고딕" panose="020B0603020101020101" pitchFamily="50" charset="-127"/>
                <a:ea typeface="나눔바른고딕" panose="020B0603020101020101" pitchFamily="50" charset="-127"/>
              </a:rPr>
              <a:t> (Numerical Python)</a:t>
            </a:r>
          </a:p>
          <a:p>
            <a:pPr>
              <a:lnSpc>
                <a:spcPct val="150000"/>
              </a:lnSpc>
            </a:pPr>
            <a:r>
              <a:rPr lang="ko-KR" altLang="en-US" sz="825" dirty="0">
                <a:solidFill>
                  <a:srgbClr val="0D0D0D"/>
                </a:solidFill>
                <a:latin typeface="나눔바른고딕" panose="020B0603020101020101" pitchFamily="50" charset="-127"/>
                <a:ea typeface="나눔바른고딕" panose="020B0603020101020101" pitchFamily="50" charset="-127"/>
              </a:rPr>
              <a:t>특정 색상 범위를 정의하고</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a:solidFill>
                  <a:srgbClr val="0D0D0D"/>
                </a:solidFill>
                <a:latin typeface="나눔바른고딕" panose="020B0603020101020101" pitchFamily="50" charset="-127"/>
                <a:ea typeface="나눔바른고딕" panose="020B0603020101020101" pitchFamily="50" charset="-127"/>
              </a:rPr>
              <a:t>이미지 데이터에 수학적 연산을 적용하는 데 사용</a:t>
            </a:r>
            <a:endParaRPr lang="en-US" altLang="ko-KR" sz="825" dirty="0">
              <a:solidFill>
                <a:srgbClr val="0D0D0D"/>
              </a:solidFill>
              <a:latin typeface="나눔바른고딕" panose="020B0603020101020101" pitchFamily="50" charset="-127"/>
              <a:ea typeface="나눔바른고딕" panose="020B0603020101020101" pitchFamily="50" charset="-127"/>
            </a:endParaRPr>
          </a:p>
        </p:txBody>
      </p:sp>
      <p:sp>
        <p:nvSpPr>
          <p:cNvPr id="22" name="TextBox 21">
            <a:extLst>
              <a:ext uri="{FF2B5EF4-FFF2-40B4-BE49-F238E27FC236}">
                <a16:creationId xmlns:a16="http://schemas.microsoft.com/office/drawing/2014/main" id="{ADBDC146-3BFE-74B3-4BB8-31F84C1F47AD}"/>
              </a:ext>
            </a:extLst>
          </p:cNvPr>
          <p:cNvSpPr txBox="1"/>
          <p:nvPr/>
        </p:nvSpPr>
        <p:spPr>
          <a:xfrm>
            <a:off x="4780045" y="3003825"/>
            <a:ext cx="3686538" cy="820353"/>
          </a:xfrm>
          <a:prstGeom prst="rect">
            <a:avLst/>
          </a:prstGeom>
          <a:solidFill>
            <a:schemeClr val="bg1">
              <a:lumMod val="65000"/>
            </a:schemeClr>
          </a:solidFill>
        </p:spPr>
        <p:txBody>
          <a:bodyPr wrap="square" rtlCol="0">
            <a:spAutoFit/>
          </a:bodyPr>
          <a:lstStyle/>
          <a:p>
            <a:pPr>
              <a:lnSpc>
                <a:spcPct val="150000"/>
              </a:lnSpc>
            </a:pPr>
            <a:r>
              <a:rPr lang="en-US" altLang="ko-KR" sz="1600" b="1" dirty="0" err="1">
                <a:solidFill>
                  <a:srgbClr val="0D0D0D"/>
                </a:solidFill>
                <a:latin typeface="나눔바른고딕" panose="020B0603020101020101" pitchFamily="50" charset="-127"/>
                <a:ea typeface="나눔바른고딕" panose="020B0603020101020101" pitchFamily="50" charset="-127"/>
              </a:rPr>
              <a:t>Tkinter</a:t>
            </a:r>
            <a:endParaRPr lang="en-US" altLang="ko-KR" sz="1600" dirty="0">
              <a:solidFill>
                <a:srgbClr val="0D0D0D"/>
              </a:solidFill>
              <a:latin typeface="나눔바른고딕" panose="020B0603020101020101" pitchFamily="50" charset="-127"/>
              <a:ea typeface="나눔바른고딕" panose="020B0603020101020101" pitchFamily="50" charset="-127"/>
            </a:endParaRPr>
          </a:p>
          <a:p>
            <a:pPr>
              <a:lnSpc>
                <a:spcPct val="150000"/>
              </a:lnSpc>
            </a:pPr>
            <a:r>
              <a:rPr lang="ko-KR" altLang="en-US" sz="825" dirty="0">
                <a:solidFill>
                  <a:srgbClr val="0D0D0D"/>
                </a:solidFill>
                <a:latin typeface="나눔바른고딕" panose="020B0603020101020101" pitchFamily="50" charset="-127"/>
                <a:ea typeface="나눔바른고딕" panose="020B0603020101020101" pitchFamily="50" charset="-127"/>
              </a:rPr>
              <a:t>사용자로부터 이미지 파일을 선택 받고</a:t>
            </a:r>
            <a:r>
              <a:rPr lang="en-US" altLang="ko-KR" sz="825" dirty="0">
                <a:solidFill>
                  <a:srgbClr val="0D0D0D"/>
                </a:solidFill>
                <a:latin typeface="나눔바른고딕" panose="020B0603020101020101" pitchFamily="50" charset="-127"/>
                <a:ea typeface="나눔바른고딕" panose="020B0603020101020101" pitchFamily="50" charset="-127"/>
              </a:rPr>
              <a:t>, </a:t>
            </a:r>
            <a:br>
              <a:rPr lang="en-US" altLang="ko-KR" sz="825" dirty="0">
                <a:solidFill>
                  <a:srgbClr val="0D0D0D"/>
                </a:solidFill>
                <a:latin typeface="나눔바른고딕" panose="020B0603020101020101" pitchFamily="50" charset="-127"/>
                <a:ea typeface="나눔바른고딕" panose="020B0603020101020101" pitchFamily="50" charset="-127"/>
              </a:rPr>
            </a:br>
            <a:r>
              <a:rPr lang="ko-KR" altLang="en-US" sz="825" dirty="0">
                <a:solidFill>
                  <a:srgbClr val="0D0D0D"/>
                </a:solidFill>
                <a:latin typeface="나눔바른고딕" panose="020B0603020101020101" pitchFamily="50" charset="-127"/>
                <a:ea typeface="나눔바른고딕" panose="020B0603020101020101" pitchFamily="50" charset="-127"/>
              </a:rPr>
              <a:t>처리된 이미지를 저장할 파일 경로를 지정</a:t>
            </a:r>
            <a:endParaRPr lang="ko-KR" altLang="en-US" sz="825" dirty="0">
              <a:latin typeface="나눔바른고딕" panose="020B0603020101020101" pitchFamily="50" charset="-127"/>
              <a:ea typeface="나눔바른고딕" panose="020B0603020101020101" pitchFamily="50" charset="-127"/>
            </a:endParaRPr>
          </a:p>
        </p:txBody>
      </p:sp>
      <p:sp>
        <p:nvSpPr>
          <p:cNvPr id="23" name="제목 1">
            <a:extLst>
              <a:ext uri="{FF2B5EF4-FFF2-40B4-BE49-F238E27FC236}">
                <a16:creationId xmlns:a16="http://schemas.microsoft.com/office/drawing/2014/main" id="{9D138DEA-CF4D-48ED-5064-5D363062ED68}"/>
              </a:ext>
            </a:extLst>
          </p:cNvPr>
          <p:cNvSpPr txBox="1">
            <a:spLocks/>
          </p:cNvSpPr>
          <p:nvPr/>
        </p:nvSpPr>
        <p:spPr>
          <a:xfrm>
            <a:off x="579882" y="1197610"/>
            <a:ext cx="7886700" cy="1042413"/>
          </a:xfrm>
          <a:prstGeom prst="rect">
            <a:avLst/>
          </a:prstGeom>
          <a:solidFill>
            <a:schemeClr val="tx1"/>
          </a:solidFill>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2000" b="1" dirty="0">
                <a:solidFill>
                  <a:schemeClr val="bg1"/>
                </a:solidFill>
                <a:latin typeface="나눔바른고딕" panose="020B0603020101020101" pitchFamily="50" charset="-127"/>
                <a:ea typeface="나눔바른고딕" panose="020B0603020101020101" pitchFamily="50" charset="-127"/>
              </a:rPr>
              <a:t>사용된 모듈</a:t>
            </a:r>
          </a:p>
        </p:txBody>
      </p:sp>
      <p:pic>
        <p:nvPicPr>
          <p:cNvPr id="24" name="그림 23">
            <a:extLst>
              <a:ext uri="{FF2B5EF4-FFF2-40B4-BE49-F238E27FC236}">
                <a16:creationId xmlns:a16="http://schemas.microsoft.com/office/drawing/2014/main" id="{BD05CA66-C9CA-BB8D-E1E4-DC57D40C84FF}"/>
              </a:ext>
            </a:extLst>
          </p:cNvPr>
          <p:cNvPicPr>
            <a:picLocks noChangeAspect="1"/>
          </p:cNvPicPr>
          <p:nvPr/>
        </p:nvPicPr>
        <p:blipFill>
          <a:blip r:embed="rId4"/>
          <a:stretch>
            <a:fillRect/>
          </a:stretch>
        </p:blipFill>
        <p:spPr>
          <a:xfrm>
            <a:off x="5054651" y="1228778"/>
            <a:ext cx="3180589" cy="939497"/>
          </a:xfrm>
          <a:prstGeom prst="rect">
            <a:avLst/>
          </a:prstGeom>
        </p:spPr>
      </p:pic>
      <p:sp>
        <p:nvSpPr>
          <p:cNvPr id="4" name="TextBox 3">
            <a:extLst>
              <a:ext uri="{FF2B5EF4-FFF2-40B4-BE49-F238E27FC236}">
                <a16:creationId xmlns:a16="http://schemas.microsoft.com/office/drawing/2014/main" id="{9581DAC7-3733-AA20-4BE3-1B4047BADAB9}"/>
              </a:ext>
            </a:extLst>
          </p:cNvPr>
          <p:cNvSpPr txBox="1"/>
          <p:nvPr/>
        </p:nvSpPr>
        <p:spPr>
          <a:xfrm>
            <a:off x="546310" y="3097027"/>
            <a:ext cx="8121726" cy="175432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Cv2.imread </a:t>
            </a:r>
            <a:r>
              <a:rPr lang="ko-KR" altLang="en-US" sz="1200" dirty="0">
                <a:latin typeface="나눔바른고딕" panose="020B0603020101020101" pitchFamily="50" charset="-127"/>
                <a:ea typeface="나눔바른고딕" panose="020B0603020101020101" pitchFamily="50" charset="-127"/>
              </a:rPr>
              <a:t>이미지 읽기</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cv2.imread </a:t>
            </a:r>
            <a:r>
              <a:rPr lang="ko-KR" altLang="en-US" sz="1200" dirty="0">
                <a:latin typeface="나눔바른고딕" panose="020B0603020101020101" pitchFamily="50" charset="-127"/>
                <a:ea typeface="나눔바른고딕" panose="020B0603020101020101" pitchFamily="50" charset="-127"/>
              </a:rPr>
              <a:t>이미지 읽기</a:t>
            </a: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cv2.shape </a:t>
            </a:r>
            <a:r>
              <a:rPr lang="ko-KR" altLang="en-US" sz="1200" dirty="0">
                <a:latin typeface="나눔바른고딕" panose="020B0603020101020101" pitchFamily="50" charset="-127"/>
                <a:ea typeface="나눔바른고딕" panose="020B0603020101020101" pitchFamily="50" charset="-127"/>
              </a:rPr>
              <a:t>이미지 모양</a:t>
            </a: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검출된 직선을 그리기 위해 이미지의 높이와 너비를 가져옴</a:t>
            </a: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cv2.cvtcolor </a:t>
            </a:r>
            <a:r>
              <a:rPr lang="ko-KR" altLang="en-US" sz="1200" dirty="0" err="1">
                <a:latin typeface="나눔바른고딕" panose="020B0603020101020101" pitchFamily="50" charset="-127"/>
                <a:ea typeface="나눔바른고딕" panose="020B0603020101020101" pitchFamily="50" charset="-127"/>
              </a:rPr>
              <a:t>그레이스케일로</a:t>
            </a:r>
            <a:r>
              <a:rPr lang="ko-KR" altLang="en-US" sz="1200" dirty="0">
                <a:latin typeface="나눔바른고딕" panose="020B0603020101020101" pitchFamily="50" charset="-127"/>
                <a:ea typeface="나눔바른고딕" panose="020B0603020101020101" pitchFamily="50" charset="-127"/>
              </a:rPr>
              <a:t> 변환</a:t>
            </a:r>
          </a:p>
          <a:p>
            <a:pPr marL="171450" indent="-171450">
              <a:buFont typeface="Arial" panose="020B0604020202020204" pitchFamily="34" charset="0"/>
              <a:buChar char="•"/>
            </a:pPr>
            <a:r>
              <a:rPr lang="ko-KR" altLang="en-US" sz="1200" dirty="0" err="1">
                <a:latin typeface="나눔바른고딕" panose="020B0603020101020101" pitchFamily="50" charset="-127"/>
                <a:ea typeface="나눔바른고딕" panose="020B0603020101020101" pitchFamily="50" charset="-127"/>
              </a:rPr>
              <a:t>엣지</a:t>
            </a:r>
            <a:r>
              <a:rPr lang="ko-KR" altLang="en-US" sz="1200" dirty="0">
                <a:latin typeface="나눔바른고딕" panose="020B0603020101020101" pitchFamily="50" charset="-127"/>
                <a:ea typeface="나눔바른고딕" panose="020B0603020101020101" pitchFamily="50" charset="-127"/>
              </a:rPr>
              <a:t> 검출 알고리즘의 결과인 이진 </a:t>
            </a:r>
            <a:r>
              <a:rPr lang="ko-KR" altLang="en-US" sz="1200" dirty="0" err="1">
                <a:latin typeface="나눔바른고딕" panose="020B0603020101020101" pitchFamily="50" charset="-127"/>
                <a:ea typeface="나눔바른고딕" panose="020B0603020101020101" pitchFamily="50" charset="-127"/>
              </a:rPr>
              <a:t>이미지여야함</a:t>
            </a:r>
            <a:endParaRPr lang="ko-KR" altLang="en-US"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cv2.canny </a:t>
            </a:r>
            <a:r>
              <a:rPr lang="ko-KR" altLang="en-US" sz="1200" dirty="0" err="1">
                <a:latin typeface="나눔바른고딕" panose="020B0603020101020101" pitchFamily="50" charset="-127"/>
                <a:ea typeface="나눔바른고딕" panose="020B0603020101020101" pitchFamily="50" charset="-127"/>
              </a:rPr>
              <a:t>엣지</a:t>
            </a:r>
            <a:r>
              <a:rPr lang="ko-KR" altLang="en-US" sz="1200" dirty="0">
                <a:latin typeface="나눔바른고딕" panose="020B0603020101020101" pitchFamily="50" charset="-127"/>
                <a:ea typeface="나눔바른고딕" panose="020B0603020101020101" pitchFamily="50" charset="-127"/>
              </a:rPr>
              <a:t> 검출</a:t>
            </a: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이진 이미지에서 흰색 </a:t>
            </a:r>
            <a:r>
              <a:rPr lang="ko-KR" altLang="en-US" sz="1200" dirty="0" err="1">
                <a:latin typeface="나눔바른고딕" panose="020B0603020101020101" pitchFamily="50" charset="-127"/>
                <a:ea typeface="나눔바른고딕" panose="020B0603020101020101" pitchFamily="50" charset="-127"/>
              </a:rPr>
              <a:t>필셀</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값이 높은 픽셀</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은 </a:t>
            </a:r>
            <a:r>
              <a:rPr lang="ko-KR" altLang="en-US" sz="1200" dirty="0" err="1">
                <a:latin typeface="나눔바른고딕" panose="020B0603020101020101" pitchFamily="50" charset="-127"/>
                <a:ea typeface="나눔바른고딕" panose="020B0603020101020101" pitchFamily="50" charset="-127"/>
              </a:rPr>
              <a:t>엣지로</a:t>
            </a:r>
            <a:r>
              <a:rPr lang="ko-KR" altLang="en-US" sz="1200" dirty="0">
                <a:latin typeface="나눔바른고딕" panose="020B0603020101020101" pitchFamily="50" charset="-127"/>
                <a:ea typeface="나눔바른고딕" panose="020B0603020101020101" pitchFamily="50" charset="-127"/>
              </a:rPr>
              <a:t> 간주</a:t>
            </a: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검출 이미지</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하위 </a:t>
            </a:r>
            <a:r>
              <a:rPr lang="ko-KR" altLang="en-US" sz="1200" dirty="0" err="1">
                <a:latin typeface="나눔바른고딕" panose="020B0603020101020101" pitchFamily="50" charset="-127"/>
                <a:ea typeface="나눔바른고딕" panose="020B0603020101020101" pitchFamily="50" charset="-127"/>
              </a:rPr>
              <a:t>임계값</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상위 </a:t>
            </a:r>
            <a:r>
              <a:rPr lang="ko-KR" altLang="en-US" sz="1200" dirty="0" err="1">
                <a:latin typeface="나눔바른고딕" panose="020B0603020101020101" pitchFamily="50" charset="-127"/>
                <a:ea typeface="나눔바른고딕" panose="020B0603020101020101" pitchFamily="50" charset="-127"/>
              </a:rPr>
              <a:t>임계값</a:t>
            </a:r>
            <a:r>
              <a:rPr lang="en-US" altLang="ko-KR"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sobel</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연산자 커널 크기 조정</a:t>
            </a:r>
          </a:p>
        </p:txBody>
      </p:sp>
    </p:spTree>
    <p:extLst>
      <p:ext uri="{BB962C8B-B14F-4D97-AF65-F5344CB8AC3E}">
        <p14:creationId xmlns:p14="http://schemas.microsoft.com/office/powerpoint/2010/main" val="3637807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그림 2">
            <a:extLst>
              <a:ext uri="{FF2B5EF4-FFF2-40B4-BE49-F238E27FC236}">
                <a16:creationId xmlns:a16="http://schemas.microsoft.com/office/drawing/2014/main" id="{A193441D-CDC4-3C2F-5CAB-95BB28B87AF6}"/>
              </a:ext>
            </a:extLst>
          </p:cNvPr>
          <p:cNvPicPr>
            <a:picLocks noChangeAspect="1"/>
          </p:cNvPicPr>
          <p:nvPr/>
        </p:nvPicPr>
        <p:blipFill>
          <a:blip r:embed="rId4"/>
          <a:stretch>
            <a:fillRect/>
          </a:stretch>
        </p:blipFill>
        <p:spPr>
          <a:xfrm>
            <a:off x="508412" y="1371026"/>
            <a:ext cx="3137295" cy="3646513"/>
          </a:xfrm>
          <a:prstGeom prst="rect">
            <a:avLst/>
          </a:prstGeom>
        </p:spPr>
      </p:pic>
      <p:sp>
        <p:nvSpPr>
          <p:cNvPr id="4" name="텍스트 개체 틀 3">
            <a:extLst>
              <a:ext uri="{FF2B5EF4-FFF2-40B4-BE49-F238E27FC236}">
                <a16:creationId xmlns:a16="http://schemas.microsoft.com/office/drawing/2014/main" id="{532CF2F4-48BD-C68D-EDDC-EEEF6A68736B}"/>
              </a:ext>
            </a:extLst>
          </p:cNvPr>
          <p:cNvSpPr txBox="1">
            <a:spLocks/>
          </p:cNvSpPr>
          <p:nvPr/>
        </p:nvSpPr>
        <p:spPr>
          <a:xfrm>
            <a:off x="3799840" y="2450244"/>
            <a:ext cx="5161862" cy="1698861"/>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1000" dirty="0">
                <a:latin typeface="나눔바른고딕" panose="020B0603020101020101" pitchFamily="50" charset="-127"/>
                <a:ea typeface="나눔바른고딕" panose="020B0603020101020101" pitchFamily="50" charset="-127"/>
              </a:rPr>
              <a:t>Rho(</a:t>
            </a:r>
            <a:r>
              <a:rPr lang="ko-KR" altLang="en-US" sz="1000" dirty="0">
                <a:latin typeface="나눔바른고딕" panose="020B0603020101020101" pitchFamily="50" charset="-127"/>
                <a:ea typeface="나눔바른고딕" panose="020B0603020101020101" pitchFamily="50" charset="-127"/>
              </a:rPr>
              <a:t>픽셀 단위는 </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 고정</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Thete</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해상도 </a:t>
            </a:r>
            <a:r>
              <a:rPr lang="en-US" altLang="ko-KR" sz="1000" dirty="0">
                <a:latin typeface="나눔바른고딕" panose="020B0603020101020101" pitchFamily="50" charset="-127"/>
                <a:ea typeface="나눔바른고딕" panose="020B0603020101020101" pitchFamily="50" charset="-127"/>
              </a:rPr>
              <a:t>~90 </a:t>
            </a:r>
            <a:r>
              <a:rPr lang="ko-KR" altLang="en-US" sz="1000" dirty="0">
                <a:latin typeface="나눔바른고딕" panose="020B0603020101020101" pitchFamily="50" charset="-127"/>
                <a:ea typeface="나눔바른고딕" panose="020B0603020101020101" pitchFamily="50" charset="-127"/>
              </a:rPr>
              <a:t>으로 조정</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투표 임계 값은 </a:t>
            </a:r>
            <a:r>
              <a:rPr lang="en-US" altLang="ko-KR" sz="1000" dirty="0">
                <a:latin typeface="나눔바른고딕" panose="020B0603020101020101" pitchFamily="50" charset="-127"/>
                <a:ea typeface="나눔바른고딕" panose="020B0603020101020101" pitchFamily="50" charset="-127"/>
              </a:rPr>
              <a:t>290~800 </a:t>
            </a:r>
            <a:r>
              <a:rPr lang="ko-KR" altLang="en-US" sz="1000" dirty="0">
                <a:latin typeface="나눔바른고딕" panose="020B0603020101020101" pitchFamily="50" charset="-127"/>
                <a:ea typeface="나눔바른고딕" panose="020B0603020101020101" pitchFamily="50" charset="-127"/>
              </a:rPr>
              <a:t>으로 조정</a:t>
            </a:r>
            <a:endParaRPr lang="en-US" altLang="ko-KR" sz="1000" dirty="0">
              <a:latin typeface="나눔바른고딕" panose="020B0603020101020101" pitchFamily="50" charset="-127"/>
              <a:ea typeface="나눔바른고딕" panose="020B0603020101020101" pitchFamily="50" charset="-127"/>
            </a:endParaRPr>
          </a:p>
          <a:p>
            <a:endParaRPr lang="en-US" altLang="ko-KR" sz="1000" dirty="0">
              <a:latin typeface="나눔바른고딕" panose="020B0603020101020101" pitchFamily="50" charset="-127"/>
              <a:ea typeface="나눔바른고딕" panose="020B0603020101020101" pitchFamily="50" charset="-127"/>
            </a:endParaRPr>
          </a:p>
          <a:p>
            <a:r>
              <a:rPr lang="en-US" altLang="ko-KR" sz="1000" dirty="0">
                <a:latin typeface="나눔바른고딕" panose="020B0603020101020101" pitchFamily="50" charset="-127"/>
                <a:ea typeface="나눔바른고딕" panose="020B0603020101020101" pitchFamily="50" charset="-127"/>
              </a:rPr>
              <a:t>=&gt; </a:t>
            </a:r>
            <a:r>
              <a:rPr lang="ko-KR" altLang="en-US" sz="1000" dirty="0">
                <a:latin typeface="나눔바른고딕" panose="020B0603020101020101" pitchFamily="50" charset="-127"/>
                <a:ea typeface="나눔바른고딕" panose="020B0603020101020101" pitchFamily="50" charset="-127"/>
              </a:rPr>
              <a:t>투표 </a:t>
            </a:r>
            <a:r>
              <a:rPr lang="ko-KR" altLang="en-US" sz="1000" dirty="0" err="1">
                <a:latin typeface="나눔바른고딕" panose="020B0603020101020101" pitchFamily="50" charset="-127"/>
                <a:ea typeface="나눔바른고딕" panose="020B0603020101020101" pitchFamily="50" charset="-127"/>
              </a:rPr>
              <a:t>임계값을</a:t>
            </a:r>
            <a:r>
              <a:rPr lang="ko-KR" altLang="en-US" sz="1000" dirty="0">
                <a:latin typeface="나눔바른고딕" panose="020B0603020101020101" pitchFamily="50" charset="-127"/>
                <a:ea typeface="나눔바른고딕" panose="020B0603020101020101" pitchFamily="50" charset="-127"/>
              </a:rPr>
              <a:t> 고정하고 나머지 값을 달리 했을 때 결과물이 거의 같음</a:t>
            </a:r>
            <a:r>
              <a:rPr lang="en-US" altLang="ko-KR" sz="1000" dirty="0">
                <a:latin typeface="나눔바른고딕" panose="020B0603020101020101" pitchFamily="50" charset="-127"/>
                <a:ea typeface="나눔바른고딕" panose="020B0603020101020101" pitchFamily="50" charset="-127"/>
              </a:rPr>
              <a:t>.</a:t>
            </a:r>
          </a:p>
          <a:p>
            <a:r>
              <a:rPr lang="ko-KR" altLang="en-US" sz="1000" dirty="0">
                <a:latin typeface="나눔바른고딕" panose="020B0603020101020101" pitchFamily="50" charset="-127"/>
                <a:ea typeface="나눔바른고딕" panose="020B0603020101020101" pitchFamily="50" charset="-127"/>
              </a:rPr>
              <a:t>다른 값들은 미세 조정하고</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주로</a:t>
            </a:r>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임계값</a:t>
            </a:r>
            <a:r>
              <a:rPr lang="ko-KR" altLang="en-US" sz="1000" dirty="0">
                <a:latin typeface="나눔바른고딕" panose="020B0603020101020101" pitchFamily="50" charset="-127"/>
                <a:ea typeface="나눔바른고딕" panose="020B0603020101020101" pitchFamily="50" charset="-127"/>
              </a:rPr>
              <a:t> 변경으로 선 추출 </a:t>
            </a:r>
            <a:r>
              <a:rPr lang="en-US" altLang="ko-KR" sz="1000" dirty="0">
                <a:latin typeface="나눔바른고딕" panose="020B0603020101020101" pitchFamily="50" charset="-127"/>
                <a:ea typeface="나눔바른고딕" panose="020B0603020101020101" pitchFamily="50" charset="-127"/>
              </a:rPr>
              <a:t>-&gt;</a:t>
            </a:r>
            <a:r>
              <a:rPr lang="ko-KR" altLang="en-US" sz="1000" dirty="0">
                <a:latin typeface="나눔바른고딕" panose="020B0603020101020101" pitchFamily="50" charset="-127"/>
                <a:ea typeface="나눔바른고딕" panose="020B0603020101020101" pitchFamily="50" charset="-127"/>
              </a:rPr>
              <a:t> 결과 확인</a:t>
            </a:r>
            <a:endParaRPr lang="en-US" altLang="ko-KR" sz="1000" dirty="0">
              <a:latin typeface="나눔바른고딕" panose="020B0603020101020101" pitchFamily="50" charset="-127"/>
              <a:ea typeface="나눔바른고딕" panose="020B0603020101020101" pitchFamily="50" charset="-127"/>
            </a:endParaRPr>
          </a:p>
          <a:p>
            <a:endParaRPr lang="en-US" altLang="ko-KR" sz="1000" dirty="0">
              <a:latin typeface="나눔바른고딕" panose="020B0603020101020101" pitchFamily="50" charset="-127"/>
              <a:ea typeface="나눔바른고딕" panose="020B0603020101020101" pitchFamily="50" charset="-127"/>
            </a:endParaRPr>
          </a:p>
          <a:p>
            <a:r>
              <a:rPr lang="ko-KR" altLang="en-US" sz="1000" dirty="0">
                <a:latin typeface="나눔바른고딕" panose="020B0603020101020101" pitchFamily="50" charset="-127"/>
                <a:ea typeface="나눔바른고딕" panose="020B0603020101020101" pitchFamily="50" charset="-127"/>
              </a:rPr>
              <a:t>문제</a:t>
            </a:r>
            <a:r>
              <a:rPr lang="en-US" altLang="ko-KR" sz="1000" dirty="0">
                <a:latin typeface="나눔바른고딕" panose="020B0603020101020101" pitchFamily="50" charset="-127"/>
                <a:ea typeface="나눔바른고딕" panose="020B0603020101020101" pitchFamily="50" charset="-127"/>
              </a:rPr>
              <a:t> 1) </a:t>
            </a:r>
            <a:r>
              <a:rPr lang="ko-KR" altLang="en-US" sz="1000" dirty="0">
                <a:latin typeface="나눔바른고딕" panose="020B0603020101020101" pitchFamily="50" charset="-127"/>
                <a:ea typeface="나눔바른고딕" panose="020B0603020101020101" pitchFamily="50" charset="-127"/>
              </a:rPr>
              <a:t>직선을 추출하고 이미지 위에 그릴 때 직선의 길이를 지정해 </a:t>
            </a:r>
            <a:r>
              <a:rPr lang="ko-KR" altLang="en-US" sz="1000" dirty="0" err="1">
                <a:latin typeface="나눔바른고딕" panose="020B0603020101020101" pitchFamily="50" charset="-127"/>
                <a:ea typeface="나눔바른고딕" panose="020B0603020101020101" pitchFamily="50" charset="-127"/>
              </a:rPr>
              <a:t>줘야함</a:t>
            </a:r>
            <a:r>
              <a:rPr lang="en-US" altLang="ko-KR" sz="1000" dirty="0">
                <a:latin typeface="나눔바른고딕" panose="020B0603020101020101" pitchFamily="50" charset="-127"/>
                <a:ea typeface="나눔바른고딕" panose="020B0603020101020101" pitchFamily="50" charset="-127"/>
              </a:rPr>
              <a:t>.</a:t>
            </a:r>
          </a:p>
          <a:p>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이미지의 가로 </a:t>
            </a:r>
            <a:r>
              <a:rPr lang="ko-KR" altLang="en-US" sz="1000" dirty="0" err="1">
                <a:latin typeface="나눔바른고딕" panose="020B0603020101020101" pitchFamily="50" charset="-127"/>
                <a:ea typeface="나눔바른고딕" panose="020B0603020101020101" pitchFamily="50" charset="-127"/>
              </a:rPr>
              <a:t>세로값을</a:t>
            </a:r>
            <a:r>
              <a:rPr lang="ko-KR" altLang="en-US" sz="1000" dirty="0">
                <a:latin typeface="나눔바른고딕" panose="020B0603020101020101" pitchFamily="50" charset="-127"/>
                <a:ea typeface="나눔바른고딕" panose="020B0603020101020101" pitchFamily="50" charset="-127"/>
              </a:rPr>
              <a:t> 입력해 그려주었으나</a:t>
            </a:r>
            <a:r>
              <a:rPr lang="en-US" altLang="ko-KR" sz="1000" dirty="0">
                <a:latin typeface="나눔바른고딕" panose="020B0603020101020101" pitchFamily="50" charset="-127"/>
                <a:ea typeface="나눔바른고딕" panose="020B0603020101020101" pitchFamily="50" charset="-127"/>
              </a:rPr>
              <a:t>, </a:t>
            </a:r>
          </a:p>
          <a:p>
            <a:r>
              <a:rPr lang="ko-KR" altLang="en-US" sz="1000" dirty="0">
                <a:latin typeface="나눔바른고딕" panose="020B0603020101020101" pitchFamily="50" charset="-127"/>
                <a:ea typeface="나눔바른고딕" panose="020B0603020101020101" pitchFamily="50" charset="-127"/>
              </a:rPr>
              <a:t>          </a:t>
            </a:r>
            <a:r>
              <a:rPr lang="en-US" altLang="ko-KR" sz="1000" dirty="0">
                <a:latin typeface="나눔바른고딕" panose="020B0603020101020101" pitchFamily="50" charset="-127"/>
                <a:ea typeface="나눔바른고딕" panose="020B0603020101020101" pitchFamily="50" charset="-127"/>
              </a:rPr>
              <a:t>input</a:t>
            </a:r>
            <a:r>
              <a:rPr lang="ko-KR" altLang="en-US" sz="1000" dirty="0">
                <a:latin typeface="나눔바른고딕" panose="020B0603020101020101" pitchFamily="50" charset="-127"/>
                <a:ea typeface="나눔바른고딕" panose="020B0603020101020101" pitchFamily="50" charset="-127"/>
              </a:rPr>
              <a:t>이 다다르고 이미지 크기와 다른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짧은</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선을 그려내는 자동화 작업은 불가능함</a:t>
            </a:r>
            <a:endParaRPr lang="en-US" altLang="ko-KR" sz="1000" dirty="0">
              <a:latin typeface="나눔바른고딕" panose="020B0603020101020101" pitchFamily="50" charset="-127"/>
              <a:ea typeface="나눔바른고딕" panose="020B0603020101020101" pitchFamily="50" charset="-127"/>
            </a:endParaRPr>
          </a:p>
          <a:p>
            <a:r>
              <a:rPr lang="ko-KR" altLang="en-US" sz="1000" dirty="0">
                <a:latin typeface="나눔바른고딕" panose="020B0603020101020101" pitchFamily="50" charset="-127"/>
                <a:ea typeface="나눔바른고딕" panose="020B0603020101020101" pitchFamily="50" charset="-127"/>
              </a:rPr>
              <a:t>문제 </a:t>
            </a:r>
            <a:r>
              <a:rPr lang="en-US" altLang="ko-KR" sz="1000" dirty="0">
                <a:latin typeface="나눔바른고딕" panose="020B0603020101020101" pitchFamily="50" charset="-127"/>
                <a:ea typeface="나눔바른고딕" panose="020B0603020101020101" pitchFamily="50" charset="-127"/>
              </a:rPr>
              <a:t>2) </a:t>
            </a:r>
            <a:r>
              <a:rPr lang="ko-KR" altLang="en-US" sz="1000" dirty="0">
                <a:latin typeface="나눔바른고딕" panose="020B0603020101020101" pitchFamily="50" charset="-127"/>
                <a:ea typeface="나눔바른고딕" panose="020B0603020101020101" pitchFamily="50" charset="-127"/>
              </a:rPr>
              <a:t>점선을 추출하려 하면 글자도 선으로 인식되는 현상이 </a:t>
            </a:r>
            <a:r>
              <a:rPr lang="ko-KR" altLang="en-US" sz="1000" dirty="0" err="1">
                <a:latin typeface="나눔바른고딕" panose="020B0603020101020101" pitchFamily="50" charset="-127"/>
                <a:ea typeface="나눔바른고딕" panose="020B0603020101020101" pitchFamily="50" charset="-127"/>
              </a:rPr>
              <a:t>일어남</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 </a:t>
            </a:r>
            <a:endParaRPr lang="en-US" altLang="ko-KR" sz="1000" dirty="0">
              <a:latin typeface="나눔바른고딕" panose="020B0603020101020101" pitchFamily="50" charset="-127"/>
              <a:ea typeface="나눔바른고딕" panose="020B0603020101020101" pitchFamily="50" charset="-127"/>
            </a:endParaRPr>
          </a:p>
          <a:p>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임계값을</a:t>
            </a:r>
            <a:r>
              <a:rPr lang="ko-KR" altLang="en-US" sz="1000" dirty="0">
                <a:latin typeface="나눔바른고딕" panose="020B0603020101020101" pitchFamily="50" charset="-127"/>
                <a:ea typeface="나눔바른고딕" panose="020B0603020101020101" pitchFamily="50" charset="-127"/>
              </a:rPr>
              <a:t> 높이면 가로선만 추출은 잘 되나 세로선 추출은 안됨</a:t>
            </a:r>
            <a:r>
              <a:rPr lang="en-US" altLang="ko-KR" sz="1000" dirty="0">
                <a:latin typeface="나눔바른고딕" panose="020B0603020101020101" pitchFamily="50" charset="-127"/>
                <a:ea typeface="나눔바른고딕" panose="020B0603020101020101" pitchFamily="50" charset="-127"/>
              </a:rPr>
              <a:t>. </a:t>
            </a:r>
            <a:endParaRPr lang="ko-KR" altLang="en-US" sz="1000" dirty="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950433C8-DB4A-3393-42DB-D9B2F6EC99D3}"/>
              </a:ext>
            </a:extLst>
          </p:cNvPr>
          <p:cNvSpPr/>
          <p:nvPr/>
        </p:nvSpPr>
        <p:spPr>
          <a:xfrm>
            <a:off x="547093" y="2999801"/>
            <a:ext cx="2522243" cy="14135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8B59A087-D03F-D279-26AA-C319BFFDE12F}"/>
              </a:ext>
            </a:extLst>
          </p:cNvPr>
          <p:cNvPicPr>
            <a:picLocks noChangeAspect="1"/>
          </p:cNvPicPr>
          <p:nvPr/>
        </p:nvPicPr>
        <p:blipFill>
          <a:blip r:embed="rId5"/>
          <a:stretch>
            <a:fillRect/>
          </a:stretch>
        </p:blipFill>
        <p:spPr>
          <a:xfrm>
            <a:off x="3819006" y="4223241"/>
            <a:ext cx="2214510" cy="794298"/>
          </a:xfrm>
          <a:prstGeom prst="rect">
            <a:avLst/>
          </a:prstGeom>
        </p:spPr>
      </p:pic>
      <p:pic>
        <p:nvPicPr>
          <p:cNvPr id="8" name="그림 7">
            <a:extLst>
              <a:ext uri="{FF2B5EF4-FFF2-40B4-BE49-F238E27FC236}">
                <a16:creationId xmlns:a16="http://schemas.microsoft.com/office/drawing/2014/main" id="{BD334109-7606-761F-4B94-99913E49F6FE}"/>
              </a:ext>
            </a:extLst>
          </p:cNvPr>
          <p:cNvPicPr>
            <a:picLocks noChangeAspect="1"/>
          </p:cNvPicPr>
          <p:nvPr/>
        </p:nvPicPr>
        <p:blipFill>
          <a:blip r:embed="rId6"/>
          <a:stretch>
            <a:fillRect/>
          </a:stretch>
        </p:blipFill>
        <p:spPr>
          <a:xfrm>
            <a:off x="6206815" y="4223241"/>
            <a:ext cx="2223014" cy="794298"/>
          </a:xfrm>
          <a:prstGeom prst="rect">
            <a:avLst/>
          </a:prstGeom>
        </p:spPr>
      </p:pic>
      <p:sp>
        <p:nvSpPr>
          <p:cNvPr id="9" name="직사각형 8">
            <a:extLst>
              <a:ext uri="{FF2B5EF4-FFF2-40B4-BE49-F238E27FC236}">
                <a16:creationId xmlns:a16="http://schemas.microsoft.com/office/drawing/2014/main" id="{CB7BA9C4-1A21-8424-6EFD-C6B8029D6AA1}"/>
              </a:ext>
            </a:extLst>
          </p:cNvPr>
          <p:cNvSpPr/>
          <p:nvPr/>
        </p:nvSpPr>
        <p:spPr>
          <a:xfrm>
            <a:off x="547093" y="2592131"/>
            <a:ext cx="2065043" cy="26848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90753A07-8536-DA40-A5A2-9EBDAF22038E}"/>
              </a:ext>
            </a:extLst>
          </p:cNvPr>
          <p:cNvSpPr txBox="1"/>
          <p:nvPr/>
        </p:nvSpPr>
        <p:spPr>
          <a:xfrm>
            <a:off x="3819007" y="1371026"/>
            <a:ext cx="4610822" cy="892552"/>
          </a:xfrm>
          <a:prstGeom prst="rect">
            <a:avLst/>
          </a:prstGeom>
          <a:solidFill>
            <a:srgbClr val="A6A6A6"/>
          </a:solidFill>
        </p:spPr>
        <p:txBody>
          <a:bodyPr wrap="squar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Cv2.HoughLines </a:t>
            </a:r>
            <a:r>
              <a:rPr lang="ko-KR" altLang="en-US" sz="1200" b="1" dirty="0">
                <a:solidFill>
                  <a:schemeClr val="tx1"/>
                </a:solidFill>
                <a:latin typeface="나눔바른고딕" panose="020B0603020101020101" pitchFamily="50" charset="-127"/>
                <a:ea typeface="나눔바른고딕" panose="020B0603020101020101" pitchFamily="50" charset="-127"/>
              </a:rPr>
              <a:t>직선을 검출</a:t>
            </a:r>
            <a:r>
              <a:rPr lang="en-US" altLang="ko-KR" sz="1200" b="1" dirty="0">
                <a:solidFill>
                  <a:schemeClr val="tx1"/>
                </a:solidFill>
                <a:latin typeface="나눔바른고딕" panose="020B0603020101020101" pitchFamily="50" charset="-127"/>
                <a:ea typeface="나눔바른고딕" panose="020B0603020101020101" pitchFamily="50" charset="-127"/>
              </a:rPr>
              <a:t> : </a:t>
            </a:r>
            <a:r>
              <a:rPr lang="ko-KR" altLang="en-US" sz="1200" dirty="0" err="1">
                <a:solidFill>
                  <a:schemeClr val="tx1"/>
                </a:solidFill>
                <a:latin typeface="나눔바른고딕" panose="020B0603020101020101" pitchFamily="50" charset="-127"/>
                <a:ea typeface="나눔바른고딕" panose="020B0603020101020101" pitchFamily="50" charset="-127"/>
              </a:rPr>
              <a:t>엣지</a:t>
            </a:r>
            <a:r>
              <a:rPr lang="ko-KR" altLang="en-US" sz="1200" dirty="0">
                <a:solidFill>
                  <a:schemeClr val="tx1"/>
                </a:solidFill>
                <a:latin typeface="나눔바른고딕" panose="020B0603020101020101" pitchFamily="50" charset="-127"/>
                <a:ea typeface="나눔바른고딕" panose="020B0603020101020101" pitchFamily="50" charset="-127"/>
              </a:rPr>
              <a:t> </a:t>
            </a:r>
            <a:r>
              <a:rPr lang="en-US" altLang="ko-KR" sz="1200" dirty="0">
                <a:solidFill>
                  <a:schemeClr val="tx1"/>
                </a:solidFill>
                <a:latin typeface="나눔바른고딕" panose="020B0603020101020101" pitchFamily="50" charset="-127"/>
                <a:ea typeface="나눔바른고딕" panose="020B0603020101020101" pitchFamily="50" charset="-127"/>
              </a:rPr>
              <a:t>&gt;</a:t>
            </a:r>
            <a:r>
              <a:rPr lang="ko-KR" altLang="en-US"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err="1">
                <a:solidFill>
                  <a:schemeClr val="tx1"/>
                </a:solidFill>
                <a:latin typeface="나눔바른고딕" panose="020B0603020101020101" pitchFamily="50" charset="-127"/>
                <a:ea typeface="나눔바른고딕" panose="020B0603020101020101" pitchFamily="50" charset="-127"/>
              </a:rPr>
              <a:t>허프</a:t>
            </a:r>
            <a:r>
              <a:rPr lang="ko-KR" altLang="en-US" sz="1200" dirty="0">
                <a:solidFill>
                  <a:schemeClr val="tx1"/>
                </a:solidFill>
                <a:latin typeface="나눔바른고딕" panose="020B0603020101020101" pitchFamily="50" charset="-127"/>
                <a:ea typeface="나눔바른고딕" panose="020B0603020101020101" pitchFamily="50" charset="-127"/>
              </a:rPr>
              <a:t> 변환에서 직선 검출 대상</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endParaRPr lang="en-US" altLang="ko-KR" sz="1000" dirty="0">
              <a:solidFill>
                <a:schemeClr val="tx1"/>
              </a:solidFill>
              <a:latin typeface="나눔바른고딕" panose="020B0603020101020101" pitchFamily="50" charset="-127"/>
              <a:ea typeface="나눔바른고딕" panose="020B0603020101020101" pitchFamily="50" charset="-127"/>
            </a:endParaRPr>
          </a:p>
          <a:p>
            <a:r>
              <a:rPr lang="en-US" altLang="ko-KR" sz="1000" dirty="0">
                <a:solidFill>
                  <a:schemeClr val="tx1"/>
                </a:solidFill>
                <a:latin typeface="나눔바른고딕" panose="020B0603020101020101" pitchFamily="50" charset="-127"/>
                <a:ea typeface="나눔바른고딕" panose="020B0603020101020101" pitchFamily="50" charset="-127"/>
              </a:rPr>
              <a:t>Rho (</a:t>
            </a:r>
            <a:r>
              <a:rPr lang="ko-KR" altLang="en-US" sz="1000" dirty="0">
                <a:solidFill>
                  <a:schemeClr val="tx1"/>
                </a:solidFill>
                <a:latin typeface="나눔바른고딕" panose="020B0603020101020101" pitchFamily="50" charset="-127"/>
                <a:ea typeface="나눔바른고딕" panose="020B0603020101020101" pitchFamily="50" charset="-127"/>
              </a:rPr>
              <a:t>원점으로 부터 직선까지의 거리</a:t>
            </a:r>
            <a:r>
              <a:rPr lang="en-US" altLang="ko-KR" sz="1000" dirty="0">
                <a:solidFill>
                  <a:schemeClr val="tx1"/>
                </a:solidFill>
                <a:latin typeface="나눔바른고딕" panose="020B0603020101020101" pitchFamily="50" charset="-127"/>
                <a:ea typeface="나눔바른고딕" panose="020B0603020101020101" pitchFamily="50" charset="-127"/>
              </a:rPr>
              <a:t>) </a:t>
            </a:r>
            <a:r>
              <a:rPr lang="ko-KR" altLang="en-US" sz="1000" dirty="0">
                <a:solidFill>
                  <a:schemeClr val="tx1"/>
                </a:solidFill>
                <a:latin typeface="나눔바른고딕" panose="020B0603020101020101" pitchFamily="50" charset="-127"/>
                <a:ea typeface="나눔바른고딕" panose="020B0603020101020101" pitchFamily="50" charset="-127"/>
              </a:rPr>
              <a:t>해상도 픽셀 단위</a:t>
            </a:r>
            <a:r>
              <a:rPr lang="en-US" altLang="ko-KR" sz="1000" dirty="0">
                <a:solidFill>
                  <a:schemeClr val="tx1"/>
                </a:solidFill>
                <a:latin typeface="나눔바른고딕" panose="020B0603020101020101" pitchFamily="50" charset="-127"/>
                <a:ea typeface="나눔바른고딕" panose="020B0603020101020101" pitchFamily="50" charset="-127"/>
              </a:rPr>
              <a:t>, </a:t>
            </a:r>
          </a:p>
          <a:p>
            <a:r>
              <a:rPr lang="en-US" altLang="ko-KR" sz="1000" dirty="0" err="1">
                <a:solidFill>
                  <a:schemeClr val="tx1"/>
                </a:solidFill>
                <a:latin typeface="나눔바른고딕" panose="020B0603020101020101" pitchFamily="50" charset="-127"/>
                <a:ea typeface="나눔바른고딕" panose="020B0603020101020101" pitchFamily="50" charset="-127"/>
              </a:rPr>
              <a:t>Thete</a:t>
            </a:r>
            <a:r>
              <a:rPr lang="en-US" altLang="ko-KR" sz="1000" dirty="0">
                <a:solidFill>
                  <a:schemeClr val="tx1"/>
                </a:solidFill>
                <a:latin typeface="나눔바른고딕" panose="020B0603020101020101" pitchFamily="50" charset="-127"/>
                <a:ea typeface="나눔바른고딕" panose="020B0603020101020101" pitchFamily="50" charset="-127"/>
              </a:rPr>
              <a:t> (</a:t>
            </a:r>
            <a:r>
              <a:rPr lang="ko-KR" altLang="en-US" sz="1000" dirty="0">
                <a:solidFill>
                  <a:schemeClr val="tx1"/>
                </a:solidFill>
                <a:latin typeface="나눔바른고딕" panose="020B0603020101020101" pitchFamily="50" charset="-127"/>
                <a:ea typeface="나눔바른고딕" panose="020B0603020101020101" pitchFamily="50" charset="-127"/>
              </a:rPr>
              <a:t>직선의 각도</a:t>
            </a:r>
            <a:r>
              <a:rPr lang="en-US" altLang="ko-KR" sz="1000" dirty="0">
                <a:solidFill>
                  <a:schemeClr val="tx1"/>
                </a:solidFill>
                <a:latin typeface="나눔바른고딕" panose="020B0603020101020101" pitchFamily="50" charset="-127"/>
                <a:ea typeface="나눔바른고딕" panose="020B0603020101020101" pitchFamily="50" charset="-127"/>
              </a:rPr>
              <a:t>)</a:t>
            </a:r>
            <a:r>
              <a:rPr lang="ko-KR" altLang="en-US" sz="1000" dirty="0">
                <a:solidFill>
                  <a:schemeClr val="tx1"/>
                </a:solidFill>
                <a:latin typeface="나눔바른고딕" panose="020B0603020101020101" pitchFamily="50" charset="-127"/>
                <a:ea typeface="나눔바른고딕" panose="020B0603020101020101" pitchFamily="50" charset="-127"/>
              </a:rPr>
              <a:t>해상도 </a:t>
            </a:r>
            <a:r>
              <a:rPr lang="en-US" altLang="ko-KR" sz="1000" dirty="0">
                <a:solidFill>
                  <a:schemeClr val="tx1"/>
                </a:solidFill>
                <a:latin typeface="나눔바른고딕" panose="020B0603020101020101" pitchFamily="50" charset="-127"/>
                <a:ea typeface="나눔바른고딕" panose="020B0603020101020101" pitchFamily="50" charset="-127"/>
              </a:rPr>
              <a:t>180</a:t>
            </a:r>
            <a:r>
              <a:rPr lang="ko-KR" altLang="en-US" sz="1000" dirty="0">
                <a:solidFill>
                  <a:schemeClr val="tx1"/>
                </a:solidFill>
                <a:latin typeface="나눔바른고딕" panose="020B0603020101020101" pitchFamily="50" charset="-127"/>
                <a:ea typeface="나눔바른고딕" panose="020B0603020101020101" pitchFamily="50" charset="-127"/>
              </a:rPr>
              <a:t>도를 </a:t>
            </a:r>
            <a:r>
              <a:rPr lang="ko-KR" altLang="en-US" sz="1000" dirty="0" err="1">
                <a:solidFill>
                  <a:schemeClr val="tx1"/>
                </a:solidFill>
                <a:latin typeface="나눔바른고딕" panose="020B0603020101020101" pitchFamily="50" charset="-127"/>
                <a:ea typeface="나눔바른고딕" panose="020B0603020101020101" pitchFamily="50" charset="-127"/>
              </a:rPr>
              <a:t>입력값으로</a:t>
            </a:r>
            <a:r>
              <a:rPr lang="ko-KR" altLang="en-US" sz="1000" dirty="0">
                <a:solidFill>
                  <a:schemeClr val="tx1"/>
                </a:solidFill>
                <a:latin typeface="나눔바른고딕" panose="020B0603020101020101" pitchFamily="50" charset="-127"/>
                <a:ea typeface="나눔바른고딕" panose="020B0603020101020101" pitchFamily="50" charset="-127"/>
              </a:rPr>
              <a:t> 나눈 값</a:t>
            </a:r>
            <a:r>
              <a:rPr lang="en-US" altLang="ko-KR" sz="1000" dirty="0">
                <a:solidFill>
                  <a:schemeClr val="tx1"/>
                </a:solidFill>
                <a:latin typeface="나눔바른고딕" panose="020B0603020101020101" pitchFamily="50" charset="-127"/>
                <a:ea typeface="나눔바른고딕" panose="020B0603020101020101" pitchFamily="50" charset="-127"/>
              </a:rPr>
              <a:t>,</a:t>
            </a:r>
          </a:p>
          <a:p>
            <a:r>
              <a:rPr lang="ko-KR" altLang="en-US" sz="1000" dirty="0">
                <a:solidFill>
                  <a:schemeClr val="tx1"/>
                </a:solidFill>
                <a:latin typeface="나눔바른고딕" panose="020B0603020101020101" pitchFamily="50" charset="-127"/>
                <a:ea typeface="나눔바른고딕" panose="020B0603020101020101" pitchFamily="50" charset="-127"/>
              </a:rPr>
              <a:t>투표 </a:t>
            </a:r>
            <a:r>
              <a:rPr lang="ko-KR" altLang="en-US" sz="1000" dirty="0" err="1">
                <a:solidFill>
                  <a:schemeClr val="tx1"/>
                </a:solidFill>
                <a:latin typeface="나눔바른고딕" panose="020B0603020101020101" pitchFamily="50" charset="-127"/>
                <a:ea typeface="나눔바른고딕" panose="020B0603020101020101" pitchFamily="50" charset="-127"/>
              </a:rPr>
              <a:t>임계값</a:t>
            </a:r>
            <a:r>
              <a:rPr lang="ko-KR" altLang="en-US" sz="1000" dirty="0">
                <a:solidFill>
                  <a:schemeClr val="tx1"/>
                </a:solidFill>
                <a:latin typeface="나눔바른고딕" panose="020B0603020101020101" pitchFamily="50" charset="-127"/>
                <a:ea typeface="나눔바른고딕" panose="020B0603020101020101" pitchFamily="50" charset="-127"/>
              </a:rPr>
              <a:t> </a:t>
            </a:r>
            <a:r>
              <a:rPr lang="en-US" altLang="ko-KR" sz="1000" dirty="0">
                <a:solidFill>
                  <a:schemeClr val="tx1"/>
                </a:solidFill>
                <a:latin typeface="나눔바른고딕" panose="020B0603020101020101" pitchFamily="50" charset="-127"/>
                <a:ea typeface="나눔바른고딕" panose="020B0603020101020101" pitchFamily="50" charset="-127"/>
              </a:rPr>
              <a:t>: </a:t>
            </a:r>
            <a:r>
              <a:rPr lang="ko-KR" altLang="en-US" sz="1000" dirty="0">
                <a:solidFill>
                  <a:schemeClr val="tx1"/>
                </a:solidFill>
                <a:latin typeface="나눔바른고딕" panose="020B0603020101020101" pitchFamily="50" charset="-127"/>
                <a:ea typeface="나눔바른고딕" panose="020B0603020101020101" pitchFamily="50" charset="-127"/>
              </a:rPr>
              <a:t>직선으로 간주되기 위해 얻어야 하는 최소 투표 수  </a:t>
            </a:r>
            <a:endParaRPr lang="en-US" altLang="ko-KR" sz="1000" dirty="0">
              <a:solidFill>
                <a:schemeClr val="tx1"/>
              </a:solidFill>
              <a:latin typeface="나눔바른고딕" panose="020B0603020101020101" pitchFamily="50" charset="-127"/>
              <a:ea typeface="나눔바른고딕" panose="020B0603020101020101" pitchFamily="50" charset="-127"/>
            </a:endParaRPr>
          </a:p>
        </p:txBody>
      </p:sp>
      <p:sp>
        <p:nvSpPr>
          <p:cNvPr id="12" name="제목 1">
            <a:extLst>
              <a:ext uri="{FF2B5EF4-FFF2-40B4-BE49-F238E27FC236}">
                <a16:creationId xmlns:a16="http://schemas.microsoft.com/office/drawing/2014/main" id="{D2CA4566-FD25-4EA2-3AFB-A33E1A6D1182}"/>
              </a:ext>
            </a:extLst>
          </p:cNvPr>
          <p:cNvSpPr txBox="1">
            <a:spLocks/>
          </p:cNvSpPr>
          <p:nvPr/>
        </p:nvSpPr>
        <p:spPr>
          <a:xfrm>
            <a:off x="2077059" y="850539"/>
            <a:ext cx="5011664" cy="270290"/>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ko-KR" altLang="en-US" sz="1200" b="1" dirty="0">
                <a:latin typeface="나눔바른고딕" panose="020B0603020101020101" pitchFamily="50" charset="-127"/>
                <a:ea typeface="나눔바른고딕" panose="020B0603020101020101" pitchFamily="50" charset="-127"/>
              </a:rPr>
              <a:t>선 추출 </a:t>
            </a:r>
            <a:r>
              <a:rPr lang="en-US" altLang="ko-KR" sz="1200" b="1" dirty="0">
                <a:latin typeface="나눔바른고딕" panose="020B0603020101020101" pitchFamily="50" charset="-127"/>
                <a:ea typeface="나눔바른고딕" panose="020B0603020101020101" pitchFamily="50" charset="-127"/>
              </a:rPr>
              <a:t>1) </a:t>
            </a:r>
            <a:r>
              <a:rPr lang="ko-KR" altLang="en-US" sz="1200" dirty="0">
                <a:latin typeface="나눔바른고딕" panose="020B0603020101020101" pitchFamily="50" charset="-127"/>
                <a:ea typeface="나눔바른고딕" panose="020B0603020101020101" pitchFamily="50" charset="-127"/>
              </a:rPr>
              <a:t>직선이나 점선을 추출하기 위해 </a:t>
            </a:r>
            <a:r>
              <a:rPr lang="en-US" altLang="ko-KR" sz="1200" dirty="0" err="1">
                <a:latin typeface="나눔바른고딕" panose="020B0603020101020101" pitchFamily="50" charset="-127"/>
                <a:ea typeface="나눔바른고딕" panose="020B0603020101020101" pitchFamily="50" charset="-127"/>
              </a:rPr>
              <a:t>HoughLines</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함수를 사용</a:t>
            </a:r>
          </a:p>
        </p:txBody>
      </p:sp>
      <p:sp>
        <p:nvSpPr>
          <p:cNvPr id="19" name="Google Shape;89;p18">
            <a:extLst>
              <a:ext uri="{FF2B5EF4-FFF2-40B4-BE49-F238E27FC236}">
                <a16:creationId xmlns:a16="http://schemas.microsoft.com/office/drawing/2014/main" id="{DEB826F7-F394-C269-4DC5-0730DCD42AA3}"/>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942089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그림 2">
            <a:extLst>
              <a:ext uri="{FF2B5EF4-FFF2-40B4-BE49-F238E27FC236}">
                <a16:creationId xmlns:a16="http://schemas.microsoft.com/office/drawing/2014/main" id="{80BBA893-5791-6FC0-38AD-B5FA18A0C2BE}"/>
              </a:ext>
            </a:extLst>
          </p:cNvPr>
          <p:cNvPicPr>
            <a:picLocks noChangeAspect="1"/>
          </p:cNvPicPr>
          <p:nvPr/>
        </p:nvPicPr>
        <p:blipFill>
          <a:blip r:embed="rId4"/>
          <a:stretch>
            <a:fillRect/>
          </a:stretch>
        </p:blipFill>
        <p:spPr>
          <a:xfrm>
            <a:off x="559285" y="1415993"/>
            <a:ext cx="3432050" cy="2620760"/>
          </a:xfrm>
          <a:prstGeom prst="rect">
            <a:avLst/>
          </a:prstGeom>
        </p:spPr>
      </p:pic>
      <p:sp>
        <p:nvSpPr>
          <p:cNvPr id="4" name="제목 1">
            <a:extLst>
              <a:ext uri="{FF2B5EF4-FFF2-40B4-BE49-F238E27FC236}">
                <a16:creationId xmlns:a16="http://schemas.microsoft.com/office/drawing/2014/main" id="{2EB30FB8-B01C-AF52-89B4-1B9DEA4A3608}"/>
              </a:ext>
            </a:extLst>
          </p:cNvPr>
          <p:cNvSpPr txBox="1">
            <a:spLocks/>
          </p:cNvSpPr>
          <p:nvPr/>
        </p:nvSpPr>
        <p:spPr>
          <a:xfrm>
            <a:off x="2109009" y="772732"/>
            <a:ext cx="5011664" cy="439883"/>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b="1" dirty="0">
                <a:latin typeface="나눔바른고딕" panose="020B0603020101020101" pitchFamily="50" charset="-127"/>
                <a:ea typeface="나눔바른고딕" panose="020B0603020101020101" pitchFamily="50" charset="-127"/>
              </a:rPr>
              <a:t>선 추출 </a:t>
            </a:r>
            <a:r>
              <a:rPr lang="en-US" altLang="ko-KR" sz="1200" b="1" dirty="0">
                <a:latin typeface="나눔바른고딕" panose="020B0603020101020101" pitchFamily="50" charset="-127"/>
                <a:ea typeface="나눔바른고딕" panose="020B0603020101020101" pitchFamily="50" charset="-127"/>
              </a:rPr>
              <a:t>2) </a:t>
            </a:r>
            <a:r>
              <a:rPr lang="ko-KR" altLang="en-US" sz="1200" dirty="0">
                <a:latin typeface="나눔바른고딕" panose="020B0603020101020101" pitchFamily="50" charset="-127"/>
                <a:ea typeface="나눔바른고딕" panose="020B0603020101020101" pitchFamily="50" charset="-127"/>
              </a:rPr>
              <a:t>직선이나 점선을 추출하기 위해 </a:t>
            </a:r>
            <a:r>
              <a:rPr lang="en-US" altLang="ko-KR" sz="1200" dirty="0" err="1">
                <a:latin typeface="나눔바른고딕" panose="020B0603020101020101" pitchFamily="50" charset="-127"/>
                <a:ea typeface="나눔바른고딕" panose="020B0603020101020101" pitchFamily="50" charset="-127"/>
              </a:rPr>
              <a:t>HoughLinesp</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함수를 사용</a:t>
            </a:r>
          </a:p>
        </p:txBody>
      </p:sp>
      <p:sp>
        <p:nvSpPr>
          <p:cNvPr id="5" name="텍스트 개체 틀 3">
            <a:extLst>
              <a:ext uri="{FF2B5EF4-FFF2-40B4-BE49-F238E27FC236}">
                <a16:creationId xmlns:a16="http://schemas.microsoft.com/office/drawing/2014/main" id="{AC7B7800-1FE2-CF8B-EE35-B6059D1175C9}"/>
              </a:ext>
            </a:extLst>
          </p:cNvPr>
          <p:cNvSpPr txBox="1">
            <a:spLocks/>
          </p:cNvSpPr>
          <p:nvPr/>
        </p:nvSpPr>
        <p:spPr>
          <a:xfrm>
            <a:off x="4094989" y="2571750"/>
            <a:ext cx="4490108" cy="1422581"/>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1000" dirty="0">
                <a:latin typeface="나눔바른고딕" panose="020B0603020101020101" pitchFamily="50" charset="-127"/>
                <a:ea typeface="나눔바른고딕" panose="020B0603020101020101" pitchFamily="50" charset="-127"/>
              </a:rPr>
              <a:t>Rho </a:t>
            </a:r>
            <a:r>
              <a:rPr lang="ko-KR" altLang="en-US" sz="1000" dirty="0">
                <a:latin typeface="나눔바른고딕" panose="020B0603020101020101" pitchFamily="50" charset="-127"/>
                <a:ea typeface="나눔바른고딕" panose="020B0603020101020101" pitchFamily="50" charset="-127"/>
              </a:rPr>
              <a:t>픽셀 단위는 </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 </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Thete</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해상도 </a:t>
            </a:r>
            <a:r>
              <a:rPr lang="en-US" altLang="ko-KR" sz="1000" dirty="0">
                <a:latin typeface="나눔바른고딕" panose="020B0603020101020101" pitchFamily="50" charset="-127"/>
                <a:ea typeface="나눔바른고딕" panose="020B0603020101020101" pitchFamily="50" charset="-127"/>
              </a:rPr>
              <a:t>180 </a:t>
            </a:r>
            <a:r>
              <a:rPr lang="ko-KR" altLang="en-US" sz="1000" dirty="0">
                <a:latin typeface="나눔바른고딕" panose="020B0603020101020101" pitchFamily="50" charset="-127"/>
                <a:ea typeface="나눔바른고딕" panose="020B0603020101020101" pitchFamily="50" charset="-127"/>
              </a:rPr>
              <a:t>으로 고정</a:t>
            </a:r>
            <a:endParaRPr lang="en-US" altLang="ko-KR" sz="1000" dirty="0">
              <a:latin typeface="나눔바른고딕" panose="020B0603020101020101" pitchFamily="50" charset="-127"/>
              <a:ea typeface="나눔바른고딕" panose="020B0603020101020101" pitchFamily="50" charset="-127"/>
            </a:endParaRPr>
          </a:p>
          <a:p>
            <a:r>
              <a:rPr lang="en-US" altLang="ko-KR" sz="1000" dirty="0">
                <a:latin typeface="나눔바른고딕" panose="020B0603020101020101" pitchFamily="50" charset="-127"/>
                <a:ea typeface="나눔바른고딕" panose="020B0603020101020101" pitchFamily="50" charset="-127"/>
              </a:rPr>
              <a:t>=&gt; </a:t>
            </a:r>
            <a:r>
              <a:rPr lang="en-US" altLang="ko-KR" sz="1000" dirty="0" err="1">
                <a:latin typeface="나눔바른고딕" panose="020B0603020101020101" pitchFamily="50" charset="-127"/>
                <a:ea typeface="나눔바른고딕" panose="020B0603020101020101" pitchFamily="50" charset="-127"/>
              </a:rPr>
              <a:t>minLineLength</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maxLineGap</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두 값의 영향이 가장 컸고 나머지 값을 달리 했을 때 결과물이 거의 같음</a:t>
            </a:r>
            <a:r>
              <a:rPr lang="en-US" altLang="ko-KR" sz="1000" dirty="0">
                <a:latin typeface="나눔바른고딕" panose="020B0603020101020101" pitchFamily="50" charset="-127"/>
                <a:ea typeface="나눔바른고딕" panose="020B0603020101020101" pitchFamily="50" charset="-127"/>
              </a:rPr>
              <a:t>.</a:t>
            </a:r>
          </a:p>
          <a:p>
            <a:r>
              <a:rPr lang="ko-KR" altLang="en-US" sz="1000" dirty="0">
                <a:latin typeface="나눔바른고딕" panose="020B0603020101020101" pitchFamily="50" charset="-127"/>
                <a:ea typeface="나눔바른고딕" panose="020B0603020101020101" pitchFamily="50" charset="-127"/>
              </a:rPr>
              <a:t>다른 값들은 미세 조정하고</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주로</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minLineLength</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maxLineGap</a:t>
            </a:r>
            <a:r>
              <a:rPr lang="ko-KR" altLang="en-US" sz="1000" dirty="0">
                <a:latin typeface="나눔바른고딕" panose="020B0603020101020101" pitchFamily="50" charset="-127"/>
                <a:ea typeface="나눔바른고딕" panose="020B0603020101020101" pitchFamily="50" charset="-127"/>
              </a:rPr>
              <a:t> 변경으로 </a:t>
            </a:r>
            <a:r>
              <a:rPr lang="ko-KR" altLang="en-US" sz="1000" dirty="0" err="1">
                <a:latin typeface="나눔바른고딕" panose="020B0603020101020101" pitchFamily="50" charset="-127"/>
                <a:ea typeface="나눔바른고딕" panose="020B0603020101020101" pitchFamily="50" charset="-127"/>
              </a:rPr>
              <a:t>선추출</a:t>
            </a:r>
            <a:r>
              <a:rPr lang="ko-KR" altLang="en-US" sz="1000" dirty="0">
                <a:latin typeface="나눔바른고딕" panose="020B0603020101020101" pitchFamily="50" charset="-127"/>
                <a:ea typeface="나눔바른고딕" panose="020B0603020101020101" pitchFamily="50" charset="-127"/>
              </a:rPr>
              <a:t> </a:t>
            </a:r>
            <a:r>
              <a:rPr lang="en-US" altLang="ko-KR" sz="1000" dirty="0">
                <a:latin typeface="나눔바른고딕" panose="020B0603020101020101" pitchFamily="50" charset="-127"/>
                <a:ea typeface="나눔바른고딕" panose="020B0603020101020101" pitchFamily="50" charset="-127"/>
              </a:rPr>
              <a:t>-&gt;</a:t>
            </a:r>
            <a:r>
              <a:rPr lang="ko-KR" altLang="en-US" sz="1000" dirty="0">
                <a:latin typeface="나눔바른고딕" panose="020B0603020101020101" pitchFamily="50" charset="-127"/>
                <a:ea typeface="나눔바른고딕" panose="020B0603020101020101" pitchFamily="50" charset="-127"/>
              </a:rPr>
              <a:t> 결과 확인</a:t>
            </a:r>
            <a:endParaRPr lang="en-US" altLang="ko-KR" sz="1000" dirty="0">
              <a:latin typeface="나눔바른고딕" panose="020B0603020101020101" pitchFamily="50" charset="-127"/>
              <a:ea typeface="나눔바른고딕" panose="020B0603020101020101" pitchFamily="50" charset="-127"/>
            </a:endParaRPr>
          </a:p>
          <a:p>
            <a:endParaRPr lang="en-US" altLang="ko-KR" sz="1000" dirty="0">
              <a:latin typeface="나눔바른고딕" panose="020B0603020101020101" pitchFamily="50" charset="-127"/>
              <a:ea typeface="나눔바른고딕" panose="020B0603020101020101" pitchFamily="50" charset="-127"/>
            </a:endParaRPr>
          </a:p>
          <a:p>
            <a:r>
              <a:rPr lang="ko-KR" altLang="en-US" sz="1000" dirty="0">
                <a:latin typeface="나눔바른고딕" panose="020B0603020101020101" pitchFamily="50" charset="-127"/>
                <a:ea typeface="나눔바른고딕" panose="020B0603020101020101" pitchFamily="50" charset="-127"/>
              </a:rPr>
              <a:t>문제 </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이전 보다는 결과물이 좋아졌지만 여전히 글자도 선으로 인식됨</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 </a:t>
            </a:r>
            <a:endParaRPr lang="en-US" altLang="ko-KR" sz="1000" dirty="0">
              <a:latin typeface="나눔바른고딕" panose="020B0603020101020101" pitchFamily="50" charset="-127"/>
              <a:ea typeface="나눔바른고딕" panose="020B0603020101020101" pitchFamily="50" charset="-127"/>
            </a:endParaRPr>
          </a:p>
          <a:p>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최소 세그먼트의 값을 </a:t>
            </a:r>
            <a:r>
              <a:rPr lang="en-US" altLang="ko-KR" sz="1000" dirty="0">
                <a:latin typeface="나눔바른고딕" panose="020B0603020101020101" pitchFamily="50" charset="-127"/>
                <a:ea typeface="나눔바른고딕" panose="020B0603020101020101" pitchFamily="50" charset="-127"/>
              </a:rPr>
              <a:t>-900 </a:t>
            </a:r>
            <a:r>
              <a:rPr lang="ko-KR" altLang="en-US" sz="1000" dirty="0">
                <a:latin typeface="나눔바른고딕" panose="020B0603020101020101" pitchFamily="50" charset="-127"/>
                <a:ea typeface="나눔바른고딕" panose="020B0603020101020101" pitchFamily="50" charset="-127"/>
              </a:rPr>
              <a:t>높이고</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최대 간격을 </a:t>
            </a:r>
            <a:r>
              <a:rPr lang="en-US" altLang="ko-KR" sz="1000" dirty="0">
                <a:latin typeface="나눔바른고딕" panose="020B0603020101020101" pitchFamily="50" charset="-127"/>
                <a:ea typeface="나눔바른고딕" panose="020B0603020101020101" pitchFamily="50" charset="-127"/>
              </a:rPr>
              <a:t>8- </a:t>
            </a:r>
            <a:r>
              <a:rPr lang="ko-KR" altLang="en-US" sz="1000" dirty="0">
                <a:latin typeface="나눔바른고딕" panose="020B0603020101020101" pitchFamily="50" charset="-127"/>
                <a:ea typeface="나눔바른고딕" panose="020B0603020101020101" pitchFamily="50" charset="-127"/>
              </a:rPr>
              <a:t>낮추면 </a:t>
            </a:r>
            <a:endParaRPr lang="en-US" altLang="ko-KR" sz="1000" dirty="0">
              <a:latin typeface="나눔바른고딕" panose="020B0603020101020101" pitchFamily="50" charset="-127"/>
              <a:ea typeface="나눔바른고딕" panose="020B0603020101020101" pitchFamily="50" charset="-127"/>
            </a:endParaRPr>
          </a:p>
          <a:p>
            <a:r>
              <a:rPr lang="ko-KR" altLang="en-US" sz="1000" dirty="0">
                <a:latin typeface="나눔바른고딕" panose="020B0603020101020101" pitchFamily="50" charset="-127"/>
                <a:ea typeface="나눔바른고딕" panose="020B0603020101020101" pitchFamily="50" charset="-127"/>
              </a:rPr>
              <a:t>          가로선만 추출은 잘 되나 세로선 추출은 안됨</a:t>
            </a:r>
            <a:r>
              <a:rPr lang="en-US" altLang="ko-KR" sz="1000" dirty="0">
                <a:latin typeface="나눔바른고딕" panose="020B0603020101020101" pitchFamily="50" charset="-127"/>
                <a:ea typeface="나눔바른고딕" panose="020B0603020101020101" pitchFamily="50" charset="-127"/>
              </a:rPr>
              <a:t>. </a:t>
            </a:r>
            <a:endParaRPr lang="ko-KR" altLang="en-US" sz="1000" dirty="0">
              <a:latin typeface="나눔바른고딕" panose="020B0603020101020101" pitchFamily="50" charset="-127"/>
              <a:ea typeface="나눔바른고딕" panose="020B0603020101020101" pitchFamily="50" charset="-127"/>
            </a:endParaRPr>
          </a:p>
        </p:txBody>
      </p:sp>
      <p:sp>
        <p:nvSpPr>
          <p:cNvPr id="7" name="직사각형 6">
            <a:extLst>
              <a:ext uri="{FF2B5EF4-FFF2-40B4-BE49-F238E27FC236}">
                <a16:creationId xmlns:a16="http://schemas.microsoft.com/office/drawing/2014/main" id="{880EE57F-ABA8-EC6A-243D-4ADCDCFC2BCD}"/>
              </a:ext>
            </a:extLst>
          </p:cNvPr>
          <p:cNvSpPr/>
          <p:nvPr/>
        </p:nvSpPr>
        <p:spPr>
          <a:xfrm>
            <a:off x="559285" y="2679892"/>
            <a:ext cx="3432050" cy="27368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9" name="그림 8">
            <a:extLst>
              <a:ext uri="{FF2B5EF4-FFF2-40B4-BE49-F238E27FC236}">
                <a16:creationId xmlns:a16="http://schemas.microsoft.com/office/drawing/2014/main" id="{6C9A4656-C3C2-CC34-BE3B-2140A16B053B}"/>
              </a:ext>
            </a:extLst>
          </p:cNvPr>
          <p:cNvPicPr>
            <a:picLocks noChangeAspect="1"/>
          </p:cNvPicPr>
          <p:nvPr/>
        </p:nvPicPr>
        <p:blipFill>
          <a:blip r:embed="rId5"/>
          <a:stretch>
            <a:fillRect/>
          </a:stretch>
        </p:blipFill>
        <p:spPr>
          <a:xfrm>
            <a:off x="6219007" y="4194692"/>
            <a:ext cx="2223014" cy="800067"/>
          </a:xfrm>
          <a:prstGeom prst="rect">
            <a:avLst/>
          </a:prstGeom>
        </p:spPr>
      </p:pic>
      <p:pic>
        <p:nvPicPr>
          <p:cNvPr id="11" name="그림 10">
            <a:extLst>
              <a:ext uri="{FF2B5EF4-FFF2-40B4-BE49-F238E27FC236}">
                <a16:creationId xmlns:a16="http://schemas.microsoft.com/office/drawing/2014/main" id="{17B81CB4-479D-05FE-82EA-B2A1F58BEB64}"/>
              </a:ext>
            </a:extLst>
          </p:cNvPr>
          <p:cNvPicPr>
            <a:picLocks noChangeAspect="1"/>
          </p:cNvPicPr>
          <p:nvPr/>
        </p:nvPicPr>
        <p:blipFill>
          <a:blip r:embed="rId6"/>
          <a:stretch>
            <a:fillRect/>
          </a:stretch>
        </p:blipFill>
        <p:spPr>
          <a:xfrm>
            <a:off x="2058849" y="4217472"/>
            <a:ext cx="2228636" cy="800067"/>
          </a:xfrm>
          <a:prstGeom prst="rect">
            <a:avLst/>
          </a:prstGeom>
        </p:spPr>
      </p:pic>
      <p:sp>
        <p:nvSpPr>
          <p:cNvPr id="12" name="TextBox 11">
            <a:extLst>
              <a:ext uri="{FF2B5EF4-FFF2-40B4-BE49-F238E27FC236}">
                <a16:creationId xmlns:a16="http://schemas.microsoft.com/office/drawing/2014/main" id="{E4F6D8F4-F2C3-4883-2D77-477D73A41C0B}"/>
              </a:ext>
            </a:extLst>
          </p:cNvPr>
          <p:cNvSpPr txBox="1"/>
          <p:nvPr/>
        </p:nvSpPr>
        <p:spPr>
          <a:xfrm>
            <a:off x="686678" y="4210361"/>
            <a:ext cx="2037203" cy="553998"/>
          </a:xfrm>
          <a:prstGeom prst="rect">
            <a:avLst/>
          </a:prstGeom>
          <a:noFill/>
        </p:spPr>
        <p:txBody>
          <a:bodyPr wrap="square" rtlCol="0">
            <a:spAutoFit/>
          </a:bodyPr>
          <a:lstStyle/>
          <a:p>
            <a:r>
              <a:rPr lang="en-US" altLang="ko-KR" sz="1000" dirty="0" err="1">
                <a:solidFill>
                  <a:srgbClr val="9CDCFE"/>
                </a:solidFill>
                <a:highlight>
                  <a:srgbClr val="1F1F1F"/>
                </a:highlight>
                <a:latin typeface="나눔바른고딕" panose="020B0603020101020101" pitchFamily="50" charset="-127"/>
                <a:ea typeface="나눔바른고딕" panose="020B0603020101020101" pitchFamily="50" charset="-127"/>
              </a:rPr>
              <a:t>minLineLength</a:t>
            </a:r>
            <a:r>
              <a:rPr lang="en-US" altLang="ko-KR" sz="1000" dirty="0">
                <a:solidFill>
                  <a:srgbClr val="D4D4D4"/>
                </a:solidFill>
                <a:highlight>
                  <a:srgbClr val="1F1F1F"/>
                </a:highlight>
                <a:latin typeface="나눔바른고딕" panose="020B0603020101020101" pitchFamily="50" charset="-127"/>
                <a:ea typeface="나눔바른고딕" panose="020B0603020101020101" pitchFamily="50" charset="-127"/>
              </a:rPr>
              <a:t>=</a:t>
            </a:r>
            <a:r>
              <a:rPr lang="en-US" altLang="ko-KR" sz="1000" dirty="0">
                <a:solidFill>
                  <a:srgbClr val="B5CEA8"/>
                </a:solidFill>
                <a:highlight>
                  <a:srgbClr val="1F1F1F"/>
                </a:highlight>
                <a:latin typeface="나눔바른고딕" panose="020B0603020101020101" pitchFamily="50" charset="-127"/>
                <a:ea typeface="나눔바른고딕" panose="020B0603020101020101" pitchFamily="50" charset="-127"/>
              </a:rPr>
              <a:t>400</a:t>
            </a:r>
            <a:r>
              <a:rPr lang="en-US" altLang="ko-KR" sz="1000" dirty="0">
                <a:solidFill>
                  <a:srgbClr val="CCCCCC"/>
                </a:solidFill>
                <a:highlight>
                  <a:srgbClr val="1F1F1F"/>
                </a:highlight>
                <a:latin typeface="나눔바른고딕" panose="020B0603020101020101" pitchFamily="50" charset="-127"/>
                <a:ea typeface="나눔바른고딕" panose="020B0603020101020101" pitchFamily="50" charset="-127"/>
              </a:rPr>
              <a:t>, </a:t>
            </a:r>
          </a:p>
          <a:p>
            <a:r>
              <a:rPr lang="en-US" altLang="ko-KR" sz="1000" dirty="0" err="1">
                <a:solidFill>
                  <a:srgbClr val="9CDCFE"/>
                </a:solidFill>
                <a:highlight>
                  <a:srgbClr val="1F1F1F"/>
                </a:highlight>
                <a:latin typeface="나눔바른고딕" panose="020B0603020101020101" pitchFamily="50" charset="-127"/>
                <a:ea typeface="나눔바른고딕" panose="020B0603020101020101" pitchFamily="50" charset="-127"/>
              </a:rPr>
              <a:t>maxLineGap</a:t>
            </a:r>
            <a:r>
              <a:rPr lang="en-US" altLang="ko-KR" sz="1000" dirty="0">
                <a:solidFill>
                  <a:srgbClr val="D4D4D4"/>
                </a:solidFill>
                <a:highlight>
                  <a:srgbClr val="1F1F1F"/>
                </a:highlight>
                <a:latin typeface="나눔바른고딕" panose="020B0603020101020101" pitchFamily="50" charset="-127"/>
                <a:ea typeface="나눔바른고딕" panose="020B0603020101020101" pitchFamily="50" charset="-127"/>
              </a:rPr>
              <a:t>=</a:t>
            </a:r>
            <a:r>
              <a:rPr lang="en-US" altLang="ko-KR" sz="1000" dirty="0">
                <a:solidFill>
                  <a:srgbClr val="B5CEA8"/>
                </a:solidFill>
                <a:highlight>
                  <a:srgbClr val="1F1F1F"/>
                </a:highlight>
                <a:latin typeface="나눔바른고딕" panose="020B0603020101020101" pitchFamily="50" charset="-127"/>
                <a:ea typeface="나눔바른고딕" panose="020B0603020101020101" pitchFamily="50" charset="-127"/>
              </a:rPr>
              <a:t>8</a:t>
            </a:r>
            <a:endParaRPr lang="en-US" altLang="ko-KR" sz="1000" dirty="0">
              <a:solidFill>
                <a:srgbClr val="CCCCCC"/>
              </a:solidFill>
              <a:highlight>
                <a:srgbClr val="1F1F1F"/>
              </a:highlight>
              <a:latin typeface="나눔바른고딕" panose="020B0603020101020101" pitchFamily="50" charset="-127"/>
              <a:ea typeface="나눔바른고딕" panose="020B0603020101020101" pitchFamily="50" charset="-127"/>
            </a:endParaRPr>
          </a:p>
          <a:p>
            <a:endParaRPr lang="ko-KR" altLang="en-US" sz="1000" dirty="0">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4F79E1EB-430B-B830-6FD7-159689E64691}"/>
              </a:ext>
            </a:extLst>
          </p:cNvPr>
          <p:cNvSpPr txBox="1"/>
          <p:nvPr/>
        </p:nvSpPr>
        <p:spPr>
          <a:xfrm>
            <a:off x="4856517" y="4210361"/>
            <a:ext cx="2037203" cy="553998"/>
          </a:xfrm>
          <a:prstGeom prst="rect">
            <a:avLst/>
          </a:prstGeom>
          <a:noFill/>
        </p:spPr>
        <p:txBody>
          <a:bodyPr wrap="square" rtlCol="0">
            <a:spAutoFit/>
          </a:bodyPr>
          <a:lstStyle/>
          <a:p>
            <a:r>
              <a:rPr lang="en-US" altLang="ko-KR" sz="1000" dirty="0" err="1">
                <a:solidFill>
                  <a:srgbClr val="9CDCFE"/>
                </a:solidFill>
                <a:highlight>
                  <a:srgbClr val="1F1F1F"/>
                </a:highlight>
                <a:latin typeface="나눔바른고딕" panose="020B0603020101020101" pitchFamily="50" charset="-127"/>
                <a:ea typeface="나눔바른고딕" panose="020B0603020101020101" pitchFamily="50" charset="-127"/>
              </a:rPr>
              <a:t>minLineLength</a:t>
            </a:r>
            <a:r>
              <a:rPr lang="en-US" altLang="ko-KR" sz="1000" dirty="0">
                <a:solidFill>
                  <a:srgbClr val="D4D4D4"/>
                </a:solidFill>
                <a:highlight>
                  <a:srgbClr val="1F1F1F"/>
                </a:highlight>
                <a:latin typeface="나눔바른고딕" panose="020B0603020101020101" pitchFamily="50" charset="-127"/>
                <a:ea typeface="나눔바른고딕" panose="020B0603020101020101" pitchFamily="50" charset="-127"/>
              </a:rPr>
              <a:t>=</a:t>
            </a:r>
            <a:r>
              <a:rPr lang="en-US" altLang="ko-KR" sz="1000" dirty="0">
                <a:solidFill>
                  <a:srgbClr val="B5CEA8"/>
                </a:solidFill>
                <a:highlight>
                  <a:srgbClr val="1F1F1F"/>
                </a:highlight>
                <a:latin typeface="나눔바른고딕" panose="020B0603020101020101" pitchFamily="50" charset="-127"/>
                <a:ea typeface="나눔바른고딕" panose="020B0603020101020101" pitchFamily="50" charset="-127"/>
              </a:rPr>
              <a:t>900</a:t>
            </a:r>
            <a:r>
              <a:rPr lang="en-US" altLang="ko-KR" sz="1000" dirty="0">
                <a:solidFill>
                  <a:srgbClr val="CCCCCC"/>
                </a:solidFill>
                <a:highlight>
                  <a:srgbClr val="1F1F1F"/>
                </a:highlight>
                <a:latin typeface="나눔바른고딕" panose="020B0603020101020101" pitchFamily="50" charset="-127"/>
                <a:ea typeface="나눔바른고딕" panose="020B0603020101020101" pitchFamily="50" charset="-127"/>
              </a:rPr>
              <a:t>,</a:t>
            </a:r>
          </a:p>
          <a:p>
            <a:r>
              <a:rPr lang="en-US" altLang="ko-KR" sz="1000" dirty="0" err="1">
                <a:solidFill>
                  <a:srgbClr val="9CDCFE"/>
                </a:solidFill>
                <a:highlight>
                  <a:srgbClr val="1F1F1F"/>
                </a:highlight>
                <a:latin typeface="나눔바른고딕" panose="020B0603020101020101" pitchFamily="50" charset="-127"/>
                <a:ea typeface="나눔바른고딕" panose="020B0603020101020101" pitchFamily="50" charset="-127"/>
              </a:rPr>
              <a:t>maxLineGap</a:t>
            </a:r>
            <a:r>
              <a:rPr lang="en-US" altLang="ko-KR" sz="1000" dirty="0">
                <a:solidFill>
                  <a:srgbClr val="D4D4D4"/>
                </a:solidFill>
                <a:highlight>
                  <a:srgbClr val="1F1F1F"/>
                </a:highlight>
                <a:latin typeface="나눔바른고딕" panose="020B0603020101020101" pitchFamily="50" charset="-127"/>
                <a:ea typeface="나눔바른고딕" panose="020B0603020101020101" pitchFamily="50" charset="-127"/>
              </a:rPr>
              <a:t>=</a:t>
            </a:r>
            <a:r>
              <a:rPr lang="en-US" altLang="ko-KR" sz="1000" dirty="0">
                <a:solidFill>
                  <a:srgbClr val="B5CEA8"/>
                </a:solidFill>
                <a:highlight>
                  <a:srgbClr val="1F1F1F"/>
                </a:highlight>
                <a:latin typeface="나눔바른고딕" panose="020B0603020101020101" pitchFamily="50" charset="-127"/>
                <a:ea typeface="나눔바른고딕" panose="020B0603020101020101" pitchFamily="50" charset="-127"/>
              </a:rPr>
              <a:t>20</a:t>
            </a:r>
            <a:endParaRPr lang="en-US" altLang="ko-KR" sz="1000" dirty="0">
              <a:latin typeface="나눔바른고딕" panose="020B0603020101020101" pitchFamily="50" charset="-127"/>
              <a:ea typeface="나눔바른고딕" panose="020B0603020101020101" pitchFamily="50" charset="-127"/>
            </a:endParaRPr>
          </a:p>
          <a:p>
            <a:endParaRPr lang="ko-KR" altLang="en-US" sz="1000" dirty="0">
              <a:latin typeface="나눔바른고딕" panose="020B0603020101020101" pitchFamily="50" charset="-127"/>
              <a:ea typeface="나눔바른고딕" panose="020B0603020101020101" pitchFamily="50" charset="-127"/>
            </a:endParaRPr>
          </a:p>
        </p:txBody>
      </p:sp>
      <p:sp>
        <p:nvSpPr>
          <p:cNvPr id="18" name="TextBox 17">
            <a:extLst>
              <a:ext uri="{FF2B5EF4-FFF2-40B4-BE49-F238E27FC236}">
                <a16:creationId xmlns:a16="http://schemas.microsoft.com/office/drawing/2014/main" id="{2C31944A-1CC6-6B6E-AC36-C4746C79398E}"/>
              </a:ext>
            </a:extLst>
          </p:cNvPr>
          <p:cNvSpPr txBox="1"/>
          <p:nvPr/>
        </p:nvSpPr>
        <p:spPr>
          <a:xfrm>
            <a:off x="4166527" y="1393853"/>
            <a:ext cx="4347032" cy="1046440"/>
          </a:xfrm>
          <a:prstGeom prst="rect">
            <a:avLst/>
          </a:prstGeom>
          <a:solidFill>
            <a:srgbClr val="A6A6A6"/>
          </a:solidFill>
        </p:spPr>
        <p:txBody>
          <a:bodyPr wrap="squar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Cv2.HoughLinesp </a:t>
            </a:r>
            <a:r>
              <a:rPr lang="ko-KR" altLang="en-US" sz="1200" b="1" dirty="0">
                <a:solidFill>
                  <a:schemeClr val="tx1"/>
                </a:solidFill>
                <a:latin typeface="나눔바른고딕" panose="020B0603020101020101" pitchFamily="50" charset="-127"/>
                <a:ea typeface="나눔바른고딕" panose="020B0603020101020101" pitchFamily="50" charset="-127"/>
              </a:rPr>
              <a:t>직선을 검출</a:t>
            </a:r>
            <a:r>
              <a:rPr lang="en-US" altLang="ko-KR" sz="1200" b="1" dirty="0">
                <a:solidFill>
                  <a:schemeClr val="tx1"/>
                </a:solidFill>
                <a:latin typeface="나눔바른고딕" panose="020B0603020101020101" pitchFamily="50" charset="-127"/>
                <a:ea typeface="나눔바른고딕" panose="020B0603020101020101" pitchFamily="50" charset="-127"/>
              </a:rPr>
              <a:t> : </a:t>
            </a:r>
            <a:r>
              <a:rPr lang="ko-KR" altLang="en-US" sz="1200" dirty="0">
                <a:solidFill>
                  <a:schemeClr val="tx1"/>
                </a:solidFill>
                <a:latin typeface="나눔바른고딕" panose="020B0603020101020101" pitchFamily="50" charset="-127"/>
                <a:ea typeface="나눔바른고딕" panose="020B0603020101020101" pitchFamily="50" charset="-127"/>
              </a:rPr>
              <a:t>확률적 </a:t>
            </a:r>
            <a:r>
              <a:rPr lang="ko-KR" altLang="en-US" sz="1200" dirty="0" err="1">
                <a:solidFill>
                  <a:schemeClr val="tx1"/>
                </a:solidFill>
                <a:latin typeface="나눔바른고딕" panose="020B0603020101020101" pitchFamily="50" charset="-127"/>
                <a:ea typeface="나눔바른고딕" panose="020B0603020101020101" pitchFamily="50" charset="-127"/>
              </a:rPr>
              <a:t>허프</a:t>
            </a:r>
            <a:r>
              <a:rPr lang="ko-KR" altLang="en-US" sz="1200" dirty="0">
                <a:solidFill>
                  <a:schemeClr val="tx1"/>
                </a:solidFill>
                <a:latin typeface="나눔바른고딕" panose="020B0603020101020101" pitchFamily="50" charset="-127"/>
                <a:ea typeface="나눔바른고딕" panose="020B0603020101020101" pitchFamily="50" charset="-127"/>
              </a:rPr>
              <a:t> 변환</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ko-KR" altLang="en-US" sz="1000" dirty="0">
                <a:solidFill>
                  <a:schemeClr val="tx1"/>
                </a:solidFill>
                <a:latin typeface="나눔바른고딕" panose="020B0603020101020101" pitchFamily="50" charset="-127"/>
                <a:ea typeface="나눔바른고딕" panose="020B0603020101020101" pitchFamily="50" charset="-127"/>
              </a:rPr>
              <a:t>이 방식은 이미지에서 직선의 시작점과 끝점을 직접 찾아내는 기능을 제공</a:t>
            </a:r>
            <a:endParaRPr lang="en-US" altLang="ko-KR" sz="1000" dirty="0">
              <a:solidFill>
                <a:schemeClr val="tx1"/>
              </a:solidFill>
              <a:latin typeface="나눔바른고딕" panose="020B0603020101020101" pitchFamily="50" charset="-127"/>
              <a:ea typeface="나눔바른고딕" panose="020B0603020101020101" pitchFamily="50" charset="-127"/>
            </a:endParaRPr>
          </a:p>
          <a:p>
            <a:endParaRPr lang="en-US" altLang="ko-KR" sz="1000" dirty="0">
              <a:solidFill>
                <a:schemeClr val="tx1"/>
              </a:solidFill>
              <a:latin typeface="나눔바른고딕" panose="020B0603020101020101" pitchFamily="50" charset="-127"/>
              <a:ea typeface="나눔바른고딕" panose="020B0603020101020101" pitchFamily="50" charset="-127"/>
            </a:endParaRPr>
          </a:p>
          <a:p>
            <a:r>
              <a:rPr lang="en-US" altLang="ko-KR" sz="1000" dirty="0" err="1">
                <a:solidFill>
                  <a:schemeClr val="tx1"/>
                </a:solidFill>
                <a:latin typeface="나눔바른고딕" panose="020B0603020101020101" pitchFamily="50" charset="-127"/>
                <a:ea typeface="나눔바른고딕" panose="020B0603020101020101" pitchFamily="50" charset="-127"/>
              </a:rPr>
              <a:t>HoughtLines</a:t>
            </a:r>
            <a:r>
              <a:rPr lang="ko-KR" altLang="en-US" sz="1000" dirty="0">
                <a:solidFill>
                  <a:schemeClr val="tx1"/>
                </a:solidFill>
                <a:latin typeface="나눔바른고딕" panose="020B0603020101020101" pitchFamily="50" charset="-127"/>
                <a:ea typeface="나눔바른고딕" panose="020B0603020101020101" pitchFamily="50" charset="-127"/>
              </a:rPr>
              <a:t>와 비슷하나 투표 </a:t>
            </a:r>
            <a:r>
              <a:rPr lang="ko-KR" altLang="en-US" sz="1000" dirty="0" err="1">
                <a:solidFill>
                  <a:schemeClr val="tx1"/>
                </a:solidFill>
                <a:latin typeface="나눔바른고딕" panose="020B0603020101020101" pitchFamily="50" charset="-127"/>
                <a:ea typeface="나눔바른고딕" panose="020B0603020101020101" pitchFamily="50" charset="-127"/>
              </a:rPr>
              <a:t>임계값</a:t>
            </a:r>
            <a:r>
              <a:rPr lang="ko-KR" altLang="en-US" sz="1000" dirty="0">
                <a:solidFill>
                  <a:schemeClr val="tx1"/>
                </a:solidFill>
                <a:latin typeface="나눔바른고딕" panose="020B0603020101020101" pitchFamily="50" charset="-127"/>
                <a:ea typeface="나눔바른고딕" panose="020B0603020101020101" pitchFamily="50" charset="-127"/>
              </a:rPr>
              <a:t> 대신</a:t>
            </a:r>
            <a:endParaRPr lang="en-US" altLang="ko-KR" sz="1000" dirty="0">
              <a:solidFill>
                <a:schemeClr val="tx1"/>
              </a:solidFill>
              <a:latin typeface="나눔바른고딕" panose="020B0603020101020101" pitchFamily="50" charset="-127"/>
              <a:ea typeface="나눔바른고딕" panose="020B0603020101020101" pitchFamily="50" charset="-127"/>
            </a:endParaRPr>
          </a:p>
          <a:p>
            <a:r>
              <a:rPr lang="en-US" altLang="ko-KR" sz="1000" dirty="0" err="1">
                <a:solidFill>
                  <a:schemeClr val="tx1"/>
                </a:solidFill>
                <a:latin typeface="나눔바른고딕" panose="020B0603020101020101" pitchFamily="50" charset="-127"/>
                <a:ea typeface="나눔바른고딕" panose="020B0603020101020101" pitchFamily="50" charset="-127"/>
              </a:rPr>
              <a:t>minLineLength</a:t>
            </a:r>
            <a:r>
              <a:rPr lang="en-US" altLang="ko-KR" sz="1000" dirty="0">
                <a:solidFill>
                  <a:schemeClr val="tx1"/>
                </a:solidFill>
                <a:latin typeface="나눔바른고딕" panose="020B0603020101020101" pitchFamily="50" charset="-127"/>
                <a:ea typeface="나눔바른고딕" panose="020B0603020101020101" pitchFamily="50" charset="-127"/>
              </a:rPr>
              <a:t> : </a:t>
            </a:r>
            <a:r>
              <a:rPr lang="ko-KR" altLang="en-US" sz="1000" dirty="0">
                <a:solidFill>
                  <a:schemeClr val="tx1"/>
                </a:solidFill>
                <a:latin typeface="나눔바른고딕" panose="020B0603020101020101" pitchFamily="50" charset="-127"/>
                <a:ea typeface="나눔바른고딕" panose="020B0603020101020101" pitchFamily="50" charset="-127"/>
              </a:rPr>
              <a:t>검출될 수 </a:t>
            </a:r>
            <a:r>
              <a:rPr lang="ko-KR" altLang="en-US" sz="1000" dirty="0" err="1">
                <a:solidFill>
                  <a:schemeClr val="tx1"/>
                </a:solidFill>
                <a:latin typeface="나눔바른고딕" panose="020B0603020101020101" pitchFamily="50" charset="-127"/>
                <a:ea typeface="나눔바른고딕" panose="020B0603020101020101" pitchFamily="50" charset="-127"/>
              </a:rPr>
              <a:t>있느</a:t>
            </a:r>
            <a:r>
              <a:rPr lang="ko-KR" altLang="en-US" sz="1000" dirty="0">
                <a:solidFill>
                  <a:schemeClr val="tx1"/>
                </a:solidFill>
                <a:latin typeface="나눔바른고딕" panose="020B0603020101020101" pitchFamily="50" charset="-127"/>
                <a:ea typeface="나눔바른고딕" panose="020B0603020101020101" pitchFamily="50" charset="-127"/>
              </a:rPr>
              <a:t> 직선 세그먼트의 최소 길이</a:t>
            </a:r>
            <a:endParaRPr lang="en-US" altLang="ko-KR" sz="1000" dirty="0">
              <a:solidFill>
                <a:schemeClr val="tx1"/>
              </a:solidFill>
              <a:latin typeface="나눔바른고딕" panose="020B0603020101020101" pitchFamily="50" charset="-127"/>
              <a:ea typeface="나눔바른고딕" panose="020B0603020101020101" pitchFamily="50" charset="-127"/>
            </a:endParaRPr>
          </a:p>
          <a:p>
            <a:r>
              <a:rPr lang="en-US" altLang="ko-KR" sz="1000" dirty="0" err="1">
                <a:solidFill>
                  <a:schemeClr val="tx1"/>
                </a:solidFill>
                <a:latin typeface="나눔바른고딕" panose="020B0603020101020101" pitchFamily="50" charset="-127"/>
                <a:ea typeface="나눔바른고딕" panose="020B0603020101020101" pitchFamily="50" charset="-127"/>
              </a:rPr>
              <a:t>maxLineGap</a:t>
            </a:r>
            <a:r>
              <a:rPr lang="ko-KR" altLang="en-US" sz="1000" dirty="0">
                <a:solidFill>
                  <a:schemeClr val="tx1"/>
                </a:solidFill>
                <a:latin typeface="나눔바른고딕" panose="020B0603020101020101" pitchFamily="50" charset="-127"/>
                <a:ea typeface="나눔바른고딕" panose="020B0603020101020101" pitchFamily="50" charset="-127"/>
              </a:rPr>
              <a:t>   </a:t>
            </a:r>
            <a:r>
              <a:rPr lang="en-US" altLang="ko-KR" sz="1000" dirty="0">
                <a:solidFill>
                  <a:schemeClr val="tx1"/>
                </a:solidFill>
                <a:latin typeface="나눔바른고딕" panose="020B0603020101020101" pitchFamily="50" charset="-127"/>
                <a:ea typeface="나눔바른고딕" panose="020B0603020101020101" pitchFamily="50" charset="-127"/>
              </a:rPr>
              <a:t>: </a:t>
            </a:r>
            <a:r>
              <a:rPr lang="ko-KR" altLang="en-US" sz="1000" dirty="0">
                <a:solidFill>
                  <a:schemeClr val="tx1"/>
                </a:solidFill>
                <a:latin typeface="나눔바른고딕" panose="020B0603020101020101" pitchFamily="50" charset="-127"/>
                <a:ea typeface="나눔바른고딕" panose="020B0603020101020101" pitchFamily="50" charset="-127"/>
              </a:rPr>
              <a:t>직선 세그먼트를 하나로 간주하기 위해 허용되는 최대 간격</a:t>
            </a:r>
            <a:endParaRPr lang="en-US" altLang="ko-KR" sz="1000" dirty="0">
              <a:solidFill>
                <a:schemeClr val="tx1"/>
              </a:solidFill>
              <a:latin typeface="나눔바른고딕" panose="020B0603020101020101" pitchFamily="50" charset="-127"/>
              <a:ea typeface="나눔바른고딕" panose="020B0603020101020101" pitchFamily="50" charset="-127"/>
            </a:endParaRPr>
          </a:p>
        </p:txBody>
      </p:sp>
      <p:sp>
        <p:nvSpPr>
          <p:cNvPr id="15" name="Google Shape;89;p18">
            <a:extLst>
              <a:ext uri="{FF2B5EF4-FFF2-40B4-BE49-F238E27FC236}">
                <a16:creationId xmlns:a16="http://schemas.microsoft.com/office/drawing/2014/main" id="{9BF042BD-5F11-0F1B-951B-F2A19DFB849A}"/>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407883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BA4F44CC-BEB6-40F6-88FD-B7BE64BC6CB8}"/>
              </a:ext>
            </a:extLst>
          </p:cNvPr>
          <p:cNvSpPr/>
          <p:nvPr/>
        </p:nvSpPr>
        <p:spPr>
          <a:xfrm>
            <a:off x="457108" y="1304541"/>
            <a:ext cx="8188109" cy="1668772"/>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nvGrpSpPr>
          <p:cNvPr id="4" name="그룹 3">
            <a:extLst>
              <a:ext uri="{FF2B5EF4-FFF2-40B4-BE49-F238E27FC236}">
                <a16:creationId xmlns:a16="http://schemas.microsoft.com/office/drawing/2014/main" id="{F2094D9D-9ADC-C358-0781-6C3B222C0222}"/>
              </a:ext>
            </a:extLst>
          </p:cNvPr>
          <p:cNvGrpSpPr/>
          <p:nvPr/>
        </p:nvGrpSpPr>
        <p:grpSpPr>
          <a:xfrm>
            <a:off x="3206888" y="3758753"/>
            <a:ext cx="259286" cy="450494"/>
            <a:chOff x="3820512" y="3637553"/>
            <a:chExt cx="567520" cy="986029"/>
          </a:xfrm>
        </p:grpSpPr>
        <p:cxnSp>
          <p:nvCxnSpPr>
            <p:cNvPr id="5" name="직선 연결선 4">
              <a:extLst>
                <a:ext uri="{FF2B5EF4-FFF2-40B4-BE49-F238E27FC236}">
                  <a16:creationId xmlns:a16="http://schemas.microsoft.com/office/drawing/2014/main" id="{2C86373E-BA24-E509-ACB7-282DA79F928B}"/>
                </a:ext>
              </a:extLst>
            </p:cNvPr>
            <p:cNvCxnSpPr/>
            <p:nvPr/>
          </p:nvCxnSpPr>
          <p:spPr>
            <a:xfrm flipV="1">
              <a:off x="3825187" y="3637553"/>
              <a:ext cx="562845" cy="49903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직선 연결선 6">
              <a:extLst>
                <a:ext uri="{FF2B5EF4-FFF2-40B4-BE49-F238E27FC236}">
                  <a16:creationId xmlns:a16="http://schemas.microsoft.com/office/drawing/2014/main" id="{7B1BA843-772E-D53C-A94E-779B27C5DAA2}"/>
                </a:ext>
              </a:extLst>
            </p:cNvPr>
            <p:cNvCxnSpPr>
              <a:cxnSpLocks/>
            </p:cNvCxnSpPr>
            <p:nvPr/>
          </p:nvCxnSpPr>
          <p:spPr>
            <a:xfrm>
              <a:off x="3820512" y="4124549"/>
              <a:ext cx="562845" cy="49903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 name="그룹 7">
            <a:extLst>
              <a:ext uri="{FF2B5EF4-FFF2-40B4-BE49-F238E27FC236}">
                <a16:creationId xmlns:a16="http://schemas.microsoft.com/office/drawing/2014/main" id="{0D76C6F8-7E5F-1085-B69E-837A640D6A99}"/>
              </a:ext>
            </a:extLst>
          </p:cNvPr>
          <p:cNvGrpSpPr/>
          <p:nvPr/>
        </p:nvGrpSpPr>
        <p:grpSpPr>
          <a:xfrm flipH="1">
            <a:off x="5786697" y="3758753"/>
            <a:ext cx="259286" cy="450494"/>
            <a:chOff x="3820512" y="3637553"/>
            <a:chExt cx="567520" cy="986029"/>
          </a:xfrm>
        </p:grpSpPr>
        <p:cxnSp>
          <p:nvCxnSpPr>
            <p:cNvPr id="9" name="직선 연결선 8">
              <a:extLst>
                <a:ext uri="{FF2B5EF4-FFF2-40B4-BE49-F238E27FC236}">
                  <a16:creationId xmlns:a16="http://schemas.microsoft.com/office/drawing/2014/main" id="{A22DB8A6-D650-3B84-BC3B-EC67F3C3AD31}"/>
                </a:ext>
              </a:extLst>
            </p:cNvPr>
            <p:cNvCxnSpPr/>
            <p:nvPr/>
          </p:nvCxnSpPr>
          <p:spPr>
            <a:xfrm flipV="1">
              <a:off x="3825187" y="3637553"/>
              <a:ext cx="562845" cy="49903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직선 연결선 10">
              <a:extLst>
                <a:ext uri="{FF2B5EF4-FFF2-40B4-BE49-F238E27FC236}">
                  <a16:creationId xmlns:a16="http://schemas.microsoft.com/office/drawing/2014/main" id="{D2FA1C1C-E71F-560D-FB09-BFD16F7DD7C7}"/>
                </a:ext>
              </a:extLst>
            </p:cNvPr>
            <p:cNvCxnSpPr>
              <a:cxnSpLocks/>
            </p:cNvCxnSpPr>
            <p:nvPr/>
          </p:nvCxnSpPr>
          <p:spPr>
            <a:xfrm>
              <a:off x="3820512" y="4124549"/>
              <a:ext cx="562845" cy="49903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2" name="TextBox 11">
            <a:extLst>
              <a:ext uri="{FF2B5EF4-FFF2-40B4-BE49-F238E27FC236}">
                <a16:creationId xmlns:a16="http://schemas.microsoft.com/office/drawing/2014/main" id="{9B9920EA-1107-F544-0B96-EE5437CE5A63}"/>
              </a:ext>
            </a:extLst>
          </p:cNvPr>
          <p:cNvSpPr txBox="1"/>
          <p:nvPr/>
        </p:nvSpPr>
        <p:spPr>
          <a:xfrm>
            <a:off x="644861" y="2138443"/>
            <a:ext cx="853840" cy="461665"/>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이미지 파일 선택</a:t>
            </a:r>
            <a:r>
              <a:rPr lang="en-US" altLang="ko-KR" sz="800" dirty="0">
                <a:solidFill>
                  <a:schemeClr val="bg1"/>
                </a:solidFill>
                <a:latin typeface="나눔바른고딕" panose="020B0603020101020101" pitchFamily="50" charset="-127"/>
                <a:ea typeface="나눔바른고딕" panose="020B0603020101020101" pitchFamily="50" charset="-127"/>
              </a:rPr>
              <a:t>, </a:t>
            </a:r>
          </a:p>
          <a:p>
            <a:pPr algn="ctr"/>
            <a:r>
              <a:rPr lang="ko-KR" altLang="en-US" sz="800" dirty="0">
                <a:solidFill>
                  <a:schemeClr val="bg1"/>
                </a:solidFill>
                <a:latin typeface="나눔바른고딕" panose="020B0603020101020101" pitchFamily="50" charset="-127"/>
                <a:ea typeface="나눔바른고딕" panose="020B0603020101020101" pitchFamily="50" charset="-127"/>
              </a:rPr>
              <a:t>파일 경로 반환</a:t>
            </a: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D50D9D9F-2C50-4C64-7691-B65D3DF75B1A}"/>
              </a:ext>
            </a:extLst>
          </p:cNvPr>
          <p:cNvSpPr txBox="1"/>
          <p:nvPr/>
        </p:nvSpPr>
        <p:spPr>
          <a:xfrm>
            <a:off x="2049234" y="2042225"/>
            <a:ext cx="992087" cy="954107"/>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이미지를 읽고</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BGR &gt;</a:t>
            </a:r>
            <a:r>
              <a:rPr lang="ko-KR" altLang="en-US" sz="800" dirty="0">
                <a:solidFill>
                  <a:schemeClr val="bg1"/>
                </a:solidFill>
                <a:latin typeface="나눔바른고딕" panose="020B0603020101020101" pitchFamily="50" charset="-127"/>
                <a:ea typeface="나눔바른고딕" panose="020B0603020101020101" pitchFamily="50" charset="-127"/>
              </a:rPr>
              <a:t> </a:t>
            </a:r>
            <a:r>
              <a:rPr lang="en-US" altLang="ko-KR" sz="800" dirty="0">
                <a:solidFill>
                  <a:schemeClr val="bg1"/>
                </a:solidFill>
                <a:latin typeface="나눔바른고딕" panose="020B0603020101020101" pitchFamily="50" charset="-127"/>
                <a:ea typeface="나눔바른고딕" panose="020B0603020101020101" pitchFamily="50" charset="-127"/>
              </a:rPr>
              <a:t>HSV </a:t>
            </a:r>
            <a:r>
              <a:rPr lang="ko-KR" altLang="en-US" sz="800" dirty="0">
                <a:solidFill>
                  <a:schemeClr val="bg1"/>
                </a:solidFill>
                <a:latin typeface="나눔바른고딕" panose="020B0603020101020101" pitchFamily="50" charset="-127"/>
                <a:ea typeface="나눔바른고딕" panose="020B0603020101020101" pitchFamily="50" charset="-127"/>
              </a:rPr>
              <a:t>변환</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색상</a:t>
            </a:r>
            <a:r>
              <a:rPr lang="en-US" altLang="ko-KR" sz="800" dirty="0">
                <a:solidFill>
                  <a:schemeClr val="bg1"/>
                </a:solidFill>
                <a:latin typeface="나눔바른고딕" panose="020B0603020101020101" pitchFamily="50" charset="-127"/>
                <a:ea typeface="나눔바른고딕" panose="020B0603020101020101" pitchFamily="50" charset="-127"/>
              </a:rPr>
              <a:t>(Hue), </a:t>
            </a:r>
          </a:p>
          <a:p>
            <a:pPr algn="ctr"/>
            <a:r>
              <a:rPr lang="ko-KR" altLang="en-US" sz="800" dirty="0">
                <a:solidFill>
                  <a:schemeClr val="bg1"/>
                </a:solidFill>
                <a:latin typeface="나눔바른고딕" panose="020B0603020101020101" pitchFamily="50" charset="-127"/>
                <a:ea typeface="나눔바른고딕" panose="020B0603020101020101" pitchFamily="50" charset="-127"/>
              </a:rPr>
              <a:t>채도</a:t>
            </a:r>
            <a:r>
              <a:rPr lang="en-US" altLang="ko-KR" sz="800" dirty="0">
                <a:solidFill>
                  <a:schemeClr val="bg1"/>
                </a:solidFill>
                <a:latin typeface="나눔바른고딕" panose="020B0603020101020101" pitchFamily="50" charset="-127"/>
                <a:ea typeface="나눔바른고딕" panose="020B0603020101020101" pitchFamily="50" charset="-127"/>
              </a:rPr>
              <a:t>(Saturation), </a:t>
            </a:r>
          </a:p>
          <a:p>
            <a:pPr algn="ctr"/>
            <a:r>
              <a:rPr lang="ko-KR" altLang="en-US" sz="800" dirty="0">
                <a:solidFill>
                  <a:schemeClr val="bg1"/>
                </a:solidFill>
                <a:latin typeface="나눔바른고딕" panose="020B0603020101020101" pitchFamily="50" charset="-127"/>
                <a:ea typeface="나눔바른고딕" panose="020B0603020101020101" pitchFamily="50" charset="-127"/>
              </a:rPr>
              <a:t>명도</a:t>
            </a:r>
            <a:r>
              <a:rPr lang="en-US" altLang="ko-KR" sz="800" dirty="0">
                <a:solidFill>
                  <a:schemeClr val="bg1"/>
                </a:solidFill>
                <a:latin typeface="나눔바른고딕" panose="020B0603020101020101" pitchFamily="50" charset="-127"/>
                <a:ea typeface="나눔바른고딕" panose="020B0603020101020101" pitchFamily="50" charset="-127"/>
              </a:rPr>
              <a:t>(Value)</a:t>
            </a:r>
            <a:r>
              <a:rPr lang="ko-KR" altLang="en-US" sz="800" dirty="0">
                <a:solidFill>
                  <a:schemeClr val="bg1"/>
                </a:solidFill>
                <a:latin typeface="나눔바른고딕" panose="020B0603020101020101" pitchFamily="50" charset="-127"/>
                <a:ea typeface="나눔바른고딕" panose="020B0603020101020101" pitchFamily="50" charset="-127"/>
              </a:rPr>
              <a:t>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8F351DEE-8346-AD89-E000-F6330EF15E6A}"/>
              </a:ext>
            </a:extLst>
          </p:cNvPr>
          <p:cNvSpPr txBox="1"/>
          <p:nvPr/>
        </p:nvSpPr>
        <p:spPr>
          <a:xfrm>
            <a:off x="3156717" y="2145523"/>
            <a:ext cx="1250862" cy="584775"/>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이미지 창에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마우스 오른쪽 버튼 클릭</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a:t>
            </a:r>
            <a:r>
              <a:rPr lang="ko-KR" altLang="en-US" sz="800" dirty="0">
                <a:solidFill>
                  <a:schemeClr val="bg1"/>
                </a:solidFill>
                <a:latin typeface="나눔바른고딕" panose="020B0603020101020101" pitchFamily="50" charset="-127"/>
                <a:ea typeface="나눔바른고딕" panose="020B0603020101020101" pitchFamily="50" charset="-127"/>
              </a:rPr>
              <a:t> 이벤트를 처리</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3F6867AA-C750-376E-4305-4FE01FFBB6D6}"/>
              </a:ext>
            </a:extLst>
          </p:cNvPr>
          <p:cNvSpPr txBox="1"/>
          <p:nvPr/>
        </p:nvSpPr>
        <p:spPr>
          <a:xfrm>
            <a:off x="4570538" y="2138442"/>
            <a:ext cx="1106373" cy="461665"/>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클릭한 지점의 색상과</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 유사한 픽셀을 찾아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 </a:t>
            </a:r>
            <a:r>
              <a:rPr lang="ko-KR" altLang="en-US" sz="800" dirty="0">
                <a:solidFill>
                  <a:schemeClr val="bg1"/>
                </a:solidFill>
                <a:latin typeface="나눔바른고딕" panose="020B0603020101020101" pitchFamily="50" charset="-127"/>
                <a:ea typeface="나눔바른고딕" panose="020B0603020101020101" pitchFamily="50" charset="-127"/>
              </a:rPr>
              <a:t>마스크를 생성</a:t>
            </a: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3F9E2843-C102-6F3E-33E6-DE23AEC689A8}"/>
              </a:ext>
            </a:extLst>
          </p:cNvPr>
          <p:cNvSpPr txBox="1"/>
          <p:nvPr/>
        </p:nvSpPr>
        <p:spPr>
          <a:xfrm>
            <a:off x="5839870" y="2042225"/>
            <a:ext cx="1250862" cy="954107"/>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마스크를 이용</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원본 이미지에서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해당하는 </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선</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부분 선택</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 </a:t>
            </a:r>
            <a:r>
              <a:rPr lang="ko-KR" altLang="en-US" sz="800" dirty="0">
                <a:solidFill>
                  <a:schemeClr val="bg1"/>
                </a:solidFill>
                <a:latin typeface="나눔바른고딕" panose="020B0603020101020101" pitchFamily="50" charset="-127"/>
                <a:ea typeface="나눔바른고딕" panose="020B0603020101020101" pitchFamily="50" charset="-127"/>
              </a:rPr>
              <a:t>선 </a:t>
            </a:r>
            <a:r>
              <a:rPr lang="ko-KR" altLang="en-US" sz="800" dirty="0" err="1">
                <a:solidFill>
                  <a:schemeClr val="bg1"/>
                </a:solidFill>
                <a:latin typeface="나눔바른고딕" panose="020B0603020101020101" pitchFamily="50" charset="-127"/>
                <a:ea typeface="나눔바른고딕" panose="020B0603020101020101" pitchFamily="50" charset="-127"/>
              </a:rPr>
              <a:t>블러</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처리</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 </a:t>
            </a:r>
            <a:r>
              <a:rPr lang="ko-KR" altLang="en-US" sz="800" dirty="0">
                <a:solidFill>
                  <a:schemeClr val="bg1"/>
                </a:solidFill>
                <a:latin typeface="나눔바른고딕" panose="020B0603020101020101" pitchFamily="50" charset="-127"/>
                <a:ea typeface="나눔바른고딕" panose="020B0603020101020101" pitchFamily="50" charset="-127"/>
              </a:rPr>
              <a:t>이미지 </a:t>
            </a:r>
            <a:r>
              <a:rPr lang="ko-KR" altLang="en-US" sz="800" dirty="0" err="1">
                <a:solidFill>
                  <a:schemeClr val="bg1"/>
                </a:solidFill>
                <a:latin typeface="나눔바른고딕" panose="020B0603020101020101" pitchFamily="50" charset="-127"/>
                <a:ea typeface="나눔바른고딕" panose="020B0603020101020101" pitchFamily="50" charset="-127"/>
              </a:rPr>
              <a:t>그레이스케일</a:t>
            </a:r>
            <a:r>
              <a:rPr lang="ko-KR" altLang="en-US" sz="800" dirty="0">
                <a:solidFill>
                  <a:schemeClr val="bg1"/>
                </a:solidFill>
                <a:latin typeface="나눔바른고딕" panose="020B0603020101020101" pitchFamily="50" charset="-127"/>
                <a:ea typeface="나눔바른고딕" panose="020B0603020101020101" pitchFamily="50" charset="-127"/>
              </a:rPr>
              <a:t>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 </a:t>
            </a:r>
            <a:r>
              <a:rPr lang="ko-KR" altLang="en-US" sz="800" dirty="0">
                <a:solidFill>
                  <a:schemeClr val="bg1"/>
                </a:solidFill>
                <a:latin typeface="나눔바른고딕" panose="020B0603020101020101" pitchFamily="50" charset="-127"/>
                <a:ea typeface="나눔바른고딕" panose="020B0603020101020101" pitchFamily="50" charset="-127"/>
              </a:rPr>
              <a:t>이미지 이진화</a:t>
            </a: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7" name="제목 1">
            <a:extLst>
              <a:ext uri="{FF2B5EF4-FFF2-40B4-BE49-F238E27FC236}">
                <a16:creationId xmlns:a16="http://schemas.microsoft.com/office/drawing/2014/main" id="{156F2D63-3E37-8F23-7B7D-E200AF1346CA}"/>
              </a:ext>
            </a:extLst>
          </p:cNvPr>
          <p:cNvSpPr txBox="1">
            <a:spLocks/>
          </p:cNvSpPr>
          <p:nvPr/>
        </p:nvSpPr>
        <p:spPr>
          <a:xfrm>
            <a:off x="1909278" y="777210"/>
            <a:ext cx="7071591" cy="439883"/>
          </a:xfrm>
          <a:prstGeom prst="rect">
            <a:avLst/>
          </a:prstGeom>
        </p:spPr>
        <p:txBody>
          <a:bodyPr vert="horz" lIns="68580" tIns="34290" rIns="68580" bIns="3429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r>
              <a:rPr lang="ko-KR" altLang="en-US" sz="1200" b="1" dirty="0">
                <a:latin typeface="나눔바른고딕" panose="020B0603020101020101" pitchFamily="50" charset="-127"/>
                <a:ea typeface="나눔바른고딕" panose="020B0603020101020101" pitchFamily="50" charset="-127"/>
              </a:rPr>
              <a:t>선 추출 </a:t>
            </a:r>
            <a:r>
              <a:rPr lang="en-US" altLang="ko-KR" sz="1200" b="1" dirty="0">
                <a:latin typeface="나눔바른고딕" panose="020B0603020101020101" pitchFamily="50" charset="-127"/>
                <a:ea typeface="나눔바른고딕" panose="020B0603020101020101" pitchFamily="50" charset="-127"/>
              </a:rPr>
              <a:t>3) </a:t>
            </a:r>
            <a:r>
              <a:rPr lang="ko-KR" altLang="en-US" sz="1200" dirty="0">
                <a:latin typeface="나눔바른고딕" panose="020B0603020101020101" pitchFamily="50" charset="-127"/>
                <a:ea typeface="나눔바른고딕" panose="020B0603020101020101" pitchFamily="50" charset="-127"/>
              </a:rPr>
              <a:t>패키지 디자인의 점선과 실선은 특유의 색으로 되어있는 점을 활용하여 색으로 직선</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 점선 추출</a:t>
            </a:r>
          </a:p>
        </p:txBody>
      </p:sp>
      <p:pic>
        <p:nvPicPr>
          <p:cNvPr id="18" name="그림 17">
            <a:extLst>
              <a:ext uri="{FF2B5EF4-FFF2-40B4-BE49-F238E27FC236}">
                <a16:creationId xmlns:a16="http://schemas.microsoft.com/office/drawing/2014/main" id="{60962779-30EB-90CE-A4E9-F60C1C228DA1}"/>
              </a:ext>
            </a:extLst>
          </p:cNvPr>
          <p:cNvPicPr>
            <a:picLocks noChangeAspect="1"/>
          </p:cNvPicPr>
          <p:nvPr/>
        </p:nvPicPr>
        <p:blipFill>
          <a:blip r:embed="rId4"/>
          <a:stretch>
            <a:fillRect/>
          </a:stretch>
        </p:blipFill>
        <p:spPr>
          <a:xfrm>
            <a:off x="477946" y="3803547"/>
            <a:ext cx="2741938" cy="986080"/>
          </a:xfrm>
          <a:prstGeom prst="rect">
            <a:avLst/>
          </a:prstGeom>
        </p:spPr>
      </p:pic>
      <p:pic>
        <p:nvPicPr>
          <p:cNvPr id="19" name="그림 18">
            <a:extLst>
              <a:ext uri="{FF2B5EF4-FFF2-40B4-BE49-F238E27FC236}">
                <a16:creationId xmlns:a16="http://schemas.microsoft.com/office/drawing/2014/main" id="{7DAEC740-EBF0-B007-80E9-AD440A2BCDF3}"/>
              </a:ext>
            </a:extLst>
          </p:cNvPr>
          <p:cNvPicPr>
            <a:picLocks noChangeAspect="1"/>
          </p:cNvPicPr>
          <p:nvPr/>
        </p:nvPicPr>
        <p:blipFill>
          <a:blip r:embed="rId5"/>
          <a:stretch>
            <a:fillRect/>
          </a:stretch>
        </p:blipFill>
        <p:spPr>
          <a:xfrm>
            <a:off x="3439310" y="3138144"/>
            <a:ext cx="2347387" cy="845856"/>
          </a:xfrm>
          <a:prstGeom prst="rect">
            <a:avLst/>
          </a:prstGeom>
        </p:spPr>
      </p:pic>
      <p:pic>
        <p:nvPicPr>
          <p:cNvPr id="20" name="그림 19">
            <a:extLst>
              <a:ext uri="{FF2B5EF4-FFF2-40B4-BE49-F238E27FC236}">
                <a16:creationId xmlns:a16="http://schemas.microsoft.com/office/drawing/2014/main" id="{DD17C870-6065-6925-2A09-2334DDB1C134}"/>
              </a:ext>
            </a:extLst>
          </p:cNvPr>
          <p:cNvPicPr>
            <a:picLocks noChangeAspect="1"/>
          </p:cNvPicPr>
          <p:nvPr/>
        </p:nvPicPr>
        <p:blipFill>
          <a:blip r:embed="rId6"/>
          <a:stretch>
            <a:fillRect/>
          </a:stretch>
        </p:blipFill>
        <p:spPr>
          <a:xfrm>
            <a:off x="3456312" y="4115123"/>
            <a:ext cx="2347387" cy="851291"/>
          </a:xfrm>
          <a:prstGeom prst="rect">
            <a:avLst/>
          </a:prstGeom>
        </p:spPr>
      </p:pic>
      <p:pic>
        <p:nvPicPr>
          <p:cNvPr id="21" name="그림 20">
            <a:extLst>
              <a:ext uri="{FF2B5EF4-FFF2-40B4-BE49-F238E27FC236}">
                <a16:creationId xmlns:a16="http://schemas.microsoft.com/office/drawing/2014/main" id="{D375D5FB-2D67-0785-8497-841ED2076483}"/>
              </a:ext>
            </a:extLst>
          </p:cNvPr>
          <p:cNvPicPr>
            <a:picLocks noChangeAspect="1"/>
          </p:cNvPicPr>
          <p:nvPr/>
        </p:nvPicPr>
        <p:blipFill>
          <a:blip r:embed="rId7"/>
          <a:stretch>
            <a:fillRect/>
          </a:stretch>
        </p:blipFill>
        <p:spPr>
          <a:xfrm>
            <a:off x="6040128" y="3711670"/>
            <a:ext cx="2735912" cy="984929"/>
          </a:xfrm>
          <a:prstGeom prst="rect">
            <a:avLst/>
          </a:prstGeom>
        </p:spPr>
      </p:pic>
      <p:sp>
        <p:nvSpPr>
          <p:cNvPr id="28" name="TextBox 27">
            <a:extLst>
              <a:ext uri="{FF2B5EF4-FFF2-40B4-BE49-F238E27FC236}">
                <a16:creationId xmlns:a16="http://schemas.microsoft.com/office/drawing/2014/main" id="{C1070097-6B71-926B-CD8D-58782CD10050}"/>
              </a:ext>
            </a:extLst>
          </p:cNvPr>
          <p:cNvSpPr txBox="1"/>
          <p:nvPr/>
        </p:nvSpPr>
        <p:spPr>
          <a:xfrm>
            <a:off x="5061174" y="4112374"/>
            <a:ext cx="778696" cy="253916"/>
          </a:xfrm>
          <a:prstGeom prst="rect">
            <a:avLst/>
          </a:prstGeom>
          <a:noFill/>
        </p:spPr>
        <p:txBody>
          <a:bodyPr wrap="square" rtlCol="0">
            <a:spAutoFit/>
          </a:bodyPr>
          <a:lstStyle/>
          <a:p>
            <a:r>
              <a:rPr lang="en-US" altLang="ko-KR" sz="1050" dirty="0">
                <a:highlight>
                  <a:srgbClr val="00FF00"/>
                </a:highlight>
                <a:latin typeface="나눔바른고딕" panose="020B0603020101020101" pitchFamily="50" charset="-127"/>
                <a:ea typeface="나눔바른고딕" panose="020B0603020101020101" pitchFamily="50" charset="-127"/>
              </a:rPr>
              <a:t>Line</a:t>
            </a:r>
            <a:r>
              <a:rPr lang="ko-KR" altLang="en-US" sz="1050" dirty="0">
                <a:highlight>
                  <a:srgbClr val="00FF00"/>
                </a:highlight>
                <a:latin typeface="나눔바른고딕" panose="020B0603020101020101" pitchFamily="50" charset="-127"/>
                <a:ea typeface="나눔바른고딕" panose="020B0603020101020101" pitchFamily="50" charset="-127"/>
              </a:rPr>
              <a:t> </a:t>
            </a:r>
            <a:r>
              <a:rPr lang="en-US" altLang="ko-KR" sz="1050" dirty="0">
                <a:highlight>
                  <a:srgbClr val="00FF00"/>
                </a:highlight>
                <a:latin typeface="나눔바른고딕" panose="020B0603020101020101" pitchFamily="50" charset="-127"/>
                <a:ea typeface="나눔바른고딕" panose="020B0603020101020101" pitchFamily="50" charset="-127"/>
              </a:rPr>
              <a:t>blur</a:t>
            </a:r>
            <a:endParaRPr lang="ko-KR" altLang="en-US" sz="1050" dirty="0">
              <a:highlight>
                <a:srgbClr val="00FF00"/>
              </a:highlight>
              <a:latin typeface="나눔바른고딕" panose="020B0603020101020101" pitchFamily="50" charset="-127"/>
              <a:ea typeface="나눔바른고딕" panose="020B0603020101020101" pitchFamily="50" charset="-127"/>
            </a:endParaRPr>
          </a:p>
        </p:txBody>
      </p:sp>
      <p:sp>
        <p:nvSpPr>
          <p:cNvPr id="29" name="TextBox 28">
            <a:extLst>
              <a:ext uri="{FF2B5EF4-FFF2-40B4-BE49-F238E27FC236}">
                <a16:creationId xmlns:a16="http://schemas.microsoft.com/office/drawing/2014/main" id="{9517F833-78F2-1E99-B1E9-24381B0E19A1}"/>
              </a:ext>
            </a:extLst>
          </p:cNvPr>
          <p:cNvSpPr txBox="1"/>
          <p:nvPr/>
        </p:nvSpPr>
        <p:spPr>
          <a:xfrm>
            <a:off x="5307008" y="3141163"/>
            <a:ext cx="599024" cy="253916"/>
          </a:xfrm>
          <a:prstGeom prst="rect">
            <a:avLst/>
          </a:prstGeom>
          <a:noFill/>
        </p:spPr>
        <p:txBody>
          <a:bodyPr wrap="square" rtlCol="0">
            <a:spAutoFit/>
          </a:bodyPr>
          <a:lstStyle/>
          <a:p>
            <a:r>
              <a:rPr lang="en-US" altLang="ko-KR" sz="1050" dirty="0">
                <a:highlight>
                  <a:srgbClr val="00FF00"/>
                </a:highlight>
                <a:latin typeface="나눔바른고딕" panose="020B0603020101020101" pitchFamily="50" charset="-127"/>
                <a:ea typeface="나눔바른고딕" panose="020B0603020101020101" pitchFamily="50" charset="-127"/>
              </a:rPr>
              <a:t>mask</a:t>
            </a:r>
            <a:endParaRPr lang="ko-KR" altLang="en-US" sz="1050" dirty="0">
              <a:highlight>
                <a:srgbClr val="00FF00"/>
              </a:highlight>
              <a:latin typeface="나눔바른고딕" panose="020B0603020101020101" pitchFamily="50" charset="-127"/>
              <a:ea typeface="나눔바른고딕" panose="020B0603020101020101" pitchFamily="50" charset="-127"/>
            </a:endParaRPr>
          </a:p>
        </p:txBody>
      </p:sp>
      <p:sp>
        <p:nvSpPr>
          <p:cNvPr id="30" name="TextBox 29">
            <a:extLst>
              <a:ext uri="{FF2B5EF4-FFF2-40B4-BE49-F238E27FC236}">
                <a16:creationId xmlns:a16="http://schemas.microsoft.com/office/drawing/2014/main" id="{ECB3F114-9E5E-C639-F4E8-62B4DEDE6376}"/>
              </a:ext>
            </a:extLst>
          </p:cNvPr>
          <p:cNvSpPr txBox="1"/>
          <p:nvPr/>
        </p:nvSpPr>
        <p:spPr>
          <a:xfrm>
            <a:off x="2751551" y="3789005"/>
            <a:ext cx="568424" cy="253916"/>
          </a:xfrm>
          <a:prstGeom prst="rect">
            <a:avLst/>
          </a:prstGeom>
          <a:noFill/>
        </p:spPr>
        <p:txBody>
          <a:bodyPr wrap="square" rtlCol="0">
            <a:spAutoFit/>
          </a:bodyPr>
          <a:lstStyle/>
          <a:p>
            <a:r>
              <a:rPr lang="en-US" altLang="ko-KR" sz="1050">
                <a:highlight>
                  <a:srgbClr val="00FF00"/>
                </a:highlight>
                <a:latin typeface="나눔바른고딕" panose="020B0603020101020101" pitchFamily="50" charset="-127"/>
                <a:ea typeface="나눔바른고딕" panose="020B0603020101020101" pitchFamily="50" charset="-127"/>
              </a:rPr>
              <a:t>input</a:t>
            </a:r>
            <a:endParaRPr lang="ko-KR" altLang="en-US" sz="1050">
              <a:highlight>
                <a:srgbClr val="00FF00"/>
              </a:highlight>
              <a:latin typeface="나눔바른고딕" panose="020B0603020101020101" pitchFamily="50" charset="-127"/>
              <a:ea typeface="나눔바른고딕" panose="020B0603020101020101" pitchFamily="50" charset="-127"/>
            </a:endParaRPr>
          </a:p>
        </p:txBody>
      </p:sp>
      <p:sp>
        <p:nvSpPr>
          <p:cNvPr id="31" name="TextBox 30">
            <a:extLst>
              <a:ext uri="{FF2B5EF4-FFF2-40B4-BE49-F238E27FC236}">
                <a16:creationId xmlns:a16="http://schemas.microsoft.com/office/drawing/2014/main" id="{8DE9BD00-CC30-61EC-0E87-AD8632716970}"/>
              </a:ext>
            </a:extLst>
          </p:cNvPr>
          <p:cNvSpPr txBox="1"/>
          <p:nvPr/>
        </p:nvSpPr>
        <p:spPr>
          <a:xfrm>
            <a:off x="8207828" y="3687170"/>
            <a:ext cx="718123" cy="253916"/>
          </a:xfrm>
          <a:prstGeom prst="rect">
            <a:avLst/>
          </a:prstGeom>
          <a:noFill/>
        </p:spPr>
        <p:txBody>
          <a:bodyPr wrap="square" rtlCol="0">
            <a:spAutoFit/>
          </a:bodyPr>
          <a:lstStyle/>
          <a:p>
            <a:r>
              <a:rPr lang="en-US" altLang="ko-KR" sz="1050" dirty="0">
                <a:highlight>
                  <a:srgbClr val="00FF00"/>
                </a:highlight>
                <a:latin typeface="나눔바른고딕" panose="020B0603020101020101" pitchFamily="50" charset="-127"/>
                <a:ea typeface="나눔바른고딕" panose="020B0603020101020101" pitchFamily="50" charset="-127"/>
              </a:rPr>
              <a:t>output</a:t>
            </a:r>
            <a:endParaRPr lang="ko-KR" altLang="en-US" sz="1050" dirty="0">
              <a:highlight>
                <a:srgbClr val="00FF00"/>
              </a:highlight>
              <a:latin typeface="나눔바른고딕" panose="020B0603020101020101" pitchFamily="50" charset="-127"/>
              <a:ea typeface="나눔바른고딕" panose="020B0603020101020101" pitchFamily="50" charset="-127"/>
            </a:endParaRPr>
          </a:p>
        </p:txBody>
      </p:sp>
      <p:sp>
        <p:nvSpPr>
          <p:cNvPr id="32" name="Google Shape;89;p18">
            <a:extLst>
              <a:ext uri="{FF2B5EF4-FFF2-40B4-BE49-F238E27FC236}">
                <a16:creationId xmlns:a16="http://schemas.microsoft.com/office/drawing/2014/main" id="{563B9D21-FD3C-6ACF-BE75-08FE20499889}"/>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34" name="다이어그램 33">
            <a:extLst>
              <a:ext uri="{FF2B5EF4-FFF2-40B4-BE49-F238E27FC236}">
                <a16:creationId xmlns:a16="http://schemas.microsoft.com/office/drawing/2014/main" id="{D4990B6C-314F-588A-7429-295B1147CE27}"/>
              </a:ext>
            </a:extLst>
          </p:cNvPr>
          <p:cNvGraphicFramePr/>
          <p:nvPr>
            <p:extLst>
              <p:ext uri="{D42A27DB-BD31-4B8C-83A1-F6EECF244321}">
                <p14:modId xmlns:p14="http://schemas.microsoft.com/office/powerpoint/2010/main" val="2655728305"/>
              </p:ext>
            </p:extLst>
          </p:nvPr>
        </p:nvGraphicFramePr>
        <p:xfrm>
          <a:off x="517149" y="1285058"/>
          <a:ext cx="8109702" cy="8733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58375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제목 1">
            <a:extLst>
              <a:ext uri="{FF2B5EF4-FFF2-40B4-BE49-F238E27FC236}">
                <a16:creationId xmlns:a16="http://schemas.microsoft.com/office/drawing/2014/main" id="{22C9B2C5-02B8-A569-BEF6-D988489AE7E0}"/>
              </a:ext>
            </a:extLst>
          </p:cNvPr>
          <p:cNvSpPr txBox="1">
            <a:spLocks/>
          </p:cNvSpPr>
          <p:nvPr/>
        </p:nvSpPr>
        <p:spPr>
          <a:xfrm>
            <a:off x="2257865" y="711220"/>
            <a:ext cx="5936566" cy="572700"/>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a:latin typeface="나눔바른고딕" panose="020B0603020101020101" pitchFamily="50" charset="-127"/>
                <a:ea typeface="나눔바른고딕" panose="020B0603020101020101" pitchFamily="50" charset="-127"/>
              </a:rPr>
              <a:t>코드설명</a:t>
            </a:r>
          </a:p>
        </p:txBody>
      </p:sp>
      <p:pic>
        <p:nvPicPr>
          <p:cNvPr id="4" name="내용 개체 틀 3">
            <a:extLst>
              <a:ext uri="{FF2B5EF4-FFF2-40B4-BE49-F238E27FC236}">
                <a16:creationId xmlns:a16="http://schemas.microsoft.com/office/drawing/2014/main" id="{BB0B272B-9672-DE04-2605-4256366E94CB}"/>
              </a:ext>
            </a:extLst>
          </p:cNvPr>
          <p:cNvPicPr>
            <a:picLocks noChangeAspect="1"/>
          </p:cNvPicPr>
          <p:nvPr/>
        </p:nvPicPr>
        <p:blipFill>
          <a:blip r:embed="rId4"/>
          <a:stretch>
            <a:fillRect/>
          </a:stretch>
        </p:blipFill>
        <p:spPr>
          <a:xfrm>
            <a:off x="566750" y="1621215"/>
            <a:ext cx="6504347" cy="3387566"/>
          </a:xfrm>
          <a:prstGeom prst="rect">
            <a:avLst/>
          </a:prstGeom>
        </p:spPr>
      </p:pic>
      <p:sp>
        <p:nvSpPr>
          <p:cNvPr id="5" name="TextBox 4">
            <a:extLst>
              <a:ext uri="{FF2B5EF4-FFF2-40B4-BE49-F238E27FC236}">
                <a16:creationId xmlns:a16="http://schemas.microsoft.com/office/drawing/2014/main" id="{D3C63318-2866-D327-575A-6F64AEC589CB}"/>
              </a:ext>
            </a:extLst>
          </p:cNvPr>
          <p:cNvSpPr txBox="1"/>
          <p:nvPr/>
        </p:nvSpPr>
        <p:spPr>
          <a:xfrm>
            <a:off x="7111621" y="2867786"/>
            <a:ext cx="1869247" cy="646331"/>
          </a:xfrm>
          <a:prstGeom prst="rect">
            <a:avLst/>
          </a:prstGeom>
          <a:noFill/>
        </p:spPr>
        <p:txBody>
          <a:bodyPr wrap="square" rtlCol="0" anchor="ctr">
            <a:spAutoFit/>
          </a:bodyPr>
          <a:lstStyle/>
          <a:p>
            <a:r>
              <a:rPr lang="en-US" altLang="ko-KR" sz="900" dirty="0">
                <a:latin typeface="나눔바른고딕" panose="020B0603020101020101" pitchFamily="50" charset="-127"/>
                <a:ea typeface="나눔바른고딕" panose="020B0603020101020101" pitchFamily="50" charset="-127"/>
              </a:rPr>
              <a:t>Print</a:t>
            </a:r>
          </a:p>
          <a:p>
            <a:r>
              <a:rPr lang="ko-KR" altLang="en-US" sz="900" dirty="0">
                <a:latin typeface="나눔바른고딕" panose="020B0603020101020101" pitchFamily="50" charset="-127"/>
                <a:ea typeface="나눔바른고딕" panose="020B0603020101020101" pitchFamily="50" charset="-127"/>
              </a:rPr>
              <a:t>클릭한 </a:t>
            </a:r>
            <a:r>
              <a:rPr lang="en-US" altLang="ko-KR" sz="900" dirty="0">
                <a:latin typeface="나눔바른고딕" panose="020B0603020101020101" pitchFamily="50" charset="-127"/>
                <a:ea typeface="나눔바른고딕" panose="020B0603020101020101" pitchFamily="50" charset="-127"/>
              </a:rPr>
              <a:t>HSV </a:t>
            </a:r>
            <a:r>
              <a:rPr lang="ko-KR" altLang="en-US" sz="900" dirty="0">
                <a:latin typeface="나눔바른고딕" panose="020B0603020101020101" pitchFamily="50" charset="-127"/>
                <a:ea typeface="나눔바른고딕" panose="020B0603020101020101" pitchFamily="50" charset="-127"/>
              </a:rPr>
              <a:t>색상</a:t>
            </a:r>
            <a:r>
              <a:rPr lang="en-US" altLang="ko-KR" sz="900" dirty="0">
                <a:latin typeface="나눔바른고딕" panose="020B0603020101020101" pitchFamily="50" charset="-127"/>
                <a:ea typeface="나눔바른고딕" panose="020B0603020101020101" pitchFamily="50" charset="-127"/>
              </a:rPr>
              <a:t>:  [ 95 255  78]</a:t>
            </a:r>
          </a:p>
          <a:p>
            <a:r>
              <a:rPr lang="ko-KR" altLang="en-US" sz="900" dirty="0">
                <a:latin typeface="나눔바른고딕" panose="020B0603020101020101" pitchFamily="50" charset="-127"/>
                <a:ea typeface="나눔바른고딕" panose="020B0603020101020101" pitchFamily="50" charset="-127"/>
              </a:rPr>
              <a:t>하한 값</a:t>
            </a:r>
            <a:r>
              <a:rPr lang="en-US" altLang="ko-KR" sz="900" dirty="0">
                <a:latin typeface="나눔바른고딕" panose="020B0603020101020101" pitchFamily="50" charset="-127"/>
                <a:ea typeface="나눔바른고딕" panose="020B0603020101020101" pitchFamily="50" charset="-127"/>
              </a:rPr>
              <a:t>:  [ 85 215  28]</a:t>
            </a:r>
          </a:p>
          <a:p>
            <a:r>
              <a:rPr lang="ko-KR" altLang="en-US" sz="900" dirty="0">
                <a:latin typeface="나눔바른고딕" panose="020B0603020101020101" pitchFamily="50" charset="-127"/>
                <a:ea typeface="나눔바른고딕" panose="020B0603020101020101" pitchFamily="50" charset="-127"/>
              </a:rPr>
              <a:t>상한 값</a:t>
            </a:r>
            <a:r>
              <a:rPr lang="en-US" altLang="ko-KR" sz="900" dirty="0">
                <a:latin typeface="나눔바른고딕" panose="020B0603020101020101" pitchFamily="50" charset="-127"/>
                <a:ea typeface="나눔바른고딕" panose="020B0603020101020101" pitchFamily="50" charset="-127"/>
              </a:rPr>
              <a:t>:  [105 255 128]</a:t>
            </a:r>
            <a:endParaRPr lang="ko-KR" altLang="en-US" sz="900" dirty="0">
              <a:latin typeface="나눔바른고딕" panose="020B0603020101020101" pitchFamily="50" charset="-127"/>
              <a:ea typeface="나눔바른고딕" panose="020B0603020101020101" pitchFamily="50" charset="-127"/>
            </a:endParaRPr>
          </a:p>
        </p:txBody>
      </p:sp>
      <p:sp>
        <p:nvSpPr>
          <p:cNvPr id="7" name="직사각형 6">
            <a:extLst>
              <a:ext uri="{FF2B5EF4-FFF2-40B4-BE49-F238E27FC236}">
                <a16:creationId xmlns:a16="http://schemas.microsoft.com/office/drawing/2014/main" id="{F7B7EBB6-38E5-B4C1-5A26-2F6C03113CAD}"/>
              </a:ext>
            </a:extLst>
          </p:cNvPr>
          <p:cNvSpPr/>
          <p:nvPr/>
        </p:nvSpPr>
        <p:spPr>
          <a:xfrm>
            <a:off x="914845" y="3392886"/>
            <a:ext cx="1676400" cy="138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54A90903-24FE-2535-D5E9-51BB2C648D29}"/>
              </a:ext>
            </a:extLst>
          </p:cNvPr>
          <p:cNvSpPr txBox="1"/>
          <p:nvPr/>
        </p:nvSpPr>
        <p:spPr>
          <a:xfrm>
            <a:off x="2634610" y="2645257"/>
            <a:ext cx="3874779" cy="584775"/>
          </a:xfrm>
          <a:prstGeom prst="rect">
            <a:avLst/>
          </a:prstGeom>
          <a:noFill/>
          <a:ln>
            <a:solidFill>
              <a:schemeClr val="accent1"/>
            </a:solidFill>
          </a:ln>
        </p:spPr>
        <p:txBody>
          <a:bodyPr wrap="none" rtlCol="0">
            <a:spAutoFit/>
          </a:bodyPr>
          <a:lstStyle/>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event -&gt; </a:t>
            </a:r>
            <a:r>
              <a:rPr lang="en-US" altLang="ko-KR" sz="800" dirty="0">
                <a:solidFill>
                  <a:schemeClr val="bg1"/>
                </a:solidFill>
                <a:latin typeface="나눔바른고딕" panose="020B0603020101020101" pitchFamily="50" charset="-127"/>
                <a:ea typeface="나눔바른고딕" panose="020B0603020101020101" pitchFamily="50" charset="-127"/>
              </a:rPr>
              <a:t>cv2.EVENT_RBUTTONDOWN</a:t>
            </a:r>
            <a:r>
              <a:rPr lang="ko-KR" altLang="en-US" sz="800" dirty="0">
                <a:solidFill>
                  <a:schemeClr val="bg1"/>
                </a:solidFill>
                <a:latin typeface="나눔바른고딕" panose="020B0603020101020101" pitchFamily="50" charset="-127"/>
                <a:ea typeface="나눔바른고딕" panose="020B0603020101020101" pitchFamily="50" charset="-127"/>
              </a:rPr>
              <a:t>은 마우스 오른쪽 버튼이 눌렸을 때의 이벤트</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x, y -&gt; </a:t>
            </a:r>
            <a:r>
              <a:rPr lang="ko-KR" altLang="en-US" sz="800" dirty="0">
                <a:solidFill>
                  <a:schemeClr val="bg1"/>
                </a:solidFill>
                <a:latin typeface="나눔바른고딕" panose="020B0603020101020101" pitchFamily="50" charset="-127"/>
                <a:ea typeface="나눔바른고딕" panose="020B0603020101020101" pitchFamily="50" charset="-127"/>
              </a:rPr>
              <a:t>클릭의 위치 좌표</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이미지 상에서의 픽셀 위치</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flags -&gt;</a:t>
            </a:r>
            <a:r>
              <a:rPr lang="ko-KR" altLang="en-US" sz="800" dirty="0">
                <a:solidFill>
                  <a:schemeClr val="bg1"/>
                </a:solidFill>
                <a:latin typeface="나눔바른고딕" panose="020B0603020101020101" pitchFamily="50" charset="-127"/>
                <a:ea typeface="나눔바른고딕" panose="020B0603020101020101" pitchFamily="50" charset="-127"/>
              </a:rPr>
              <a:t>이벤트가 발생했을 때 추가적인 플래그 정보</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param-&gt; </a:t>
            </a:r>
            <a:r>
              <a:rPr lang="ko-KR" altLang="en-US" sz="800" dirty="0" err="1">
                <a:solidFill>
                  <a:schemeClr val="bg1"/>
                </a:solidFill>
                <a:latin typeface="나눔바른고딕" panose="020B0603020101020101" pitchFamily="50" charset="-127"/>
                <a:ea typeface="나눔바른고딕" panose="020B0603020101020101" pitchFamily="50" charset="-127"/>
              </a:rPr>
              <a:t>콜백</a:t>
            </a:r>
            <a:r>
              <a:rPr lang="ko-KR" altLang="en-US" sz="800" dirty="0">
                <a:solidFill>
                  <a:schemeClr val="bg1"/>
                </a:solidFill>
                <a:latin typeface="나눔바른고딕" panose="020B0603020101020101" pitchFamily="50" charset="-127"/>
                <a:ea typeface="나눔바른고딕" panose="020B0603020101020101" pitchFamily="50" charset="-127"/>
              </a:rPr>
              <a:t> 함수로 전달하는 추가적인 데이터 이 예제에서는 사용되지 않습니다</a:t>
            </a:r>
          </a:p>
        </p:txBody>
      </p:sp>
      <p:sp>
        <p:nvSpPr>
          <p:cNvPr id="9" name="직사각형 8">
            <a:extLst>
              <a:ext uri="{FF2B5EF4-FFF2-40B4-BE49-F238E27FC236}">
                <a16:creationId xmlns:a16="http://schemas.microsoft.com/office/drawing/2014/main" id="{DC4B637D-F539-F960-4943-2108B1B86EB7}"/>
              </a:ext>
            </a:extLst>
          </p:cNvPr>
          <p:cNvSpPr/>
          <p:nvPr/>
        </p:nvSpPr>
        <p:spPr>
          <a:xfrm>
            <a:off x="7092572" y="2827392"/>
            <a:ext cx="1888296" cy="7040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나눔바른고딕" panose="020B0603020101020101" pitchFamily="50" charset="-127"/>
              <a:ea typeface="나눔바른고딕" panose="020B0603020101020101" pitchFamily="50" charset="-127"/>
            </a:endParaRPr>
          </a:p>
        </p:txBody>
      </p:sp>
      <p:sp>
        <p:nvSpPr>
          <p:cNvPr id="11" name="직사각형 10">
            <a:extLst>
              <a:ext uri="{FF2B5EF4-FFF2-40B4-BE49-F238E27FC236}">
                <a16:creationId xmlns:a16="http://schemas.microsoft.com/office/drawing/2014/main" id="{162FCDFE-D664-DF27-CC81-790346BC045E}"/>
              </a:ext>
            </a:extLst>
          </p:cNvPr>
          <p:cNvSpPr/>
          <p:nvPr/>
        </p:nvSpPr>
        <p:spPr>
          <a:xfrm>
            <a:off x="914846" y="4518215"/>
            <a:ext cx="1120660" cy="2826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D201E10D-7C58-D830-492F-B4717F6D1350}"/>
              </a:ext>
            </a:extLst>
          </p:cNvPr>
          <p:cNvSpPr txBox="1"/>
          <p:nvPr/>
        </p:nvSpPr>
        <p:spPr>
          <a:xfrm>
            <a:off x="2630557" y="3282771"/>
            <a:ext cx="4401227" cy="830997"/>
          </a:xfrm>
          <a:prstGeom prst="rect">
            <a:avLst/>
          </a:prstGeom>
          <a:noFill/>
          <a:ln>
            <a:solidFill>
              <a:schemeClr val="accent1"/>
            </a:solidFill>
          </a:ln>
        </p:spPr>
        <p:txBody>
          <a:bodyPr wrap="square" rtlCol="0">
            <a:spAutoFit/>
          </a:bodyPr>
          <a:lstStyle/>
          <a:p>
            <a:r>
              <a:rPr lang="en-US" altLang="ko-KR" sz="800" dirty="0" err="1">
                <a:solidFill>
                  <a:schemeClr val="accent1">
                    <a:lumMod val="40000"/>
                    <a:lumOff val="60000"/>
                  </a:schemeClr>
                </a:solidFill>
                <a:latin typeface="나눔바른고딕" panose="020B0603020101020101" pitchFamily="50" charset="-127"/>
                <a:ea typeface="나눔바른고딕" panose="020B0603020101020101" pitchFamily="50" charset="-127"/>
              </a:rPr>
              <a:t>pixel_color</a:t>
            </a:r>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 -&gt;  </a:t>
            </a:r>
            <a:r>
              <a:rPr lang="en-US" altLang="ko-KR" sz="800" dirty="0">
                <a:solidFill>
                  <a:schemeClr val="bg1"/>
                </a:solidFill>
                <a:latin typeface="나눔바른고딕" panose="020B0603020101020101" pitchFamily="50" charset="-127"/>
                <a:ea typeface="나눔바른고딕" panose="020B0603020101020101" pitchFamily="50" charset="-127"/>
              </a:rPr>
              <a:t>(x, y) </a:t>
            </a:r>
            <a:r>
              <a:rPr lang="ko-KR" altLang="en-US" sz="800" dirty="0">
                <a:solidFill>
                  <a:schemeClr val="bg1"/>
                </a:solidFill>
                <a:latin typeface="나눔바른고딕" panose="020B0603020101020101" pitchFamily="50" charset="-127"/>
                <a:ea typeface="나눔바른고딕" panose="020B0603020101020101" pitchFamily="50" charset="-127"/>
              </a:rPr>
              <a:t>좌표에 해당하는 픽셀의 </a:t>
            </a:r>
            <a:r>
              <a:rPr lang="en-US" altLang="ko-KR" sz="800" dirty="0">
                <a:solidFill>
                  <a:schemeClr val="bg1"/>
                </a:solidFill>
                <a:latin typeface="나눔바른고딕" panose="020B0603020101020101" pitchFamily="50" charset="-127"/>
                <a:ea typeface="나눔바른고딕" panose="020B0603020101020101" pitchFamily="50" charset="-127"/>
              </a:rPr>
              <a:t>HSV </a:t>
            </a:r>
            <a:r>
              <a:rPr lang="ko-KR" altLang="en-US" sz="800" dirty="0">
                <a:solidFill>
                  <a:schemeClr val="bg1"/>
                </a:solidFill>
                <a:latin typeface="나눔바른고딕" panose="020B0603020101020101" pitchFamily="50" charset="-127"/>
                <a:ea typeface="나눔바른고딕" panose="020B0603020101020101" pitchFamily="50" charset="-127"/>
              </a:rPr>
              <a:t>색상 값을 가져옴</a:t>
            </a:r>
          </a:p>
          <a:p>
            <a:r>
              <a:rPr lang="en-US" altLang="ko-KR" sz="800" dirty="0" err="1">
                <a:solidFill>
                  <a:schemeClr val="accent1">
                    <a:lumMod val="40000"/>
                    <a:lumOff val="60000"/>
                  </a:schemeClr>
                </a:solidFill>
                <a:latin typeface="나눔바른고딕" panose="020B0603020101020101" pitchFamily="50" charset="-127"/>
                <a:ea typeface="나눔바른고딕" panose="020B0603020101020101" pitchFamily="50" charset="-127"/>
              </a:rPr>
              <a:t>hue_range</a:t>
            </a:r>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 </a:t>
            </a:r>
            <a:r>
              <a:rPr lang="en-US" altLang="ko-KR" sz="800" dirty="0" err="1">
                <a:solidFill>
                  <a:schemeClr val="accent1">
                    <a:lumMod val="40000"/>
                    <a:lumOff val="60000"/>
                  </a:schemeClr>
                </a:solidFill>
                <a:latin typeface="나눔바른고딕" panose="020B0603020101020101" pitchFamily="50" charset="-127"/>
                <a:ea typeface="나눔바른고딕" panose="020B0603020101020101" pitchFamily="50" charset="-127"/>
              </a:rPr>
              <a:t>saturation_range</a:t>
            </a:r>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 </a:t>
            </a:r>
            <a:r>
              <a:rPr lang="en-US" altLang="ko-KR" sz="800" dirty="0" err="1">
                <a:solidFill>
                  <a:schemeClr val="accent1">
                    <a:lumMod val="40000"/>
                    <a:lumOff val="60000"/>
                  </a:schemeClr>
                </a:solidFill>
                <a:latin typeface="나눔바른고딕" panose="020B0603020101020101" pitchFamily="50" charset="-127"/>
                <a:ea typeface="나눔바른고딕" panose="020B0603020101020101" pitchFamily="50" charset="-127"/>
              </a:rPr>
              <a:t>value_range</a:t>
            </a:r>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 -&gt;</a:t>
            </a:r>
            <a:r>
              <a:rPr lang="ko-KR" altLang="en-US" sz="800" dirty="0">
                <a:solidFill>
                  <a:schemeClr val="bg1"/>
                </a:solidFill>
                <a:latin typeface="나눔바른고딕" panose="020B0603020101020101" pitchFamily="50" charset="-127"/>
                <a:ea typeface="나눔바른고딕" panose="020B0603020101020101" pitchFamily="50" charset="-127"/>
              </a:rPr>
              <a:t>이 범위는 클릭한 픽셀 색상의 주변 색상 포함</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lower, upper -&gt;  </a:t>
            </a:r>
            <a:r>
              <a:rPr lang="en-US" altLang="ko-KR" sz="800" dirty="0">
                <a:solidFill>
                  <a:schemeClr val="bg1"/>
                </a:solidFill>
                <a:latin typeface="나눔바른고딕" panose="020B0603020101020101" pitchFamily="50" charset="-127"/>
                <a:ea typeface="나눔바른고딕" panose="020B0603020101020101" pitchFamily="50" charset="-127"/>
              </a:rPr>
              <a:t>HSV </a:t>
            </a:r>
            <a:r>
              <a:rPr lang="ko-KR" altLang="en-US" sz="800" dirty="0">
                <a:solidFill>
                  <a:schemeClr val="bg1"/>
                </a:solidFill>
                <a:latin typeface="나눔바른고딕" panose="020B0603020101020101" pitchFamily="50" charset="-127"/>
                <a:ea typeface="나눔바른고딕" panose="020B0603020101020101" pitchFamily="50" charset="-127"/>
              </a:rPr>
              <a:t>색상 범위의 하한 값</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상향 값 정의</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max -&gt; </a:t>
            </a:r>
            <a:r>
              <a:rPr lang="ko-KR" altLang="en-US" sz="800" dirty="0">
                <a:solidFill>
                  <a:schemeClr val="bg1"/>
                </a:solidFill>
                <a:latin typeface="나눔바른고딕" panose="020B0603020101020101" pitchFamily="50" charset="-127"/>
                <a:ea typeface="나눔바른고딕" panose="020B0603020101020101" pitchFamily="50" charset="-127"/>
              </a:rPr>
              <a:t>함수는 값이 </a:t>
            </a:r>
            <a:r>
              <a:rPr lang="en-US" altLang="ko-KR" sz="800" dirty="0">
                <a:solidFill>
                  <a:schemeClr val="bg1"/>
                </a:solidFill>
                <a:latin typeface="나눔바른고딕" panose="020B0603020101020101" pitchFamily="50" charset="-127"/>
                <a:ea typeface="나눔바른고딕" panose="020B0603020101020101" pitchFamily="50" charset="-127"/>
              </a:rPr>
              <a:t>0 </a:t>
            </a:r>
            <a:r>
              <a:rPr lang="ko-KR" altLang="en-US" sz="800" dirty="0">
                <a:solidFill>
                  <a:schemeClr val="bg1"/>
                </a:solidFill>
                <a:latin typeface="나눔바른고딕" panose="020B0603020101020101" pitchFamily="50" charset="-127"/>
                <a:ea typeface="나눔바른고딕" panose="020B0603020101020101" pitchFamily="50" charset="-127"/>
              </a:rPr>
              <a:t>미만으로 내려가지 않도록 보장합니다</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색상 값은 음수가 될 수 없습니다</a:t>
            </a:r>
            <a:r>
              <a:rPr lang="en-US" altLang="ko-KR" sz="800" dirty="0">
                <a:solidFill>
                  <a:schemeClr val="bg1"/>
                </a:solidFill>
                <a:latin typeface="나눔바른고딕" panose="020B0603020101020101" pitchFamily="50" charset="-127"/>
                <a:ea typeface="나눔바른고딕" panose="020B0603020101020101" pitchFamily="50" charset="-127"/>
              </a:rPr>
              <a:t>).</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min -&gt; </a:t>
            </a:r>
            <a:r>
              <a:rPr lang="en-US" altLang="ko-KR" sz="800" dirty="0">
                <a:solidFill>
                  <a:schemeClr val="bg1"/>
                </a:solidFill>
                <a:latin typeface="나눔바른고딕" panose="020B0603020101020101" pitchFamily="50" charset="-127"/>
                <a:ea typeface="나눔바른고딕" panose="020B0603020101020101" pitchFamily="50" charset="-127"/>
              </a:rPr>
              <a:t>H(</a:t>
            </a:r>
            <a:r>
              <a:rPr lang="ko-KR" altLang="en-US" sz="800" dirty="0">
                <a:solidFill>
                  <a:schemeClr val="bg1"/>
                </a:solidFill>
                <a:latin typeface="나눔바른고딕" panose="020B0603020101020101" pitchFamily="50" charset="-127"/>
                <a:ea typeface="나눔바른고딕" panose="020B0603020101020101" pitchFamily="50" charset="-127"/>
              </a:rPr>
              <a:t>색상</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값이 </a:t>
            </a:r>
            <a:r>
              <a:rPr lang="en-US" altLang="ko-KR" sz="800" dirty="0">
                <a:solidFill>
                  <a:schemeClr val="bg1"/>
                </a:solidFill>
                <a:latin typeface="나눔바른고딕" panose="020B0603020101020101" pitchFamily="50" charset="-127"/>
                <a:ea typeface="나눔바른고딕" panose="020B0603020101020101" pitchFamily="50" charset="-127"/>
              </a:rPr>
              <a:t>179</a:t>
            </a:r>
            <a:r>
              <a:rPr lang="ko-KR" altLang="en-US" sz="800" dirty="0">
                <a:solidFill>
                  <a:schemeClr val="bg1"/>
                </a:solidFill>
                <a:latin typeface="나눔바른고딕" panose="020B0603020101020101" pitchFamily="50" charset="-127"/>
                <a:ea typeface="나눔바른고딕" panose="020B0603020101020101" pitchFamily="50" charset="-127"/>
              </a:rPr>
              <a:t>를 초과하거나</a:t>
            </a:r>
            <a:r>
              <a:rPr lang="en-US" altLang="ko-KR" sz="800" dirty="0">
                <a:solidFill>
                  <a:schemeClr val="bg1"/>
                </a:solidFill>
                <a:latin typeface="나눔바른고딕" panose="020B0603020101020101" pitchFamily="50" charset="-127"/>
                <a:ea typeface="나눔바른고딕" panose="020B0603020101020101" pitchFamily="50" charset="-127"/>
              </a:rPr>
              <a:t>, </a:t>
            </a:r>
          </a:p>
          <a:p>
            <a:r>
              <a:rPr lang="en-US" altLang="ko-KR" sz="800" dirty="0">
                <a:solidFill>
                  <a:schemeClr val="bg1"/>
                </a:solidFill>
                <a:latin typeface="나눔바른고딕" panose="020B0603020101020101" pitchFamily="50" charset="-127"/>
                <a:ea typeface="나눔바른고딕" panose="020B0603020101020101" pitchFamily="50" charset="-127"/>
              </a:rPr>
              <a:t>          S(</a:t>
            </a:r>
            <a:r>
              <a:rPr lang="ko-KR" altLang="en-US" sz="800" dirty="0">
                <a:solidFill>
                  <a:schemeClr val="bg1"/>
                </a:solidFill>
                <a:latin typeface="나눔바른고딕" panose="020B0603020101020101" pitchFamily="50" charset="-127"/>
                <a:ea typeface="나눔바른고딕" panose="020B0603020101020101" pitchFamily="50" charset="-127"/>
              </a:rPr>
              <a:t>채도</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와 </a:t>
            </a:r>
            <a:r>
              <a:rPr lang="en-US" altLang="ko-KR" sz="800" dirty="0">
                <a:solidFill>
                  <a:schemeClr val="bg1"/>
                </a:solidFill>
                <a:latin typeface="나눔바른고딕" panose="020B0603020101020101" pitchFamily="50" charset="-127"/>
                <a:ea typeface="나눔바른고딕" panose="020B0603020101020101" pitchFamily="50" charset="-127"/>
              </a:rPr>
              <a:t>V(</a:t>
            </a:r>
            <a:r>
              <a:rPr lang="ko-KR" altLang="en-US" sz="800" dirty="0">
                <a:solidFill>
                  <a:schemeClr val="bg1"/>
                </a:solidFill>
                <a:latin typeface="나눔바른고딕" panose="020B0603020101020101" pitchFamily="50" charset="-127"/>
                <a:ea typeface="나눔바른고딕" panose="020B0603020101020101" pitchFamily="50" charset="-127"/>
              </a:rPr>
              <a:t>명도</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값이 </a:t>
            </a:r>
            <a:r>
              <a:rPr lang="en-US" altLang="ko-KR" sz="800" dirty="0">
                <a:solidFill>
                  <a:schemeClr val="bg1"/>
                </a:solidFill>
                <a:latin typeface="나눔바른고딕" panose="020B0603020101020101" pitchFamily="50" charset="-127"/>
                <a:ea typeface="나눔바른고딕" panose="020B0603020101020101" pitchFamily="50" charset="-127"/>
              </a:rPr>
              <a:t>255</a:t>
            </a:r>
            <a:r>
              <a:rPr lang="ko-KR" altLang="en-US" sz="800" dirty="0">
                <a:solidFill>
                  <a:schemeClr val="bg1"/>
                </a:solidFill>
                <a:latin typeface="나눔바른고딕" panose="020B0603020101020101" pitchFamily="50" charset="-127"/>
                <a:ea typeface="나눔바른고딕" panose="020B0603020101020101" pitchFamily="50" charset="-127"/>
              </a:rPr>
              <a:t>를 초과하지 않도록 합니다</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이들의 최댓값은 각각 </a:t>
            </a:r>
            <a:r>
              <a:rPr lang="en-US" altLang="ko-KR" sz="800" dirty="0">
                <a:solidFill>
                  <a:schemeClr val="bg1"/>
                </a:solidFill>
                <a:latin typeface="나눔바른고딕" panose="020B0603020101020101" pitchFamily="50" charset="-127"/>
                <a:ea typeface="나눔바른고딕" panose="020B0603020101020101" pitchFamily="50" charset="-127"/>
              </a:rPr>
              <a:t>179</a:t>
            </a:r>
            <a:r>
              <a:rPr lang="ko-KR" altLang="en-US" sz="800" dirty="0">
                <a:solidFill>
                  <a:schemeClr val="bg1"/>
                </a:solidFill>
                <a:latin typeface="나눔바른고딕" panose="020B0603020101020101" pitchFamily="50" charset="-127"/>
                <a:ea typeface="나눔바른고딕" panose="020B0603020101020101" pitchFamily="50" charset="-127"/>
              </a:rPr>
              <a:t>와 </a:t>
            </a:r>
            <a:r>
              <a:rPr lang="en-US" altLang="ko-KR" sz="800" dirty="0">
                <a:solidFill>
                  <a:schemeClr val="bg1"/>
                </a:solidFill>
                <a:latin typeface="나눔바른고딕" panose="020B0603020101020101" pitchFamily="50" charset="-127"/>
                <a:ea typeface="나눔바른고딕" panose="020B0603020101020101" pitchFamily="50" charset="-127"/>
              </a:rPr>
              <a:t>255)</a:t>
            </a:r>
          </a:p>
        </p:txBody>
      </p:sp>
      <p:sp>
        <p:nvSpPr>
          <p:cNvPr id="13" name="TextBox 12">
            <a:extLst>
              <a:ext uri="{FF2B5EF4-FFF2-40B4-BE49-F238E27FC236}">
                <a16:creationId xmlns:a16="http://schemas.microsoft.com/office/drawing/2014/main" id="{7CB43293-B962-FCF4-F148-7DA75FDEC2D9}"/>
              </a:ext>
            </a:extLst>
          </p:cNvPr>
          <p:cNvSpPr txBox="1"/>
          <p:nvPr/>
        </p:nvSpPr>
        <p:spPr>
          <a:xfrm>
            <a:off x="2645533" y="4547116"/>
            <a:ext cx="3249608" cy="461665"/>
          </a:xfrm>
          <a:prstGeom prst="rect">
            <a:avLst/>
          </a:prstGeom>
          <a:noFill/>
          <a:ln>
            <a:solidFill>
              <a:schemeClr val="accent1"/>
            </a:solidFill>
          </a:ln>
        </p:spPr>
        <p:txBody>
          <a:bodyPr wrap="non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이렇게 정의된 색상 범위를 </a:t>
            </a:r>
            <a:r>
              <a:rPr lang="en-US" altLang="ko-KR" sz="800">
                <a:solidFill>
                  <a:schemeClr val="bg1"/>
                </a:solidFill>
                <a:latin typeface="나눔바른고딕" panose="020B0603020101020101" pitchFamily="50" charset="-127"/>
                <a:ea typeface="나눔바른고딕" panose="020B0603020101020101" pitchFamily="50" charset="-127"/>
              </a:rPr>
              <a:t>cv2.inRange </a:t>
            </a:r>
            <a:r>
              <a:rPr lang="ko-KR" altLang="en-US" sz="800">
                <a:solidFill>
                  <a:schemeClr val="bg1"/>
                </a:solidFill>
                <a:latin typeface="나눔바른고딕" panose="020B0603020101020101" pitchFamily="50" charset="-127"/>
                <a:ea typeface="나눔바른고딕" panose="020B0603020101020101" pitchFamily="50" charset="-127"/>
              </a:rPr>
              <a:t>함수에 사용하여</a:t>
            </a:r>
            <a:r>
              <a:rPr lang="en-US" altLang="ko-KR" sz="800">
                <a:solidFill>
                  <a:schemeClr val="bg1"/>
                </a:solidFill>
                <a:latin typeface="나눔바른고딕" panose="020B0603020101020101" pitchFamily="50" charset="-127"/>
                <a:ea typeface="나눔바른고딕" panose="020B0603020101020101" pitchFamily="50" charset="-127"/>
              </a:rPr>
              <a:t>, </a:t>
            </a:r>
          </a:p>
          <a:p>
            <a:r>
              <a:rPr lang="ko-KR" altLang="en-US" sz="800">
                <a:solidFill>
                  <a:schemeClr val="bg1"/>
                </a:solidFill>
                <a:latin typeface="나눔바른고딕" panose="020B0603020101020101" pitchFamily="50" charset="-127"/>
                <a:ea typeface="나눔바른고딕" panose="020B0603020101020101" pitchFamily="50" charset="-127"/>
              </a:rPr>
              <a:t>클릭한 픽셀 색상과 유사한 색상의 픽셀들로만 이루어진 </a:t>
            </a:r>
            <a:r>
              <a:rPr lang="en-US" altLang="ko-KR" sz="800">
                <a:solidFill>
                  <a:schemeClr val="accent1">
                    <a:lumMod val="40000"/>
                    <a:lumOff val="60000"/>
                  </a:schemeClr>
                </a:solidFill>
                <a:latin typeface="나눔바른고딕" panose="020B0603020101020101" pitchFamily="50" charset="-127"/>
                <a:ea typeface="나눔바른고딕" panose="020B0603020101020101" pitchFamily="50" charset="-127"/>
              </a:rPr>
              <a:t>mask</a:t>
            </a:r>
            <a:r>
              <a:rPr lang="ko-KR" altLang="en-US" sz="800">
                <a:solidFill>
                  <a:schemeClr val="bg1"/>
                </a:solidFill>
                <a:latin typeface="나눔바른고딕" panose="020B0603020101020101" pitchFamily="50" charset="-127"/>
                <a:ea typeface="나눔바른고딕" panose="020B0603020101020101" pitchFamily="50" charset="-127"/>
              </a:rPr>
              <a:t>를 생성</a:t>
            </a:r>
            <a:r>
              <a:rPr lang="en-US" altLang="ko-KR" sz="800">
                <a:solidFill>
                  <a:schemeClr val="bg1"/>
                </a:solidFill>
                <a:latin typeface="나눔바른고딕" panose="020B0603020101020101" pitchFamily="50" charset="-127"/>
                <a:ea typeface="나눔바른고딕" panose="020B0603020101020101" pitchFamily="50" charset="-127"/>
              </a:rPr>
              <a:t> </a:t>
            </a:r>
          </a:p>
          <a:p>
            <a:r>
              <a:rPr lang="ko-KR" altLang="en-US" sz="800">
                <a:solidFill>
                  <a:schemeClr val="bg1"/>
                </a:solidFill>
                <a:latin typeface="나눔바른고딕" panose="020B0603020101020101" pitchFamily="50" charset="-127"/>
                <a:ea typeface="나눔바른고딕" panose="020B0603020101020101" pitchFamily="50" charset="-127"/>
              </a:rPr>
              <a:t>이 마스크는 후속 처리에서 특정 색상을 가진 영역을 분리하는데 사용됩니다</a:t>
            </a:r>
            <a:r>
              <a:rPr lang="en-US" altLang="ko-KR" sz="800">
                <a:solidFill>
                  <a:schemeClr val="bg1"/>
                </a:solidFill>
                <a:latin typeface="나눔바른고딕" panose="020B0603020101020101" pitchFamily="50" charset="-127"/>
                <a:ea typeface="나눔바른고딕" panose="020B0603020101020101" pitchFamily="50" charset="-127"/>
              </a:rPr>
              <a:t>.</a:t>
            </a:r>
            <a:endParaRPr lang="ko-KR" altLang="en-US" sz="800">
              <a:solidFill>
                <a:schemeClr val="bg1"/>
              </a:solidFill>
              <a:latin typeface="나눔바른고딕" panose="020B0603020101020101" pitchFamily="50" charset="-127"/>
              <a:ea typeface="나눔바른고딕" panose="020B0603020101020101" pitchFamily="50" charset="-127"/>
            </a:endParaRPr>
          </a:p>
        </p:txBody>
      </p:sp>
      <p:sp>
        <p:nvSpPr>
          <p:cNvPr id="15" name="Google Shape;89;p18">
            <a:extLst>
              <a:ext uri="{FF2B5EF4-FFF2-40B4-BE49-F238E27FC236}">
                <a16:creationId xmlns:a16="http://schemas.microsoft.com/office/drawing/2014/main" id="{1136ADE7-E705-2C1F-D027-E0884517B2D7}"/>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704676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그림 3">
            <a:extLst>
              <a:ext uri="{FF2B5EF4-FFF2-40B4-BE49-F238E27FC236}">
                <a16:creationId xmlns:a16="http://schemas.microsoft.com/office/drawing/2014/main" id="{BA77D8A3-4890-ED24-ECBB-075932FB8EE6}"/>
              </a:ext>
            </a:extLst>
          </p:cNvPr>
          <p:cNvPicPr>
            <a:picLocks noChangeAspect="1"/>
          </p:cNvPicPr>
          <p:nvPr/>
        </p:nvPicPr>
        <p:blipFill rotWithShape="1">
          <a:blip r:embed="rId4"/>
          <a:srcRect b="7625"/>
          <a:stretch/>
        </p:blipFill>
        <p:spPr>
          <a:xfrm>
            <a:off x="639444" y="1679713"/>
            <a:ext cx="6320791" cy="3337826"/>
          </a:xfrm>
          <a:prstGeom prst="rect">
            <a:avLst/>
          </a:prstGeom>
        </p:spPr>
      </p:pic>
      <p:grpSp>
        <p:nvGrpSpPr>
          <p:cNvPr id="5" name="그룹 4">
            <a:extLst>
              <a:ext uri="{FF2B5EF4-FFF2-40B4-BE49-F238E27FC236}">
                <a16:creationId xmlns:a16="http://schemas.microsoft.com/office/drawing/2014/main" id="{0DC256B3-2B0B-7AD7-5B46-CE3DDA266EE9}"/>
              </a:ext>
            </a:extLst>
          </p:cNvPr>
          <p:cNvGrpSpPr/>
          <p:nvPr/>
        </p:nvGrpSpPr>
        <p:grpSpPr>
          <a:xfrm>
            <a:off x="7023652" y="1833891"/>
            <a:ext cx="1864202" cy="3050912"/>
            <a:chOff x="8097569" y="443887"/>
            <a:chExt cx="3655918" cy="5983196"/>
          </a:xfrm>
        </p:grpSpPr>
        <p:pic>
          <p:nvPicPr>
            <p:cNvPr id="7" name="그림 6">
              <a:extLst>
                <a:ext uri="{FF2B5EF4-FFF2-40B4-BE49-F238E27FC236}">
                  <a16:creationId xmlns:a16="http://schemas.microsoft.com/office/drawing/2014/main" id="{09950E5C-702B-AE79-DCDE-403A50A19CFC}"/>
                </a:ext>
              </a:extLst>
            </p:cNvPr>
            <p:cNvPicPr>
              <a:picLocks noChangeAspect="1"/>
            </p:cNvPicPr>
            <p:nvPr/>
          </p:nvPicPr>
          <p:blipFill>
            <a:blip r:embed="rId5"/>
            <a:stretch>
              <a:fillRect/>
            </a:stretch>
          </p:blipFill>
          <p:spPr>
            <a:xfrm>
              <a:off x="8097570" y="4083968"/>
              <a:ext cx="3655917" cy="1129285"/>
            </a:xfrm>
            <a:prstGeom prst="rect">
              <a:avLst/>
            </a:prstGeom>
          </p:spPr>
        </p:pic>
        <p:pic>
          <p:nvPicPr>
            <p:cNvPr id="8" name="그림 7">
              <a:extLst>
                <a:ext uri="{FF2B5EF4-FFF2-40B4-BE49-F238E27FC236}">
                  <a16:creationId xmlns:a16="http://schemas.microsoft.com/office/drawing/2014/main" id="{541541EF-CE41-3F52-F806-ED0BB65923F8}"/>
                </a:ext>
              </a:extLst>
            </p:cNvPr>
            <p:cNvPicPr>
              <a:picLocks noChangeAspect="1"/>
            </p:cNvPicPr>
            <p:nvPr/>
          </p:nvPicPr>
          <p:blipFill rotWithShape="1">
            <a:blip r:embed="rId6"/>
            <a:srcRect l="-182" t="4804" r="182" b="1733"/>
            <a:stretch/>
          </p:blipFill>
          <p:spPr>
            <a:xfrm>
              <a:off x="8097570" y="443887"/>
              <a:ext cx="3655917" cy="1228840"/>
            </a:xfrm>
            <a:prstGeom prst="rect">
              <a:avLst/>
            </a:prstGeom>
          </p:spPr>
        </p:pic>
        <p:pic>
          <p:nvPicPr>
            <p:cNvPr id="9" name="그림 8">
              <a:extLst>
                <a:ext uri="{FF2B5EF4-FFF2-40B4-BE49-F238E27FC236}">
                  <a16:creationId xmlns:a16="http://schemas.microsoft.com/office/drawing/2014/main" id="{071E6905-CD1D-AC33-8E53-07CB23C12FD3}"/>
                </a:ext>
              </a:extLst>
            </p:cNvPr>
            <p:cNvPicPr>
              <a:picLocks noChangeAspect="1"/>
            </p:cNvPicPr>
            <p:nvPr/>
          </p:nvPicPr>
          <p:blipFill rotWithShape="1">
            <a:blip r:embed="rId7"/>
            <a:srcRect t="5971"/>
            <a:stretch/>
          </p:blipFill>
          <p:spPr>
            <a:xfrm>
              <a:off x="8097570" y="1647238"/>
              <a:ext cx="3655917" cy="1238703"/>
            </a:xfrm>
            <a:prstGeom prst="rect">
              <a:avLst/>
            </a:prstGeom>
          </p:spPr>
        </p:pic>
        <p:pic>
          <p:nvPicPr>
            <p:cNvPr id="11" name="그림 10">
              <a:extLst>
                <a:ext uri="{FF2B5EF4-FFF2-40B4-BE49-F238E27FC236}">
                  <a16:creationId xmlns:a16="http://schemas.microsoft.com/office/drawing/2014/main" id="{9697C550-5181-65C2-2472-45D2E7ECD76E}"/>
                </a:ext>
              </a:extLst>
            </p:cNvPr>
            <p:cNvPicPr>
              <a:picLocks noChangeAspect="1"/>
            </p:cNvPicPr>
            <p:nvPr/>
          </p:nvPicPr>
          <p:blipFill rotWithShape="1">
            <a:blip r:embed="rId8"/>
            <a:srcRect t="6572" r="767" b="2225"/>
            <a:stretch/>
          </p:blipFill>
          <p:spPr>
            <a:xfrm>
              <a:off x="8097570" y="2870754"/>
              <a:ext cx="3655917" cy="1218538"/>
            </a:xfrm>
            <a:prstGeom prst="rect">
              <a:avLst/>
            </a:prstGeom>
          </p:spPr>
        </p:pic>
        <p:pic>
          <p:nvPicPr>
            <p:cNvPr id="12" name="그림 11">
              <a:extLst>
                <a:ext uri="{FF2B5EF4-FFF2-40B4-BE49-F238E27FC236}">
                  <a16:creationId xmlns:a16="http://schemas.microsoft.com/office/drawing/2014/main" id="{5B5AA27A-E6C2-AD9F-6907-1387B983005F}"/>
                </a:ext>
              </a:extLst>
            </p:cNvPr>
            <p:cNvPicPr>
              <a:picLocks noChangeAspect="1"/>
            </p:cNvPicPr>
            <p:nvPr/>
          </p:nvPicPr>
          <p:blipFill rotWithShape="1">
            <a:blip r:embed="rId9"/>
            <a:srcRect l="499" t="6045" r="592"/>
            <a:stretch/>
          </p:blipFill>
          <p:spPr>
            <a:xfrm>
              <a:off x="8097569" y="5176860"/>
              <a:ext cx="3655917" cy="1250223"/>
            </a:xfrm>
            <a:prstGeom prst="rect">
              <a:avLst/>
            </a:prstGeom>
          </p:spPr>
        </p:pic>
      </p:grpSp>
      <p:sp>
        <p:nvSpPr>
          <p:cNvPr id="13" name="TextBox 12">
            <a:extLst>
              <a:ext uri="{FF2B5EF4-FFF2-40B4-BE49-F238E27FC236}">
                <a16:creationId xmlns:a16="http://schemas.microsoft.com/office/drawing/2014/main" id="{C9F563BC-C96E-1390-FFD0-60F55C203CB7}"/>
              </a:ext>
            </a:extLst>
          </p:cNvPr>
          <p:cNvSpPr txBox="1"/>
          <p:nvPr/>
        </p:nvSpPr>
        <p:spPr>
          <a:xfrm>
            <a:off x="5315135" y="1871365"/>
            <a:ext cx="1438214" cy="553998"/>
          </a:xfrm>
          <a:prstGeom prst="rect">
            <a:avLst/>
          </a:prstGeom>
          <a:noFill/>
        </p:spPr>
        <p:txBody>
          <a:bodyPr wrap="none" rtlCol="0">
            <a:spAutoFit/>
          </a:bodyPr>
          <a:lstStyle/>
          <a:p>
            <a:pPr algn="r"/>
            <a:r>
              <a:rPr lang="ko-KR" altLang="en-US" sz="1000" dirty="0">
                <a:solidFill>
                  <a:schemeClr val="bg1"/>
                </a:solidFill>
                <a:latin typeface="나눔바른고딕" panose="020B0603020101020101" pitchFamily="50" charset="-127"/>
                <a:ea typeface="나눔바른고딕" panose="020B0603020101020101" pitchFamily="50" charset="-127"/>
              </a:rPr>
              <a:t>색 추출</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err="1">
                <a:solidFill>
                  <a:schemeClr val="bg1"/>
                </a:solidFill>
                <a:latin typeface="나눔바른고딕" panose="020B0603020101020101" pitchFamily="50" charset="-127"/>
                <a:ea typeface="나눔바른고딕" panose="020B0603020101020101" pitchFamily="50" charset="-127"/>
              </a:rPr>
              <a:t>색공간</a:t>
            </a:r>
            <a:r>
              <a:rPr lang="ko-KR" altLang="en-US" sz="1000" dirty="0">
                <a:solidFill>
                  <a:schemeClr val="bg1"/>
                </a:solidFill>
                <a:latin typeface="나눔바른고딕" panose="020B0603020101020101" pitchFamily="50" charset="-127"/>
                <a:ea typeface="나눔바른고딕" panose="020B0603020101020101" pitchFamily="50" charset="-127"/>
              </a:rPr>
              <a:t> </a:t>
            </a:r>
            <a:r>
              <a:rPr lang="en-US" altLang="ko-KR" sz="1000" dirty="0">
                <a:solidFill>
                  <a:schemeClr val="bg1"/>
                </a:solidFill>
                <a:latin typeface="나눔바른고딕" panose="020B0603020101020101" pitchFamily="50" charset="-127"/>
                <a:ea typeface="나눔바른고딕" panose="020B0603020101020101" pitchFamily="50" charset="-127"/>
              </a:rPr>
              <a:t>HSV </a:t>
            </a:r>
            <a:r>
              <a:rPr lang="ko-KR" altLang="en-US" sz="1000" dirty="0">
                <a:solidFill>
                  <a:schemeClr val="bg1"/>
                </a:solidFill>
                <a:latin typeface="나눔바른고딕" panose="020B0603020101020101" pitchFamily="50" charset="-127"/>
                <a:ea typeface="나눔바른고딕" panose="020B0603020101020101" pitchFamily="50" charset="-127"/>
              </a:rPr>
              <a:t>변경</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a:solidFill>
                  <a:schemeClr val="bg1"/>
                </a:solidFill>
                <a:latin typeface="나눔바른고딕" panose="020B0603020101020101" pitchFamily="50" charset="-127"/>
                <a:ea typeface="나눔바른고딕" panose="020B0603020101020101" pitchFamily="50" charset="-127"/>
              </a:rPr>
              <a:t>추출할 선의 색 범위 지정</a:t>
            </a:r>
            <a:endParaRPr lang="en-US" altLang="ko-KR" sz="1000" dirty="0">
              <a:solidFill>
                <a:schemeClr val="bg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2572F1B1-789B-0C42-9CC1-7776AC931F59}"/>
              </a:ext>
            </a:extLst>
          </p:cNvPr>
          <p:cNvSpPr txBox="1"/>
          <p:nvPr/>
        </p:nvSpPr>
        <p:spPr>
          <a:xfrm>
            <a:off x="5828096" y="2576997"/>
            <a:ext cx="925253" cy="553998"/>
          </a:xfrm>
          <a:prstGeom prst="rect">
            <a:avLst/>
          </a:prstGeom>
          <a:noFill/>
        </p:spPr>
        <p:txBody>
          <a:bodyPr wrap="none" rtlCol="0">
            <a:spAutoFit/>
          </a:bodyPr>
          <a:lstStyle/>
          <a:p>
            <a:pPr algn="r"/>
            <a:r>
              <a:rPr lang="ko-KR" altLang="en-US" sz="1000" dirty="0">
                <a:solidFill>
                  <a:schemeClr val="bg1"/>
                </a:solidFill>
                <a:latin typeface="나눔바른고딕" panose="020B0603020101020101" pitchFamily="50" charset="-127"/>
                <a:ea typeface="나눔바른고딕" panose="020B0603020101020101" pitchFamily="50" charset="-127"/>
              </a:rPr>
              <a:t>지정한 범위의 </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a:solidFill>
                  <a:schemeClr val="bg1"/>
                </a:solidFill>
                <a:latin typeface="나눔바른고딕" panose="020B0603020101020101" pitchFamily="50" charset="-127"/>
                <a:ea typeface="나눔바른고딕" panose="020B0603020101020101" pitchFamily="50" charset="-127"/>
              </a:rPr>
              <a:t>색으로 선 추출</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en-US" altLang="ko-KR" sz="1000" dirty="0">
                <a:solidFill>
                  <a:schemeClr val="bg1"/>
                </a:solidFill>
                <a:latin typeface="나눔바른고딕" panose="020B0603020101020101" pitchFamily="50" charset="-127"/>
                <a:ea typeface="나눔바른고딕" panose="020B0603020101020101" pitchFamily="50" charset="-127"/>
              </a:rPr>
              <a:t>Mask</a:t>
            </a:r>
            <a:r>
              <a:rPr lang="ko-KR" altLang="en-US" sz="1000" dirty="0">
                <a:solidFill>
                  <a:schemeClr val="bg1"/>
                </a:solidFill>
                <a:latin typeface="나눔바른고딕" panose="020B0603020101020101" pitchFamily="50" charset="-127"/>
                <a:ea typeface="나눔바른고딕" panose="020B0603020101020101" pitchFamily="50" charset="-127"/>
              </a:rPr>
              <a:t>생성</a:t>
            </a:r>
            <a:endParaRPr lang="en-US" altLang="ko-KR" sz="1000" dirty="0">
              <a:solidFill>
                <a:schemeClr val="bg1"/>
              </a:solidFill>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04FC6ABE-A525-DBB4-C4E4-01B174A6C6E7}"/>
              </a:ext>
            </a:extLst>
          </p:cNvPr>
          <p:cNvSpPr txBox="1"/>
          <p:nvPr/>
        </p:nvSpPr>
        <p:spPr>
          <a:xfrm>
            <a:off x="5822710" y="3282629"/>
            <a:ext cx="1039067" cy="553998"/>
          </a:xfrm>
          <a:prstGeom prst="rect">
            <a:avLst/>
          </a:prstGeom>
          <a:noFill/>
        </p:spPr>
        <p:txBody>
          <a:bodyPr wrap="none" rtlCol="0">
            <a:spAutoFit/>
          </a:bodyPr>
          <a:lstStyle/>
          <a:p>
            <a:pPr algn="r"/>
            <a:r>
              <a:rPr lang="ko-KR" altLang="en-US" sz="1000" dirty="0">
                <a:solidFill>
                  <a:schemeClr val="bg1"/>
                </a:solidFill>
                <a:latin typeface="나눔바른고딕" panose="020B0603020101020101" pitchFamily="50" charset="-127"/>
                <a:ea typeface="나눔바른고딕" panose="020B0603020101020101" pitchFamily="50" charset="-127"/>
              </a:rPr>
              <a:t>마스크로 </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a:solidFill>
                  <a:schemeClr val="bg1"/>
                </a:solidFill>
                <a:latin typeface="나눔바른고딕" panose="020B0603020101020101" pitchFamily="50" charset="-127"/>
                <a:ea typeface="나눔바른고딕" panose="020B0603020101020101" pitchFamily="50" charset="-127"/>
              </a:rPr>
              <a:t>특정 영역을 분리</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err="1">
                <a:solidFill>
                  <a:schemeClr val="bg1"/>
                </a:solidFill>
                <a:latin typeface="나눔바른고딕" panose="020B0603020101020101" pitchFamily="50" charset="-127"/>
                <a:ea typeface="나눔바른고딕" panose="020B0603020101020101" pitchFamily="50" charset="-127"/>
              </a:rPr>
              <a:t>블러처리</a:t>
            </a:r>
            <a:endParaRPr lang="en-US" altLang="ko-KR" sz="1000" dirty="0">
              <a:solidFill>
                <a:schemeClr val="bg1"/>
              </a:solidFill>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4A1397E4-83A1-E9C6-A1D0-642B1470846D}"/>
              </a:ext>
            </a:extLst>
          </p:cNvPr>
          <p:cNvSpPr txBox="1"/>
          <p:nvPr/>
        </p:nvSpPr>
        <p:spPr>
          <a:xfrm>
            <a:off x="5885804" y="3988261"/>
            <a:ext cx="867545" cy="246221"/>
          </a:xfrm>
          <a:prstGeom prst="rect">
            <a:avLst/>
          </a:prstGeom>
          <a:noFill/>
        </p:spPr>
        <p:txBody>
          <a:bodyPr wrap="none" rtlCol="0">
            <a:spAutoFit/>
          </a:bodyPr>
          <a:lstStyle/>
          <a:p>
            <a:pPr algn="r"/>
            <a:r>
              <a:rPr lang="ko-KR" altLang="en-US" sz="1000">
                <a:solidFill>
                  <a:schemeClr val="bg1"/>
                </a:solidFill>
                <a:latin typeface="나눔바른고딕" panose="020B0603020101020101" pitchFamily="50" charset="-127"/>
                <a:ea typeface="나눔바른고딕" panose="020B0603020101020101" pitchFamily="50" charset="-127"/>
              </a:rPr>
              <a:t>그레이스케일</a:t>
            </a:r>
            <a:endParaRPr lang="en-US" altLang="ko-KR" sz="1000">
              <a:solidFill>
                <a:schemeClr val="bg1"/>
              </a:solidFill>
              <a:latin typeface="나눔바른고딕" panose="020B0603020101020101" pitchFamily="50" charset="-127"/>
              <a:ea typeface="나눔바른고딕" panose="020B0603020101020101" pitchFamily="50" charset="-127"/>
            </a:endParaRPr>
          </a:p>
        </p:txBody>
      </p:sp>
      <p:sp>
        <p:nvSpPr>
          <p:cNvPr id="17" name="TextBox 16">
            <a:extLst>
              <a:ext uri="{FF2B5EF4-FFF2-40B4-BE49-F238E27FC236}">
                <a16:creationId xmlns:a16="http://schemas.microsoft.com/office/drawing/2014/main" id="{4E773CFE-2158-D214-63AC-77F2E308F2B7}"/>
              </a:ext>
            </a:extLst>
          </p:cNvPr>
          <p:cNvSpPr txBox="1"/>
          <p:nvPr/>
        </p:nvSpPr>
        <p:spPr>
          <a:xfrm>
            <a:off x="6208007" y="4416893"/>
            <a:ext cx="545342" cy="246221"/>
          </a:xfrm>
          <a:prstGeom prst="rect">
            <a:avLst/>
          </a:prstGeom>
          <a:noFill/>
        </p:spPr>
        <p:txBody>
          <a:bodyPr wrap="none" rtlCol="0">
            <a:spAutoFit/>
          </a:bodyPr>
          <a:lstStyle/>
          <a:p>
            <a:pPr algn="r"/>
            <a:r>
              <a:rPr lang="ko-KR" altLang="en-US" sz="1000">
                <a:solidFill>
                  <a:schemeClr val="bg1"/>
                </a:solidFill>
                <a:latin typeface="나눔바른고딕" panose="020B0603020101020101" pitchFamily="50" charset="-127"/>
                <a:ea typeface="나눔바른고딕" panose="020B0603020101020101" pitchFamily="50" charset="-127"/>
              </a:rPr>
              <a:t>이진화</a:t>
            </a:r>
            <a:endParaRPr lang="en-US" altLang="ko-KR" sz="1000">
              <a:solidFill>
                <a:schemeClr val="bg1"/>
              </a:solidFill>
              <a:latin typeface="나눔바른고딕" panose="020B0603020101020101" pitchFamily="50" charset="-127"/>
              <a:ea typeface="나눔바른고딕" panose="020B0603020101020101" pitchFamily="50" charset="-127"/>
            </a:endParaRPr>
          </a:p>
        </p:txBody>
      </p:sp>
      <p:sp>
        <p:nvSpPr>
          <p:cNvPr id="18" name="화살표: 아래쪽 17">
            <a:extLst>
              <a:ext uri="{FF2B5EF4-FFF2-40B4-BE49-F238E27FC236}">
                <a16:creationId xmlns:a16="http://schemas.microsoft.com/office/drawing/2014/main" id="{820854E9-0744-4B10-72E2-607FD2DC7D41}"/>
              </a:ext>
            </a:extLst>
          </p:cNvPr>
          <p:cNvSpPr/>
          <p:nvPr/>
        </p:nvSpPr>
        <p:spPr>
          <a:xfrm>
            <a:off x="6893486" y="1833891"/>
            <a:ext cx="170190" cy="305091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나눔바른고딕" panose="020B0603020101020101" pitchFamily="50" charset="-127"/>
              <a:ea typeface="나눔바른고딕" panose="020B0603020101020101" pitchFamily="50" charset="-127"/>
            </a:endParaRPr>
          </a:p>
        </p:txBody>
      </p:sp>
      <p:sp>
        <p:nvSpPr>
          <p:cNvPr id="19" name="제목 1">
            <a:extLst>
              <a:ext uri="{FF2B5EF4-FFF2-40B4-BE49-F238E27FC236}">
                <a16:creationId xmlns:a16="http://schemas.microsoft.com/office/drawing/2014/main" id="{131CF9A9-EA8A-3112-27DC-C5DA3211D64E}"/>
              </a:ext>
            </a:extLst>
          </p:cNvPr>
          <p:cNvSpPr txBox="1">
            <a:spLocks/>
          </p:cNvSpPr>
          <p:nvPr/>
        </p:nvSpPr>
        <p:spPr>
          <a:xfrm>
            <a:off x="2257865" y="711220"/>
            <a:ext cx="5936566" cy="572700"/>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a:latin typeface="나눔바른고딕" panose="020B0603020101020101" pitchFamily="50" charset="-127"/>
                <a:ea typeface="나눔바른고딕" panose="020B0603020101020101" pitchFamily="50" charset="-127"/>
              </a:rPr>
              <a:t>코드설명</a:t>
            </a:r>
          </a:p>
        </p:txBody>
      </p:sp>
      <p:sp>
        <p:nvSpPr>
          <p:cNvPr id="21" name="Google Shape;89;p18">
            <a:extLst>
              <a:ext uri="{FF2B5EF4-FFF2-40B4-BE49-F238E27FC236}">
                <a16:creationId xmlns:a16="http://schemas.microsoft.com/office/drawing/2014/main" id="{6CDFC9FD-6E53-FCF2-8919-FA3176A2922D}"/>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232734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제목 1">
            <a:extLst>
              <a:ext uri="{FF2B5EF4-FFF2-40B4-BE49-F238E27FC236}">
                <a16:creationId xmlns:a16="http://schemas.microsoft.com/office/drawing/2014/main" id="{B9169549-846E-40E8-8E07-E23067961CC2}"/>
              </a:ext>
            </a:extLst>
          </p:cNvPr>
          <p:cNvSpPr txBox="1">
            <a:spLocks/>
          </p:cNvSpPr>
          <p:nvPr/>
        </p:nvSpPr>
        <p:spPr>
          <a:xfrm>
            <a:off x="518920" y="1197351"/>
            <a:ext cx="3395904" cy="810578"/>
          </a:xfrm>
          <a:prstGeom prst="rect">
            <a:avLst/>
          </a:prstGeom>
          <a:solidFill>
            <a:schemeClr val="bg1">
              <a:lumMod val="85000"/>
            </a:schemeClr>
          </a:solidFill>
        </p:spPr>
        <p:txBody>
          <a:bodyPr anchor="ctr">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b="1" dirty="0">
                <a:latin typeface="나눔바른고딕" panose="020B0603020101020101" pitchFamily="50" charset="-127"/>
                <a:ea typeface="나눔바른고딕" panose="020B0603020101020101" pitchFamily="50" charset="-127"/>
              </a:rPr>
              <a:t>OCR (</a:t>
            </a:r>
            <a:r>
              <a:rPr lang="en-US" altLang="ko-KR" b="1" dirty="0" err="1">
                <a:latin typeface="나눔바른고딕" panose="020B0603020101020101" pitchFamily="50" charset="-127"/>
                <a:ea typeface="나눔바른고딕" panose="020B0603020101020101" pitchFamily="50" charset="-127"/>
              </a:rPr>
              <a:t>pytesseract</a:t>
            </a:r>
            <a:r>
              <a:rPr lang="en-US" altLang="ko-KR" b="1" dirty="0">
                <a:latin typeface="나눔바른고딕" panose="020B0603020101020101" pitchFamily="50" charset="-127"/>
                <a:ea typeface="나눔바른고딕" panose="020B0603020101020101" pitchFamily="50" charset="-127"/>
              </a:rPr>
              <a:t>)</a:t>
            </a:r>
            <a:r>
              <a:rPr lang="ko-KR" altLang="en-US" sz="1500" dirty="0">
                <a:latin typeface="나눔바른고딕" panose="020B0603020101020101" pitchFamily="50" charset="-127"/>
                <a:ea typeface="나눔바른고딕" panose="020B0603020101020101" pitchFamily="50" charset="-127"/>
              </a:rPr>
              <a:t>영문</a:t>
            </a:r>
            <a:r>
              <a:rPr lang="en-US" altLang="ko-KR" sz="1500" dirty="0">
                <a:latin typeface="나눔바른고딕" panose="020B0603020101020101" pitchFamily="50" charset="-127"/>
                <a:ea typeface="나눔바른고딕" panose="020B0603020101020101" pitchFamily="50" charset="-127"/>
              </a:rPr>
              <a:t> TEST</a:t>
            </a:r>
            <a:br>
              <a:rPr lang="en-US" altLang="ko-KR" sz="1500" dirty="0">
                <a:latin typeface="나눔바른고딕" panose="020B0603020101020101" pitchFamily="50" charset="-127"/>
                <a:ea typeface="나눔바른고딕" panose="020B0603020101020101" pitchFamily="50" charset="-127"/>
              </a:rPr>
            </a:br>
            <a:br>
              <a:rPr lang="en-US" altLang="ko-KR" sz="1500" dirty="0">
                <a:latin typeface="나눔바른고딕" panose="020B0603020101020101" pitchFamily="50" charset="-127"/>
                <a:ea typeface="나눔바른고딕" panose="020B0603020101020101" pitchFamily="50" charset="-127"/>
              </a:rPr>
            </a:br>
            <a:r>
              <a:rPr lang="en-US" altLang="ko-KR" sz="975" dirty="0">
                <a:solidFill>
                  <a:srgbClr val="82C6FF"/>
                </a:solidFill>
                <a:highlight>
                  <a:srgbClr val="1E1E1E"/>
                </a:highlight>
                <a:latin typeface="나눔바른고딕" panose="020B0603020101020101" pitchFamily="50" charset="-127"/>
                <a:ea typeface="나눔바른고딕" panose="020B0603020101020101" pitchFamily="50" charset="-127"/>
              </a:rPr>
              <a:t>!</a:t>
            </a:r>
            <a:r>
              <a:rPr lang="en-US" altLang="ko-KR" sz="975" dirty="0">
                <a:solidFill>
                  <a:srgbClr val="D4D4D4"/>
                </a:solidFill>
                <a:highlight>
                  <a:srgbClr val="1E1E1E"/>
                </a:highlight>
                <a:latin typeface="나눔바른고딕" panose="020B0603020101020101" pitchFamily="50" charset="-127"/>
                <a:ea typeface="나눔바른고딕" panose="020B0603020101020101" pitchFamily="50" charset="-127"/>
              </a:rPr>
              <a:t>apt-get install tesseract-</a:t>
            </a:r>
            <a:r>
              <a:rPr lang="en-US" altLang="ko-KR" sz="975" dirty="0" err="1">
                <a:solidFill>
                  <a:srgbClr val="D4D4D4"/>
                </a:solidFill>
                <a:highlight>
                  <a:srgbClr val="1E1E1E"/>
                </a:highlight>
                <a:latin typeface="나눔바른고딕" panose="020B0603020101020101" pitchFamily="50" charset="-127"/>
                <a:ea typeface="나눔바른고딕" panose="020B0603020101020101" pitchFamily="50" charset="-127"/>
              </a:rPr>
              <a:t>ocr</a:t>
            </a:r>
            <a:br>
              <a:rPr lang="en-US" altLang="ko-KR" sz="975" dirty="0">
                <a:solidFill>
                  <a:srgbClr val="D4D4D4"/>
                </a:solidFill>
                <a:highlight>
                  <a:srgbClr val="1E1E1E"/>
                </a:highlight>
                <a:latin typeface="나눔바른고딕" panose="020B0603020101020101" pitchFamily="50" charset="-127"/>
                <a:ea typeface="나눔바른고딕" panose="020B0603020101020101" pitchFamily="50" charset="-127"/>
              </a:rPr>
            </a:br>
            <a:r>
              <a:rPr lang="en-US" altLang="ko-KR" sz="975" dirty="0">
                <a:solidFill>
                  <a:srgbClr val="82C6FF"/>
                </a:solidFill>
                <a:highlight>
                  <a:srgbClr val="1E1E1E"/>
                </a:highlight>
                <a:latin typeface="나눔바른고딕" panose="020B0603020101020101" pitchFamily="50" charset="-127"/>
                <a:ea typeface="나눔바른고딕" panose="020B0603020101020101" pitchFamily="50" charset="-127"/>
              </a:rPr>
              <a:t>!</a:t>
            </a:r>
            <a:r>
              <a:rPr lang="en-US" altLang="ko-KR" sz="975" dirty="0">
                <a:solidFill>
                  <a:srgbClr val="D4D4D4"/>
                </a:solidFill>
                <a:highlight>
                  <a:srgbClr val="1E1E1E"/>
                </a:highlight>
                <a:latin typeface="나눔바른고딕" panose="020B0603020101020101" pitchFamily="50" charset="-127"/>
                <a:ea typeface="나눔바른고딕" panose="020B0603020101020101" pitchFamily="50" charset="-127"/>
              </a:rPr>
              <a:t>pip install </a:t>
            </a:r>
            <a:r>
              <a:rPr lang="en-US" altLang="ko-KR" sz="975" dirty="0" err="1">
                <a:solidFill>
                  <a:srgbClr val="D4D4D4"/>
                </a:solidFill>
                <a:highlight>
                  <a:srgbClr val="1E1E1E"/>
                </a:highlight>
                <a:latin typeface="나눔바른고딕" panose="020B0603020101020101" pitchFamily="50" charset="-127"/>
                <a:ea typeface="나눔바른고딕" panose="020B0603020101020101" pitchFamily="50" charset="-127"/>
              </a:rPr>
              <a:t>pytesseract</a:t>
            </a:r>
            <a:endParaRPr lang="ko-KR" altLang="en-US" sz="975" dirty="0">
              <a:latin typeface="나눔바른고딕" panose="020B0603020101020101" pitchFamily="50" charset="-127"/>
              <a:ea typeface="나눔바른고딕" panose="020B0603020101020101" pitchFamily="50" charset="-127"/>
            </a:endParaRPr>
          </a:p>
        </p:txBody>
      </p:sp>
      <p:sp>
        <p:nvSpPr>
          <p:cNvPr id="4" name="텍스트 개체 틀 3">
            <a:extLst>
              <a:ext uri="{FF2B5EF4-FFF2-40B4-BE49-F238E27FC236}">
                <a16:creationId xmlns:a16="http://schemas.microsoft.com/office/drawing/2014/main" id="{67872918-68A4-76F4-40B6-46636839088E}"/>
              </a:ext>
            </a:extLst>
          </p:cNvPr>
          <p:cNvSpPr txBox="1">
            <a:spLocks/>
          </p:cNvSpPr>
          <p:nvPr/>
        </p:nvSpPr>
        <p:spPr>
          <a:xfrm>
            <a:off x="4031701" y="2146411"/>
            <a:ext cx="4698260" cy="297194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tLang="ko-KR" dirty="0">
              <a:latin typeface="나눔바른고딕" panose="020B0603020101020101" pitchFamily="50" charset="-127"/>
              <a:ea typeface="나눔바른고딕" panose="020B0603020101020101" pitchFamily="50" charset="-127"/>
            </a:endParaRPr>
          </a:p>
          <a:p>
            <a:endParaRPr lang="en-US" altLang="ko-KR" dirty="0">
              <a:latin typeface="나눔바른고딕" panose="020B0603020101020101" pitchFamily="50" charset="-127"/>
              <a:ea typeface="나눔바른고딕" panose="020B0603020101020101" pitchFamily="50" charset="-127"/>
            </a:endParaRPr>
          </a:p>
          <a:p>
            <a:r>
              <a:rPr lang="en-US" altLang="ko-KR" b="1" dirty="0" err="1">
                <a:latin typeface="나눔바른고딕" panose="020B0603020101020101" pitchFamily="50" charset="-127"/>
                <a:ea typeface="나눔바른고딕" panose="020B0603020101020101" pitchFamily="50" charset="-127"/>
              </a:rPr>
              <a:t>i,Lacticaseibacilus</a:t>
            </a:r>
            <a:r>
              <a:rPr lang="en-US" altLang="ko-KR" b="1" dirty="0">
                <a:latin typeface="나눔바른고딕" panose="020B0603020101020101" pitchFamily="50" charset="-127"/>
                <a:ea typeface="나눔바른고딕" panose="020B0603020101020101" pitchFamily="50" charset="-127"/>
              </a:rPr>
              <a:t> casei, </a:t>
            </a:r>
            <a:r>
              <a:rPr lang="en-US" altLang="ko-KR" b="1" dirty="0" err="1">
                <a:latin typeface="나눔바른고딕" panose="020B0603020101020101" pitchFamily="50" charset="-127"/>
                <a:ea typeface="나눔바른고딕" panose="020B0603020101020101" pitchFamily="50" charset="-127"/>
              </a:rPr>
              <a:t>Bifdobacterium</a:t>
            </a:r>
            <a:r>
              <a:rPr lang="en-US" altLang="ko-KR" b="1" dirty="0">
                <a:latin typeface="나눔바른고딕" panose="020B0603020101020101" pitchFamily="50" charset="-127"/>
                <a:ea typeface="나눔바른고딕" panose="020B0603020101020101" pitchFamily="50" charset="-127"/>
              </a:rPr>
              <a:t> </a:t>
            </a:r>
            <a:r>
              <a:rPr lang="en-US" altLang="ko-KR" b="1" dirty="0" err="1">
                <a:latin typeface="나눔바른고딕" panose="020B0603020101020101" pitchFamily="50" charset="-127"/>
                <a:ea typeface="나눔바른고딕" panose="020B0603020101020101" pitchFamily="50" charset="-127"/>
              </a:rPr>
              <a:t>animalis</a:t>
            </a:r>
            <a:r>
              <a:rPr lang="en-US" altLang="ko-KR" b="1" dirty="0">
                <a:latin typeface="나눔바른고딕" panose="020B0603020101020101" pitchFamily="50" charset="-127"/>
                <a:ea typeface="나눔바른고딕" panose="020B0603020101020101" pitchFamily="50" charset="-127"/>
              </a:rPr>
              <a:t> </a:t>
            </a:r>
            <a:r>
              <a:rPr lang="en-US" altLang="ko-KR" b="1" dirty="0" err="1">
                <a:latin typeface="나눔바른고딕" panose="020B0603020101020101" pitchFamily="50" charset="-127"/>
                <a:ea typeface="나눔바른고딕" panose="020B0603020101020101" pitchFamily="50" charset="-127"/>
              </a:rPr>
              <a:t>ssp</a:t>
            </a:r>
            <a:r>
              <a:rPr lang="en-US" altLang="ko-KR" b="1" dirty="0">
                <a:latin typeface="나눔바른고딕" panose="020B0603020101020101" pitchFamily="50" charset="-127"/>
                <a:ea typeface="나눔바른고딕" panose="020B0603020101020101" pitchFamily="50" charset="-127"/>
              </a:rPr>
              <a:t>, lactis, Bifidobacterium </a:t>
            </a:r>
            <a:r>
              <a:rPr lang="en-US" altLang="ko-KR" b="1" dirty="0" err="1">
                <a:latin typeface="나눔바른고딕" panose="020B0603020101020101" pitchFamily="50" charset="-127"/>
                <a:ea typeface="나눔바른고딕" panose="020B0603020101020101" pitchFamily="50" charset="-127"/>
              </a:rPr>
              <a:t>brevs</a:t>
            </a:r>
            <a:r>
              <a:rPr lang="en-US" altLang="ko-KR" b="1" dirty="0">
                <a:latin typeface="나눔바른고딕" panose="020B0603020101020101" pitchFamily="50" charset="-127"/>
                <a:ea typeface="나눔바른고딕" panose="020B0603020101020101" pitchFamily="50" charset="-127"/>
              </a:rPr>
              <a:t>, Streptococcus </a:t>
            </a:r>
            <a:r>
              <a:rPr lang="en-US" altLang="ko-KR" b="1" dirty="0" err="1">
                <a:latin typeface="나눔바른고딕" panose="020B0603020101020101" pitchFamily="50" charset="-127"/>
                <a:ea typeface="나눔바른고딕" panose="020B0603020101020101" pitchFamily="50" charset="-127"/>
              </a:rPr>
              <a:t>th</a:t>
            </a:r>
            <a:endParaRPr lang="en-US" altLang="ko-KR" b="1" dirty="0">
              <a:latin typeface="나눔바른고딕" panose="020B0603020101020101" pitchFamily="50" charset="-127"/>
              <a:ea typeface="나눔바른고딕" panose="020B0603020101020101" pitchFamily="50" charset="-127"/>
            </a:endParaRPr>
          </a:p>
          <a:p>
            <a:br>
              <a:rPr lang="en-US" altLang="ko-KR" dirty="0">
                <a:latin typeface="나눔바른고딕" panose="020B0603020101020101" pitchFamily="50" charset="-127"/>
                <a:ea typeface="나눔바른고딕" panose="020B0603020101020101" pitchFamily="50" charset="-127"/>
              </a:rPr>
            </a:br>
            <a:r>
              <a:rPr lang="en-US" altLang="ko-KR" b="1" dirty="0">
                <a:latin typeface="나눔바른고딕" panose="020B0603020101020101" pitchFamily="50" charset="-127"/>
                <a:ea typeface="나눔바른고딕" panose="020B0603020101020101" pitchFamily="50" charset="-127"/>
              </a:rPr>
              <a:t>**</a:t>
            </a:r>
            <a:r>
              <a:rPr lang="ko-KR" altLang="en-US" b="1" dirty="0">
                <a:latin typeface="나눔바른고딕" panose="020B0603020101020101" pitchFamily="50" charset="-127"/>
                <a:ea typeface="나눔바른고딕" panose="020B0603020101020101" pitchFamily="50" charset="-127"/>
              </a:rPr>
              <a:t>원본 이미지**</a:t>
            </a:r>
            <a:br>
              <a:rPr lang="ko-KR" altLang="en-US" dirty="0">
                <a:latin typeface="나눔바른고딕" panose="020B0603020101020101" pitchFamily="50" charset="-127"/>
                <a:ea typeface="나눔바른고딕" panose="020B0603020101020101" pitchFamily="50" charset="-127"/>
              </a:rPr>
            </a:br>
            <a:r>
              <a:rPr lang="en-US" altLang="ko-KR" dirty="0">
                <a:highlight>
                  <a:srgbClr val="00FF00"/>
                </a:highlight>
                <a:latin typeface="나눔바른고딕" panose="020B0603020101020101" pitchFamily="50" charset="-127"/>
                <a:ea typeface="나눔바른고딕" panose="020B0603020101020101" pitchFamily="50" charset="-127"/>
              </a:rPr>
              <a:t>{</a:t>
            </a:r>
            <a:r>
              <a:rPr lang="en-US" altLang="ko-KR" dirty="0">
                <a:latin typeface="나눔바른고딕" panose="020B0603020101020101" pitchFamily="50" charset="-127"/>
                <a:ea typeface="나눔바른고딕" panose="020B0603020101020101" pitchFamily="50" charset="-127"/>
              </a:rPr>
              <a:t> </a:t>
            </a:r>
            <a:r>
              <a:rPr lang="en-US" altLang="ko-KR" dirty="0" err="1">
                <a:latin typeface="나눔바른고딕" panose="020B0603020101020101" pitchFamily="50" charset="-127"/>
                <a:ea typeface="나눔바른고딕" panose="020B0603020101020101" pitchFamily="50" charset="-127"/>
              </a:rPr>
              <a:t>Lacticaseibacillus</a:t>
            </a:r>
            <a:r>
              <a:rPr lang="en-US" altLang="ko-KR" dirty="0">
                <a:latin typeface="나눔바른고딕" panose="020B0603020101020101" pitchFamily="50" charset="-127"/>
                <a:ea typeface="나눔바른고딕" panose="020B0603020101020101" pitchFamily="50" charset="-127"/>
              </a:rPr>
              <a:t> </a:t>
            </a:r>
            <a:r>
              <a:rPr lang="en-US" altLang="ko-KR" dirty="0">
                <a:highlight>
                  <a:srgbClr val="00FF00"/>
                </a:highlight>
                <a:latin typeface="나눔바른고딕" panose="020B0603020101020101" pitchFamily="50" charset="-127"/>
                <a:ea typeface="나눔바른고딕" panose="020B0603020101020101" pitchFamily="50" charset="-127"/>
              </a:rPr>
              <a:t>case/. </a:t>
            </a:r>
            <a:r>
              <a:rPr lang="en-US" altLang="ko-KR" dirty="0">
                <a:latin typeface="나눔바른고딕" panose="020B0603020101020101" pitchFamily="50" charset="-127"/>
                <a:ea typeface="나눔바른고딕" panose="020B0603020101020101" pitchFamily="50" charset="-127"/>
              </a:rPr>
              <a:t>Bifidobacterium </a:t>
            </a:r>
            <a:r>
              <a:rPr lang="en-US" altLang="ko-KR" dirty="0" err="1">
                <a:latin typeface="나눔바른고딕" panose="020B0603020101020101" pitchFamily="50" charset="-127"/>
                <a:ea typeface="나눔바른고딕" panose="020B0603020101020101" pitchFamily="50" charset="-127"/>
              </a:rPr>
              <a:t>animalis</a:t>
            </a:r>
            <a:r>
              <a:rPr lang="en-US" altLang="ko-KR" dirty="0">
                <a:latin typeface="나눔바른고딕" panose="020B0603020101020101" pitchFamily="50" charset="-127"/>
                <a:ea typeface="나눔바른고딕" panose="020B0603020101020101" pitchFamily="50" charset="-127"/>
              </a:rPr>
              <a:t> ssp. lactis, Bifidobacterium breve. </a:t>
            </a:r>
            <a:r>
              <a:rPr lang="en-US" altLang="ko-KR" dirty="0" err="1">
                <a:latin typeface="나눔바른고딕" panose="020B0603020101020101" pitchFamily="50" charset="-127"/>
                <a:ea typeface="나눔바른고딕" panose="020B0603020101020101" pitchFamily="50" charset="-127"/>
              </a:rPr>
              <a:t>Strentacoccus</a:t>
            </a:r>
            <a:r>
              <a:rPr lang="en-US" altLang="ko-KR" dirty="0">
                <a:latin typeface="나눔바른고딕" panose="020B0603020101020101" pitchFamily="50" charset="-127"/>
                <a:ea typeface="나눔바른고딕" panose="020B0603020101020101" pitchFamily="50" charset="-127"/>
              </a:rPr>
              <a:t> </a:t>
            </a:r>
            <a:r>
              <a:rPr lang="en-US" altLang="ko-KR" dirty="0" err="1">
                <a:latin typeface="나눔바른고딕" panose="020B0603020101020101" pitchFamily="50" charset="-127"/>
                <a:ea typeface="나눔바른고딕" panose="020B0603020101020101" pitchFamily="50" charset="-127"/>
              </a:rPr>
              <a:t>th</a:t>
            </a:r>
            <a:br>
              <a:rPr lang="en-US" altLang="ko-KR" dirty="0">
                <a:latin typeface="나눔바른고딕" panose="020B0603020101020101" pitchFamily="50" charset="-127"/>
                <a:ea typeface="나눔바른고딕" panose="020B0603020101020101" pitchFamily="50" charset="-127"/>
              </a:rPr>
            </a:br>
            <a:br>
              <a:rPr lang="en-US" altLang="ko-KR" dirty="0">
                <a:latin typeface="나눔바른고딕" panose="020B0603020101020101" pitchFamily="50" charset="-127"/>
                <a:ea typeface="나눔바른고딕" panose="020B0603020101020101" pitchFamily="50" charset="-127"/>
              </a:rPr>
            </a:br>
            <a:r>
              <a:rPr lang="en-US" altLang="ko-KR" b="1" dirty="0">
                <a:latin typeface="나눔바른고딕" panose="020B0603020101020101" pitchFamily="50" charset="-127"/>
                <a:ea typeface="나눔바른고딕" panose="020B0603020101020101" pitchFamily="50" charset="-127"/>
              </a:rPr>
              <a:t>**</a:t>
            </a:r>
            <a:r>
              <a:rPr lang="ko-KR" altLang="en-US" b="1" dirty="0" err="1">
                <a:latin typeface="나눔바른고딕" panose="020B0603020101020101" pitchFamily="50" charset="-127"/>
                <a:ea typeface="나눔바른고딕" panose="020B0603020101020101" pitchFamily="50" charset="-127"/>
              </a:rPr>
              <a:t>전처리</a:t>
            </a:r>
            <a:r>
              <a:rPr lang="ko-KR" altLang="en-US" b="1" dirty="0">
                <a:latin typeface="나눔바른고딕" panose="020B0603020101020101" pitchFamily="50" charset="-127"/>
                <a:ea typeface="나눔바른고딕" panose="020B0603020101020101" pitchFamily="50" charset="-127"/>
              </a:rPr>
              <a:t> 이미지**</a:t>
            </a:r>
            <a:br>
              <a:rPr lang="ko-KR" altLang="en-US" dirty="0">
                <a:latin typeface="나눔바른고딕" panose="020B0603020101020101" pitchFamily="50" charset="-127"/>
                <a:ea typeface="나눔바른고딕" panose="020B0603020101020101" pitchFamily="50" charset="-127"/>
              </a:rPr>
            </a:br>
            <a:r>
              <a:rPr lang="en-US" altLang="ko-KR" dirty="0">
                <a:highlight>
                  <a:srgbClr val="00FF00"/>
                </a:highlight>
                <a:latin typeface="나눔바른고딕" panose="020B0603020101020101" pitchFamily="50" charset="-127"/>
                <a:ea typeface="나눔바른고딕" panose="020B0603020101020101" pitchFamily="50" charset="-127"/>
              </a:rPr>
              <a:t>{</a:t>
            </a:r>
            <a:r>
              <a:rPr lang="en-US" altLang="ko-KR" dirty="0">
                <a:latin typeface="나눔바른고딕" panose="020B0603020101020101" pitchFamily="50" charset="-127"/>
                <a:ea typeface="나눔바른고딕" panose="020B0603020101020101" pitchFamily="50" charset="-127"/>
              </a:rPr>
              <a:t> </a:t>
            </a:r>
            <a:r>
              <a:rPr lang="en-US" altLang="ko-KR" dirty="0" err="1">
                <a:latin typeface="나눔바른고딕" panose="020B0603020101020101" pitchFamily="50" charset="-127"/>
                <a:ea typeface="나눔바른고딕" panose="020B0603020101020101" pitchFamily="50" charset="-127"/>
              </a:rPr>
              <a:t>Lacticaseibacillus</a:t>
            </a:r>
            <a:r>
              <a:rPr lang="en-US" altLang="ko-KR" dirty="0">
                <a:latin typeface="나눔바른고딕" panose="020B0603020101020101" pitchFamily="50" charset="-127"/>
                <a:ea typeface="나눔바른고딕" panose="020B0603020101020101" pitchFamily="50" charset="-127"/>
              </a:rPr>
              <a:t> </a:t>
            </a:r>
            <a:r>
              <a:rPr lang="en-US" altLang="ko-KR" dirty="0">
                <a:highlight>
                  <a:srgbClr val="FFFF00"/>
                </a:highlight>
                <a:latin typeface="나눔바른고딕" panose="020B0603020101020101" pitchFamily="50" charset="-127"/>
                <a:ea typeface="나눔바른고딕" panose="020B0603020101020101" pitchFamily="50" charset="-127"/>
              </a:rPr>
              <a:t>casei, </a:t>
            </a:r>
            <a:r>
              <a:rPr lang="en-US" altLang="ko-KR" dirty="0">
                <a:latin typeface="나눔바른고딕" panose="020B0603020101020101" pitchFamily="50" charset="-127"/>
                <a:ea typeface="나눔바른고딕" panose="020B0603020101020101" pitchFamily="50" charset="-127"/>
              </a:rPr>
              <a:t>Bifidobacterium </a:t>
            </a:r>
            <a:r>
              <a:rPr lang="en-US" altLang="ko-KR" dirty="0" err="1">
                <a:latin typeface="나눔바른고딕" panose="020B0603020101020101" pitchFamily="50" charset="-127"/>
                <a:ea typeface="나눔바른고딕" panose="020B0603020101020101" pitchFamily="50" charset="-127"/>
              </a:rPr>
              <a:t>animalis</a:t>
            </a:r>
            <a:r>
              <a:rPr lang="en-US" altLang="ko-KR" dirty="0">
                <a:latin typeface="나눔바른고딕" panose="020B0603020101020101" pitchFamily="50" charset="-127"/>
                <a:ea typeface="나눔바른고딕" panose="020B0603020101020101" pitchFamily="50" charset="-127"/>
              </a:rPr>
              <a:t> ssp. lactis, Bifidobacterium breve, </a:t>
            </a:r>
            <a:r>
              <a:rPr lang="en-US" altLang="ko-KR" dirty="0" err="1">
                <a:latin typeface="나눔바른고딕" panose="020B0603020101020101" pitchFamily="50" charset="-127"/>
                <a:ea typeface="나눔바른고딕" panose="020B0603020101020101" pitchFamily="50" charset="-127"/>
              </a:rPr>
              <a:t>Strentococcus</a:t>
            </a:r>
            <a:r>
              <a:rPr lang="en-US" altLang="ko-KR" dirty="0">
                <a:latin typeface="나눔바른고딕" panose="020B0603020101020101" pitchFamily="50" charset="-127"/>
                <a:ea typeface="나눔바른고딕" panose="020B0603020101020101" pitchFamily="50" charset="-127"/>
              </a:rPr>
              <a:t> </a:t>
            </a:r>
            <a:r>
              <a:rPr lang="en-US" altLang="ko-KR" dirty="0" err="1">
                <a:latin typeface="나눔바른고딕" panose="020B0603020101020101" pitchFamily="50" charset="-127"/>
                <a:ea typeface="나눔바른고딕" panose="020B0603020101020101" pitchFamily="50" charset="-127"/>
              </a:rPr>
              <a:t>th</a:t>
            </a:r>
            <a:endParaRPr lang="en-US" altLang="ko-KR" dirty="0">
              <a:latin typeface="나눔바른고딕" panose="020B0603020101020101" pitchFamily="50" charset="-127"/>
              <a:ea typeface="나눔바른고딕" panose="020B0603020101020101" pitchFamily="50" charset="-127"/>
            </a:endParaRPr>
          </a:p>
        </p:txBody>
      </p:sp>
      <p:pic>
        <p:nvPicPr>
          <p:cNvPr id="5" name="그림 4">
            <a:extLst>
              <a:ext uri="{FF2B5EF4-FFF2-40B4-BE49-F238E27FC236}">
                <a16:creationId xmlns:a16="http://schemas.microsoft.com/office/drawing/2014/main" id="{A4EF3273-A0DF-F247-E54A-96E9FCBF473B}"/>
              </a:ext>
            </a:extLst>
          </p:cNvPr>
          <p:cNvPicPr>
            <a:picLocks noChangeAspect="1"/>
          </p:cNvPicPr>
          <p:nvPr/>
        </p:nvPicPr>
        <p:blipFill>
          <a:blip r:embed="rId4"/>
          <a:stretch>
            <a:fillRect/>
          </a:stretch>
        </p:blipFill>
        <p:spPr>
          <a:xfrm>
            <a:off x="518919" y="2088826"/>
            <a:ext cx="3395905" cy="2688908"/>
          </a:xfrm>
          <a:prstGeom prst="rect">
            <a:avLst/>
          </a:prstGeom>
        </p:spPr>
      </p:pic>
      <p:pic>
        <p:nvPicPr>
          <p:cNvPr id="7" name="그림 6">
            <a:extLst>
              <a:ext uri="{FF2B5EF4-FFF2-40B4-BE49-F238E27FC236}">
                <a16:creationId xmlns:a16="http://schemas.microsoft.com/office/drawing/2014/main" id="{2B75AD33-62E5-D069-7CFE-AAA7666927FC}"/>
              </a:ext>
            </a:extLst>
          </p:cNvPr>
          <p:cNvPicPr>
            <a:picLocks noChangeAspect="1"/>
          </p:cNvPicPr>
          <p:nvPr/>
        </p:nvPicPr>
        <p:blipFill rotWithShape="1">
          <a:blip r:embed="rId5"/>
          <a:srcRect t="38912" b="25105"/>
          <a:stretch/>
        </p:blipFill>
        <p:spPr>
          <a:xfrm>
            <a:off x="4082786" y="1987751"/>
            <a:ext cx="4386868" cy="535530"/>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잉크 7">
                <a:extLst>
                  <a:ext uri="{FF2B5EF4-FFF2-40B4-BE49-F238E27FC236}">
                    <a16:creationId xmlns:a16="http://schemas.microsoft.com/office/drawing/2014/main" id="{64476EC1-D15E-6477-A9DE-E23CE4B93C75}"/>
                  </a:ext>
                </a:extLst>
              </p14:cNvPr>
              <p14:cNvContentPartPr/>
              <p14:nvPr/>
            </p14:nvContentPartPr>
            <p14:xfrm>
              <a:off x="4106095" y="2255516"/>
              <a:ext cx="4340250" cy="60210"/>
            </p14:xfrm>
          </p:contentPart>
        </mc:Choice>
        <mc:Fallback xmlns="">
          <p:pic>
            <p:nvPicPr>
              <p:cNvPr id="8" name="잉크 7">
                <a:extLst>
                  <a:ext uri="{FF2B5EF4-FFF2-40B4-BE49-F238E27FC236}">
                    <a16:creationId xmlns:a16="http://schemas.microsoft.com/office/drawing/2014/main" id="{64476EC1-D15E-6477-A9DE-E23CE4B93C75}"/>
                  </a:ext>
                </a:extLst>
              </p:cNvPr>
              <p:cNvPicPr/>
              <p:nvPr/>
            </p:nvPicPr>
            <p:blipFill>
              <a:blip r:embed="rId7"/>
              <a:stretch>
                <a:fillRect/>
              </a:stretch>
            </p:blipFill>
            <p:spPr>
              <a:xfrm>
                <a:off x="4052098" y="2147998"/>
                <a:ext cx="4447883" cy="274887"/>
              </a:xfrm>
              <a:prstGeom prst="rect">
                <a:avLst/>
              </a:prstGeom>
            </p:spPr>
          </p:pic>
        </mc:Fallback>
      </mc:AlternateContent>
      <p:sp>
        <p:nvSpPr>
          <p:cNvPr id="9" name="제목 1">
            <a:extLst>
              <a:ext uri="{FF2B5EF4-FFF2-40B4-BE49-F238E27FC236}">
                <a16:creationId xmlns:a16="http://schemas.microsoft.com/office/drawing/2014/main" id="{EE82C053-B536-6C9B-AAA0-95143209FE3C}"/>
              </a:ext>
            </a:extLst>
          </p:cNvPr>
          <p:cNvSpPr txBox="1">
            <a:spLocks/>
          </p:cNvSpPr>
          <p:nvPr/>
        </p:nvSpPr>
        <p:spPr>
          <a:xfrm>
            <a:off x="2257865" y="711220"/>
            <a:ext cx="5936566" cy="572700"/>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a:latin typeface="나눔바른고딕" panose="020B0603020101020101" pitchFamily="50" charset="-127"/>
                <a:ea typeface="나눔바른고딕" panose="020B0603020101020101" pitchFamily="50" charset="-127"/>
              </a:rPr>
              <a:t>코드설명</a:t>
            </a:r>
          </a:p>
        </p:txBody>
      </p:sp>
      <p:sp>
        <p:nvSpPr>
          <p:cNvPr id="12" name="Google Shape;89;p18">
            <a:extLst>
              <a:ext uri="{FF2B5EF4-FFF2-40B4-BE49-F238E27FC236}">
                <a16:creationId xmlns:a16="http://schemas.microsoft.com/office/drawing/2014/main" id="{A2A029A4-8EEC-B6ED-8ECF-462CF219658E}"/>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171578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제목 1">
            <a:extLst>
              <a:ext uri="{FF2B5EF4-FFF2-40B4-BE49-F238E27FC236}">
                <a16:creationId xmlns:a16="http://schemas.microsoft.com/office/drawing/2014/main" id="{D9424A5D-BC87-E4A6-C356-0D5E18D5A96C}"/>
              </a:ext>
            </a:extLst>
          </p:cNvPr>
          <p:cNvSpPr txBox="1">
            <a:spLocks/>
          </p:cNvSpPr>
          <p:nvPr/>
        </p:nvSpPr>
        <p:spPr>
          <a:xfrm>
            <a:off x="700360" y="857646"/>
            <a:ext cx="3395904" cy="810578"/>
          </a:xfrm>
          <a:prstGeom prst="rect">
            <a:avLst/>
          </a:prstGeom>
          <a:solidFill>
            <a:schemeClr val="bg1">
              <a:lumMod val="85000"/>
            </a:schemeClr>
          </a:solidFill>
        </p:spPr>
        <p:txBody>
          <a:bodyPr anchor="ctr">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b="1">
                <a:latin typeface="나눔바른고딕" panose="020B0603020101020101" pitchFamily="50" charset="-127"/>
                <a:ea typeface="나눔바른고딕" panose="020B0603020101020101" pitchFamily="50" charset="-127"/>
              </a:rPr>
              <a:t>OCR (pytesseract)</a:t>
            </a:r>
            <a:r>
              <a:rPr lang="ko-KR" altLang="en-US" sz="1500">
                <a:latin typeface="나눔바른고딕" panose="020B0603020101020101" pitchFamily="50" charset="-127"/>
                <a:ea typeface="나눔바른고딕" panose="020B0603020101020101" pitchFamily="50" charset="-127"/>
              </a:rPr>
              <a:t>영문</a:t>
            </a:r>
            <a:r>
              <a:rPr lang="en-US" altLang="ko-KR" sz="1500">
                <a:latin typeface="나눔바른고딕" panose="020B0603020101020101" pitchFamily="50" charset="-127"/>
                <a:ea typeface="나눔바른고딕" panose="020B0603020101020101" pitchFamily="50" charset="-127"/>
              </a:rPr>
              <a:t> TEST</a:t>
            </a:r>
            <a:br>
              <a:rPr lang="en-US" altLang="ko-KR" sz="1500">
                <a:latin typeface="나눔바른고딕" panose="020B0603020101020101" pitchFamily="50" charset="-127"/>
                <a:ea typeface="나눔바른고딕" panose="020B0603020101020101" pitchFamily="50" charset="-127"/>
              </a:rPr>
            </a:br>
            <a:br>
              <a:rPr lang="en-US" altLang="ko-KR" sz="1500">
                <a:latin typeface="나눔바른고딕" panose="020B0603020101020101" pitchFamily="50" charset="-127"/>
                <a:ea typeface="나눔바른고딕" panose="020B0603020101020101" pitchFamily="50" charset="-127"/>
              </a:rPr>
            </a:br>
            <a:r>
              <a:rPr lang="en-US" altLang="ko-KR" sz="975">
                <a:solidFill>
                  <a:srgbClr val="82C6FF"/>
                </a:solidFill>
                <a:highlight>
                  <a:srgbClr val="1E1E1E"/>
                </a:highlight>
                <a:latin typeface="나눔바른고딕" panose="020B0603020101020101" pitchFamily="50" charset="-127"/>
                <a:ea typeface="나눔바른고딕" panose="020B0603020101020101" pitchFamily="50" charset="-127"/>
              </a:rPr>
              <a:t>!</a:t>
            </a:r>
            <a:r>
              <a:rPr lang="en-US" altLang="ko-KR" sz="975">
                <a:solidFill>
                  <a:srgbClr val="D4D4D4"/>
                </a:solidFill>
                <a:highlight>
                  <a:srgbClr val="1E1E1E"/>
                </a:highlight>
                <a:latin typeface="나눔바른고딕" panose="020B0603020101020101" pitchFamily="50" charset="-127"/>
                <a:ea typeface="나눔바른고딕" panose="020B0603020101020101" pitchFamily="50" charset="-127"/>
              </a:rPr>
              <a:t>apt-get install tesseract-ocr</a:t>
            </a:r>
            <a:br>
              <a:rPr lang="en-US" altLang="ko-KR" sz="975">
                <a:solidFill>
                  <a:srgbClr val="D4D4D4"/>
                </a:solidFill>
                <a:highlight>
                  <a:srgbClr val="1E1E1E"/>
                </a:highlight>
                <a:latin typeface="나눔바른고딕" panose="020B0603020101020101" pitchFamily="50" charset="-127"/>
                <a:ea typeface="나눔바른고딕" panose="020B0603020101020101" pitchFamily="50" charset="-127"/>
              </a:rPr>
            </a:br>
            <a:r>
              <a:rPr lang="en-US" altLang="ko-KR" sz="975">
                <a:solidFill>
                  <a:srgbClr val="82C6FF"/>
                </a:solidFill>
                <a:highlight>
                  <a:srgbClr val="1E1E1E"/>
                </a:highlight>
                <a:latin typeface="나눔바른고딕" panose="020B0603020101020101" pitchFamily="50" charset="-127"/>
                <a:ea typeface="나눔바른고딕" panose="020B0603020101020101" pitchFamily="50" charset="-127"/>
              </a:rPr>
              <a:t>!</a:t>
            </a:r>
            <a:r>
              <a:rPr lang="en-US" altLang="ko-KR" sz="975">
                <a:solidFill>
                  <a:srgbClr val="D4D4D4"/>
                </a:solidFill>
                <a:highlight>
                  <a:srgbClr val="1E1E1E"/>
                </a:highlight>
                <a:latin typeface="나눔바른고딕" panose="020B0603020101020101" pitchFamily="50" charset="-127"/>
                <a:ea typeface="나눔바른고딕" panose="020B0603020101020101" pitchFamily="50" charset="-127"/>
              </a:rPr>
              <a:t>pip install pytesseract</a:t>
            </a:r>
            <a:endParaRPr lang="ko-KR" altLang="en-US" sz="975">
              <a:latin typeface="나눔바른고딕" panose="020B0603020101020101" pitchFamily="50" charset="-127"/>
              <a:ea typeface="나눔바른고딕" panose="020B0603020101020101" pitchFamily="50" charset="-127"/>
            </a:endParaRPr>
          </a:p>
        </p:txBody>
      </p:sp>
      <p:sp>
        <p:nvSpPr>
          <p:cNvPr id="4" name="텍스트 개체 틀 3">
            <a:extLst>
              <a:ext uri="{FF2B5EF4-FFF2-40B4-BE49-F238E27FC236}">
                <a16:creationId xmlns:a16="http://schemas.microsoft.com/office/drawing/2014/main" id="{D8A6311E-75F9-B4A0-D88F-0FB88D44DD2D}"/>
              </a:ext>
            </a:extLst>
          </p:cNvPr>
          <p:cNvSpPr txBox="1">
            <a:spLocks/>
          </p:cNvSpPr>
          <p:nvPr/>
        </p:nvSpPr>
        <p:spPr>
          <a:xfrm>
            <a:off x="4173101" y="1958439"/>
            <a:ext cx="4807768" cy="302344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tLang="ko-KR" dirty="0">
              <a:latin typeface="나눔바른고딕" panose="020B0603020101020101" pitchFamily="50" charset="-127"/>
              <a:ea typeface="나눔바른고딕" panose="020B0603020101020101" pitchFamily="50" charset="-127"/>
            </a:endParaRPr>
          </a:p>
          <a:p>
            <a:endParaRPr lang="en-US" altLang="ko-KR" dirty="0">
              <a:latin typeface="나눔바른고딕" panose="020B0603020101020101" pitchFamily="50" charset="-127"/>
              <a:ea typeface="나눔바른고딕" panose="020B0603020101020101" pitchFamily="50" charset="-127"/>
            </a:endParaRPr>
          </a:p>
          <a:p>
            <a:r>
              <a:rPr lang="ko-KR" altLang="en-US" b="1" dirty="0">
                <a:latin typeface="나눔바른고딕" panose="020B0603020101020101" pitchFamily="50" charset="-127"/>
                <a:ea typeface="나눔바른고딕" panose="020B0603020101020101" pitchFamily="50" charset="-127"/>
              </a:rPr>
              <a:t>면역기능에 필요</a:t>
            </a:r>
            <a:r>
              <a:rPr lang="en-US" altLang="ko-KR" b="1" dirty="0">
                <a:latin typeface="나눔바른고딕" panose="020B0603020101020101" pitchFamily="50" charset="-127"/>
                <a:ea typeface="나눔바른고딕" panose="020B0603020101020101" pitchFamily="50" charset="-127"/>
              </a:rPr>
              <a:t>, </a:t>
            </a:r>
            <a:r>
              <a:rPr lang="ko-KR" altLang="en-US" b="1" dirty="0">
                <a:latin typeface="나눔바른고딕" panose="020B0603020101020101" pitchFamily="50" charset="-127"/>
                <a:ea typeface="나눔바른고딕" panose="020B0603020101020101" pitchFamily="50" charset="-127"/>
              </a:rPr>
              <a:t>정상적인 세포분열에 필요 </a:t>
            </a:r>
            <a:r>
              <a:rPr lang="en-US" altLang="ko-KR" b="1" dirty="0">
                <a:latin typeface="나눔바른고딕" panose="020B0603020101020101" pitchFamily="50" charset="-127"/>
                <a:ea typeface="나눔바른고딕" panose="020B0603020101020101" pitchFamily="50" charset="-127"/>
              </a:rPr>
              <a:t>1</a:t>
            </a:r>
            <a:r>
              <a:rPr lang="ko-KR" altLang="en-US" b="1" dirty="0">
                <a:latin typeface="나눔바른고딕" panose="020B0603020101020101" pitchFamily="50" charset="-127"/>
                <a:ea typeface="나눔바른고딕" panose="020B0603020101020101" pitchFamily="50" charset="-127"/>
              </a:rPr>
              <a:t>일 섭취량 당 함량 </a:t>
            </a:r>
            <a:r>
              <a:rPr lang="en-US" altLang="ko-KR" b="1" dirty="0">
                <a:latin typeface="나눔바른고딕" panose="020B0603020101020101" pitchFamily="50" charset="-127"/>
                <a:ea typeface="나눔바른고딕" panose="020B0603020101020101" pitchFamily="50" charset="-127"/>
              </a:rPr>
              <a:t>: 1</a:t>
            </a:r>
            <a:r>
              <a:rPr lang="ko-KR" altLang="en-US" b="1" dirty="0">
                <a:latin typeface="나눔바른고딕" panose="020B0603020101020101" pitchFamily="50" charset="-127"/>
                <a:ea typeface="나눔바른고딕" panose="020B0603020101020101" pitchFamily="50" charset="-127"/>
              </a:rPr>
              <a:t>포</a:t>
            </a:r>
            <a:r>
              <a:rPr lang="en-US" altLang="ko-KR" b="1" dirty="0">
                <a:latin typeface="나눔바른고딕" panose="020B0603020101020101" pitchFamily="50" charset="-127"/>
                <a:ea typeface="나눔바른고딕" panose="020B0603020101020101" pitchFamily="50" charset="-127"/>
              </a:rPr>
              <a:t>(2g), </a:t>
            </a:r>
            <a:r>
              <a:rPr lang="ko-KR" altLang="en-US" b="1" dirty="0">
                <a:latin typeface="나눔바른고딕" panose="020B0603020101020101" pitchFamily="50" charset="-127"/>
                <a:ea typeface="나눔바른고딕" panose="020B0603020101020101" pitchFamily="50" charset="-127"/>
              </a:rPr>
              <a:t>열량 </a:t>
            </a:r>
            <a:r>
              <a:rPr lang="en-US" altLang="ko-KR" b="1" dirty="0">
                <a:latin typeface="나눔바른고딕" panose="020B0603020101020101" pitchFamily="50" charset="-127"/>
                <a:ea typeface="나눔바른고딕" panose="020B0603020101020101" pitchFamily="50" charset="-127"/>
              </a:rPr>
              <a:t>6kal, </a:t>
            </a:r>
            <a:r>
              <a:rPr lang="ko-KR" altLang="en-US" b="1" dirty="0">
                <a:latin typeface="나눔바른고딕" panose="020B0603020101020101" pitchFamily="50" charset="-127"/>
                <a:ea typeface="나눔바른고딕" panose="020B0603020101020101" pitchFamily="50" charset="-127"/>
              </a:rPr>
              <a:t>탄수화물 </a:t>
            </a:r>
            <a:r>
              <a:rPr lang="en-US" altLang="ko-KR" b="1" dirty="0">
                <a:latin typeface="나눔바른고딕" panose="020B0603020101020101" pitchFamily="50" charset="-127"/>
                <a:ea typeface="나눔바른고딕" panose="020B0603020101020101" pitchFamily="50" charset="-127"/>
              </a:rPr>
              <a:t>1.6g(0%), </a:t>
            </a:r>
            <a:r>
              <a:rPr lang="ko-KR" altLang="en-US" b="1" dirty="0">
                <a:latin typeface="나눔바른고딕" panose="020B0603020101020101" pitchFamily="50" charset="-127"/>
                <a:ea typeface="나눔바른고딕" panose="020B0603020101020101" pitchFamily="50" charset="-127"/>
              </a:rPr>
              <a:t>단백질</a:t>
            </a:r>
            <a:r>
              <a:rPr lang="en-US" altLang="ko-KR" b="1" dirty="0">
                <a:latin typeface="나눔바른고딕" panose="020B0603020101020101" pitchFamily="50" charset="-127"/>
                <a:ea typeface="나눔바른고딕" panose="020B0603020101020101" pitchFamily="50" charset="-127"/>
              </a:rPr>
              <a:t>0g(0</a:t>
            </a:r>
          </a:p>
          <a:p>
            <a:br>
              <a:rPr lang="en-US" altLang="ko-KR" dirty="0">
                <a:latin typeface="나눔바른고딕" panose="020B0603020101020101" pitchFamily="50" charset="-127"/>
                <a:ea typeface="나눔바른고딕" panose="020B0603020101020101" pitchFamily="50" charset="-127"/>
              </a:rPr>
            </a:br>
            <a:r>
              <a:rPr lang="en-US" altLang="ko-KR" b="1" dirty="0">
                <a:latin typeface="나눔바른고딕" panose="020B0603020101020101" pitchFamily="50" charset="-127"/>
                <a:ea typeface="나눔바른고딕" panose="020B0603020101020101" pitchFamily="50" charset="-127"/>
              </a:rPr>
              <a:t>**</a:t>
            </a:r>
            <a:r>
              <a:rPr lang="ko-KR" altLang="en-US" b="1" dirty="0">
                <a:latin typeface="나눔바른고딕" panose="020B0603020101020101" pitchFamily="50" charset="-127"/>
                <a:ea typeface="나눔바른고딕" panose="020B0603020101020101" pitchFamily="50" charset="-127"/>
              </a:rPr>
              <a:t>원본 이미지**</a:t>
            </a:r>
            <a:br>
              <a:rPr lang="en-US" altLang="ko-KR" dirty="0">
                <a:latin typeface="나눔바른고딕" panose="020B0603020101020101" pitchFamily="50" charset="-127"/>
                <a:ea typeface="나눔바른고딕" panose="020B0603020101020101" pitchFamily="50" charset="-127"/>
              </a:rPr>
            </a:br>
            <a:r>
              <a:rPr lang="ko-KR" altLang="en-US" dirty="0" err="1">
                <a:highlight>
                  <a:srgbClr val="00FF00"/>
                </a:highlight>
                <a:latin typeface="나눔바른고딕" panose="020B0603020101020101" pitchFamily="50" charset="-127"/>
                <a:ea typeface="나눔바른고딕" panose="020B0603020101020101" pitchFamily="50" charset="-127"/>
              </a:rPr>
              <a:t>나드</a:t>
            </a:r>
            <a:r>
              <a:rPr lang="ko-KR" altLang="en-US" dirty="0">
                <a:highlight>
                  <a:srgbClr val="00FF00"/>
                </a:highlight>
                <a:latin typeface="나눔바른고딕" panose="020B0603020101020101" pitchFamily="50" charset="-127"/>
                <a:ea typeface="나눔바른고딕" panose="020B0603020101020101" pitchFamily="50" charset="-127"/>
              </a:rPr>
              <a:t> </a:t>
            </a:r>
            <a:r>
              <a:rPr lang="ko-KR" altLang="en-US" dirty="0" err="1">
                <a:highlight>
                  <a:srgbClr val="00FF00"/>
                </a:highlight>
                <a:latin typeface="나눔바른고딕" panose="020B0603020101020101" pitchFamily="50" charset="-127"/>
                <a:ea typeface="나눔바른고딕" panose="020B0603020101020101" pitchFamily="50" charset="-127"/>
              </a:rPr>
              <a:t>보마토무너</a:t>
            </a:r>
            <a:r>
              <a:rPr lang="ko-KR" altLang="en-US" dirty="0">
                <a:highlight>
                  <a:srgbClr val="00FF00"/>
                </a:highlight>
                <a:latin typeface="나눔바른고딕" panose="020B0603020101020101" pitchFamily="50" charset="-127"/>
                <a:ea typeface="나눔바른고딕" panose="020B0603020101020101" pitchFamily="50" charset="-127"/>
              </a:rPr>
              <a:t> </a:t>
            </a:r>
            <a:r>
              <a:rPr lang="ko-KR" altLang="en-US" dirty="0" err="1">
                <a:highlight>
                  <a:srgbClr val="00FF00"/>
                </a:highlight>
                <a:latin typeface="나눔바른고딕" panose="020B0603020101020101" pitchFamily="50" charset="-127"/>
                <a:ea typeface="나눔바른고딕" panose="020B0603020101020101" pitchFamily="50" charset="-127"/>
              </a:rPr>
              <a:t>바사바아나</a:t>
            </a:r>
            <a:r>
              <a:rPr lang="ko-KR" altLang="en-US" dirty="0">
                <a:highlight>
                  <a:srgbClr val="00FF00"/>
                </a:highlight>
                <a:latin typeface="나눔바른고딕" panose="020B0603020101020101" pitchFamily="50" charset="-127"/>
                <a:ea typeface="나눔바른고딕" panose="020B0603020101020101" pitchFamily="50" charset="-127"/>
              </a:rPr>
              <a:t> </a:t>
            </a:r>
            <a:r>
              <a:rPr lang="ko-KR" altLang="en-US" dirty="0" err="1">
                <a:highlight>
                  <a:srgbClr val="00FF00"/>
                </a:highlight>
                <a:latin typeface="나눔바른고딕" panose="020B0603020101020101" pitchFamily="50" charset="-127"/>
                <a:ea typeface="나눔바른고딕" panose="020B0603020101020101" pitchFamily="50" charset="-127"/>
              </a:rPr>
              <a:t>느바아브</a:t>
            </a:r>
            <a:r>
              <a:rPr lang="ko-KR" altLang="en-US" dirty="0">
                <a:highlight>
                  <a:srgbClr val="00FF00"/>
                </a:highlight>
                <a:latin typeface="나눔바른고딕" panose="020B0603020101020101" pitchFamily="50" charset="-127"/>
                <a:ea typeface="나눔바른고딕" panose="020B0603020101020101" pitchFamily="50" charset="-127"/>
              </a:rPr>
              <a:t> 나이래도 가구 열애  노다  </a:t>
            </a:r>
            <a:r>
              <a:rPr lang="ko-KR" altLang="en-US" dirty="0" err="1">
                <a:highlight>
                  <a:srgbClr val="00FF00"/>
                </a:highlight>
                <a:latin typeface="나눔바른고딕" panose="020B0603020101020101" pitchFamily="50" charset="-127"/>
                <a:ea typeface="나눔바른고딕" panose="020B0603020101020101" pitchFamily="50" charset="-127"/>
              </a:rPr>
              <a:t>매드</a:t>
            </a:r>
            <a:r>
              <a:rPr lang="ko-KR" altLang="en-US" dirty="0">
                <a:highlight>
                  <a:srgbClr val="00FF00"/>
                </a:highlight>
                <a:latin typeface="나눔바른고딕" panose="020B0603020101020101" pitchFamily="50" charset="-127"/>
                <a:ea typeface="나눔바른고딕" panose="020B0603020101020101" pitchFamily="50" charset="-127"/>
              </a:rPr>
              <a:t> </a:t>
            </a:r>
            <a:r>
              <a:rPr lang="ko-KR" altLang="en-US" dirty="0" err="1">
                <a:highlight>
                  <a:srgbClr val="00FF00"/>
                </a:highlight>
                <a:latin typeface="나눔바른고딕" panose="020B0603020101020101" pitchFamily="50" charset="-127"/>
                <a:ea typeface="나눔바른고딕" panose="020B0603020101020101" pitchFamily="50" charset="-127"/>
              </a:rPr>
              <a:t>사트오드나</a:t>
            </a:r>
            <a:endParaRPr lang="ko-KR" altLang="en-US" dirty="0">
              <a:highlight>
                <a:srgbClr val="00FF00"/>
              </a:highlight>
              <a:latin typeface="나눔바른고딕" panose="020B0603020101020101" pitchFamily="50" charset="-127"/>
              <a:ea typeface="나눔바른고딕" panose="020B0603020101020101" pitchFamily="50" charset="-127"/>
            </a:endParaRPr>
          </a:p>
          <a:p>
            <a:br>
              <a:rPr lang="en-US" altLang="ko-KR" dirty="0">
                <a:latin typeface="나눔바른고딕" panose="020B0603020101020101" pitchFamily="50" charset="-127"/>
                <a:ea typeface="나눔바른고딕" panose="020B0603020101020101" pitchFamily="50" charset="-127"/>
              </a:rPr>
            </a:br>
            <a:r>
              <a:rPr lang="en-US" altLang="ko-KR" b="1" dirty="0">
                <a:latin typeface="나눔바른고딕" panose="020B0603020101020101" pitchFamily="50" charset="-127"/>
                <a:ea typeface="나눔바른고딕" panose="020B0603020101020101" pitchFamily="50" charset="-127"/>
              </a:rPr>
              <a:t>**</a:t>
            </a:r>
            <a:r>
              <a:rPr lang="ko-KR" altLang="en-US" b="1" dirty="0" err="1">
                <a:latin typeface="나눔바른고딕" panose="020B0603020101020101" pitchFamily="50" charset="-127"/>
                <a:ea typeface="나눔바른고딕" panose="020B0603020101020101" pitchFamily="50" charset="-127"/>
              </a:rPr>
              <a:t>전처리</a:t>
            </a:r>
            <a:r>
              <a:rPr lang="ko-KR" altLang="en-US" b="1" dirty="0">
                <a:latin typeface="나눔바른고딕" panose="020B0603020101020101" pitchFamily="50" charset="-127"/>
                <a:ea typeface="나눔바른고딕" panose="020B0603020101020101" pitchFamily="50" charset="-127"/>
              </a:rPr>
              <a:t> 이미지**</a:t>
            </a:r>
            <a:br>
              <a:rPr lang="en-US" altLang="ko-KR" dirty="0">
                <a:highlight>
                  <a:srgbClr val="00FF00"/>
                </a:highlight>
                <a:latin typeface="나눔바른고딕" panose="020B0603020101020101" pitchFamily="50" charset="-127"/>
                <a:ea typeface="나눔바른고딕" panose="020B0603020101020101" pitchFamily="50" charset="-127"/>
              </a:rPr>
            </a:br>
            <a:r>
              <a:rPr lang="ko-KR" altLang="en-US" dirty="0" err="1">
                <a:highlight>
                  <a:srgbClr val="FFFF00"/>
                </a:highlight>
                <a:latin typeface="나눔바른고딕" panose="020B0603020101020101" pitchFamily="50" charset="-127"/>
                <a:ea typeface="나눔바른고딕" panose="020B0603020101020101" pitchFamily="50" charset="-127"/>
              </a:rPr>
              <a:t>면</a:t>
            </a:r>
            <a:r>
              <a:rPr lang="ko-KR" altLang="en-US" dirty="0" err="1">
                <a:latin typeface="나눔바른고딕" panose="020B0603020101020101" pitchFamily="50" charset="-127"/>
                <a:ea typeface="나눔바른고딕" panose="020B0603020101020101" pitchFamily="50" charset="-127"/>
              </a:rPr>
              <a:t>외</a:t>
            </a:r>
            <a:r>
              <a:rPr lang="ko-KR" altLang="en-US" dirty="0" err="1">
                <a:highlight>
                  <a:srgbClr val="FFFF00"/>
                </a:highlight>
                <a:latin typeface="나눔바른고딕" panose="020B0603020101020101" pitchFamily="50" charset="-127"/>
                <a:ea typeface="나눔바른고딕" panose="020B0603020101020101" pitchFamily="50" charset="-127"/>
              </a:rPr>
              <a:t>기능에</a:t>
            </a:r>
            <a:r>
              <a:rPr lang="ko-KR" altLang="en-US" dirty="0">
                <a:highlight>
                  <a:srgbClr val="FFFF00"/>
                </a:highlight>
                <a:latin typeface="나눔바른고딕" panose="020B0603020101020101" pitchFamily="50" charset="-127"/>
                <a:ea typeface="나눔바른고딕" panose="020B0603020101020101" pitchFamily="50" charset="-127"/>
              </a:rPr>
              <a:t> 필요 정상적인 </a:t>
            </a:r>
            <a:r>
              <a:rPr lang="ko-KR" altLang="en-US" dirty="0" err="1">
                <a:latin typeface="나눔바른고딕" panose="020B0603020101020101" pitchFamily="50" charset="-127"/>
                <a:ea typeface="나눔바른고딕" panose="020B0603020101020101" pitchFamily="50" charset="-127"/>
              </a:rPr>
              <a:t>셰</a:t>
            </a:r>
            <a:r>
              <a:rPr lang="ko-KR" altLang="en-US" dirty="0" err="1">
                <a:highlight>
                  <a:srgbClr val="FFFF00"/>
                </a:highlight>
                <a:latin typeface="나눔바른고딕" panose="020B0603020101020101" pitchFamily="50" charset="-127"/>
                <a:ea typeface="나눔바른고딕" panose="020B0603020101020101" pitchFamily="50" charset="-127"/>
              </a:rPr>
              <a:t>포분열이</a:t>
            </a:r>
            <a:r>
              <a:rPr lang="en-US" altLang="ko-KR" dirty="0">
                <a:highlight>
                  <a:srgbClr val="FFFF00"/>
                </a:highlight>
                <a:latin typeface="나눔바른고딕" panose="020B0603020101020101" pitchFamily="50" charset="-127"/>
                <a:ea typeface="나눔바른고딕" panose="020B0603020101020101" pitchFamily="50" charset="-127"/>
              </a:rPr>
              <a:t> </a:t>
            </a:r>
            <a:r>
              <a:rPr lang="ko-KR" altLang="en-US" dirty="0">
                <a:highlight>
                  <a:srgbClr val="FFFF00"/>
                </a:highlight>
                <a:latin typeface="나눔바른고딕" panose="020B0603020101020101" pitchFamily="50" charset="-127"/>
                <a:ea typeface="나눔바른고딕" panose="020B0603020101020101" pitchFamily="50" charset="-127"/>
              </a:rPr>
              <a:t>필요</a:t>
            </a:r>
            <a:r>
              <a:rPr lang="en-US" altLang="ko-KR" dirty="0">
                <a:highlight>
                  <a:srgbClr val="FFFF00"/>
                </a:highlight>
                <a:latin typeface="나눔바른고딕" panose="020B0603020101020101" pitchFamily="50" charset="-127"/>
                <a:ea typeface="나눔바른고딕" panose="020B0603020101020101" pitchFamily="50" charset="-127"/>
              </a:rPr>
              <a:t>1</a:t>
            </a:r>
            <a:r>
              <a:rPr lang="ko-KR" altLang="en-US" dirty="0">
                <a:highlight>
                  <a:srgbClr val="FFFF00"/>
                </a:highlight>
                <a:latin typeface="나눔바른고딕" panose="020B0603020101020101" pitchFamily="50" charset="-127"/>
                <a:ea typeface="나눔바른고딕" panose="020B0603020101020101" pitchFamily="50" charset="-127"/>
              </a:rPr>
              <a:t>일 섭취량당 함량</a:t>
            </a:r>
            <a:r>
              <a:rPr lang="en-US" altLang="ko-KR" dirty="0">
                <a:highlight>
                  <a:srgbClr val="FFFF00"/>
                </a:highlight>
                <a:latin typeface="나눔바른고딕" panose="020B0603020101020101" pitchFamily="50" charset="-127"/>
                <a:ea typeface="나눔바른고딕" panose="020B0603020101020101" pitchFamily="50" charset="-127"/>
              </a:rPr>
              <a:t>: 1</a:t>
            </a:r>
            <a:r>
              <a:rPr lang="ko-KR" altLang="en-US" dirty="0">
                <a:highlight>
                  <a:srgbClr val="FFFF00"/>
                </a:highlight>
                <a:latin typeface="나눔바른고딕" panose="020B0603020101020101" pitchFamily="50" charset="-127"/>
                <a:ea typeface="나눔바른고딕" panose="020B0603020101020101" pitchFamily="50" charset="-127"/>
              </a:rPr>
              <a:t>포</a:t>
            </a:r>
            <a:r>
              <a:rPr lang="en-US" altLang="ko-KR" dirty="0">
                <a:highlight>
                  <a:srgbClr val="FFFF00"/>
                </a:highlight>
                <a:latin typeface="나눔바른고딕" panose="020B0603020101020101" pitchFamily="50" charset="-127"/>
                <a:ea typeface="나눔바른고딕" panose="020B0603020101020101" pitchFamily="50" charset="-127"/>
              </a:rPr>
              <a:t>(2 </a:t>
            </a:r>
            <a:r>
              <a:rPr lang="en-US" altLang="ko-KR" dirty="0">
                <a:latin typeface="나눔바른고딕" panose="020B0603020101020101" pitchFamily="50" charset="-127"/>
                <a:ea typeface="나눔바른고딕" panose="020B0603020101020101" pitchFamily="50" charset="-127"/>
              </a:rPr>
              <a:t>0</a:t>
            </a:r>
            <a:r>
              <a:rPr lang="en-US" altLang="ko-KR" dirty="0">
                <a:highlight>
                  <a:srgbClr val="FFFF00"/>
                </a:highlight>
                <a:latin typeface="나눔바른고딕" panose="020B0603020101020101" pitchFamily="50" charset="-127"/>
                <a:ea typeface="나눔바른고딕" panose="020B0603020101020101" pitchFamily="50" charset="-127"/>
              </a:rPr>
              <a:t>), </a:t>
            </a:r>
            <a:r>
              <a:rPr lang="ko-KR" altLang="en-US" dirty="0">
                <a:highlight>
                  <a:srgbClr val="FFFF00"/>
                </a:highlight>
                <a:latin typeface="나눔바른고딕" panose="020B0603020101020101" pitchFamily="50" charset="-127"/>
                <a:ea typeface="나눔바른고딕" panose="020B0603020101020101" pitchFamily="50" charset="-127"/>
              </a:rPr>
              <a:t>열량 </a:t>
            </a:r>
            <a:r>
              <a:rPr lang="en-US" altLang="ko-KR" dirty="0">
                <a:highlight>
                  <a:srgbClr val="FFFF00"/>
                </a:highlight>
                <a:latin typeface="나눔바른고딕" panose="020B0603020101020101" pitchFamily="50" charset="-127"/>
                <a:ea typeface="나눔바른고딕" panose="020B0603020101020101" pitchFamily="50" charset="-127"/>
              </a:rPr>
              <a:t>6</a:t>
            </a:r>
            <a:r>
              <a:rPr lang="en-US" altLang="ko-KR" dirty="0">
                <a:latin typeface="나눔바른고딕" panose="020B0603020101020101" pitchFamily="50" charset="-127"/>
                <a:ea typeface="나눔바른고딕" panose="020B0603020101020101" pitchFamily="50" charset="-127"/>
              </a:rPr>
              <a:t>1021</a:t>
            </a:r>
            <a:r>
              <a:rPr lang="en-US" altLang="ko-KR" dirty="0">
                <a:highlight>
                  <a:srgbClr val="FFFF00"/>
                </a:highlight>
                <a:latin typeface="나눔바른고딕" panose="020B0603020101020101" pitchFamily="50" charset="-127"/>
                <a:ea typeface="나눔바른고딕" panose="020B0603020101020101" pitchFamily="50" charset="-127"/>
              </a:rPr>
              <a:t>, </a:t>
            </a:r>
            <a:r>
              <a:rPr lang="ko-KR" altLang="en-US" dirty="0" err="1">
                <a:latin typeface="나눔바른고딕" panose="020B0603020101020101" pitchFamily="50" charset="-127"/>
                <a:ea typeface="나눔바른고딕" panose="020B0603020101020101" pitchFamily="50" charset="-127"/>
              </a:rPr>
              <a:t>단</a:t>
            </a:r>
            <a:r>
              <a:rPr lang="ko-KR" altLang="en-US" dirty="0" err="1">
                <a:highlight>
                  <a:srgbClr val="FFFF00"/>
                </a:highlight>
                <a:latin typeface="나눔바른고딕" panose="020B0603020101020101" pitchFamily="50" charset="-127"/>
                <a:ea typeface="나눔바른고딕" panose="020B0603020101020101" pitchFamily="50" charset="-127"/>
              </a:rPr>
              <a:t>수</a:t>
            </a:r>
            <a:r>
              <a:rPr lang="ko-KR" altLang="en-US" dirty="0" err="1">
                <a:latin typeface="나눔바른고딕" panose="020B0603020101020101" pitchFamily="50" charset="-127"/>
                <a:ea typeface="나눔바른고딕" panose="020B0603020101020101" pitchFamily="50" charset="-127"/>
              </a:rPr>
              <a:t>회</a:t>
            </a:r>
            <a:r>
              <a:rPr lang="ko-KR" altLang="en-US" dirty="0" err="1">
                <a:highlight>
                  <a:srgbClr val="FFFF00"/>
                </a:highlight>
                <a:latin typeface="나눔바른고딕" panose="020B0603020101020101" pitchFamily="50" charset="-127"/>
                <a:ea typeface="나눔바른고딕" panose="020B0603020101020101" pitchFamily="50" charset="-127"/>
              </a:rPr>
              <a:t>몰</a:t>
            </a:r>
            <a:r>
              <a:rPr lang="ko-KR" altLang="en-US" dirty="0">
                <a:highlight>
                  <a:srgbClr val="FFFF00"/>
                </a:highlight>
                <a:latin typeface="나눔바른고딕" panose="020B0603020101020101" pitchFamily="50" charset="-127"/>
                <a:ea typeface="나눔바른고딕" panose="020B0603020101020101" pitchFamily="50" charset="-127"/>
              </a:rPr>
              <a:t> </a:t>
            </a:r>
            <a:r>
              <a:rPr lang="en-US" altLang="ko-KR" dirty="0">
                <a:highlight>
                  <a:srgbClr val="FFFF00"/>
                </a:highlight>
                <a:latin typeface="나눔바른고딕" panose="020B0603020101020101" pitchFamily="50" charset="-127"/>
                <a:ea typeface="나눔바른고딕" panose="020B0603020101020101" pitchFamily="50" charset="-127"/>
              </a:rPr>
              <a:t>1.6 0</a:t>
            </a:r>
            <a:r>
              <a:rPr lang="en-US" altLang="ko-KR" dirty="0">
                <a:latin typeface="나눔바른고딕" panose="020B0603020101020101" pitchFamily="50" charset="-127"/>
                <a:ea typeface="나눔바른고딕" panose="020B0603020101020101" pitchFamily="50" charset="-127"/>
              </a:rPr>
              <a:t>0</a:t>
            </a:r>
            <a:r>
              <a:rPr lang="en-US" altLang="ko-KR" dirty="0">
                <a:highlight>
                  <a:srgbClr val="FFFF00"/>
                </a:highlight>
                <a:latin typeface="나눔바른고딕" panose="020B0603020101020101" pitchFamily="50" charset="-127"/>
                <a:ea typeface="나눔바른고딕" panose="020B0603020101020101" pitchFamily="50" charset="-127"/>
              </a:rPr>
              <a:t> %) </a:t>
            </a:r>
            <a:r>
              <a:rPr lang="ko-KR" altLang="en-US" dirty="0" err="1">
                <a:latin typeface="나눔바른고딕" panose="020B0603020101020101" pitchFamily="50" charset="-127"/>
                <a:ea typeface="나눔바른고딕" panose="020B0603020101020101" pitchFamily="50" charset="-127"/>
              </a:rPr>
              <a:t>만</a:t>
            </a:r>
            <a:r>
              <a:rPr lang="ko-KR" altLang="en-US" dirty="0" err="1">
                <a:highlight>
                  <a:srgbClr val="FFFF00"/>
                </a:highlight>
                <a:latin typeface="나눔바른고딕" panose="020B0603020101020101" pitchFamily="50" charset="-127"/>
                <a:ea typeface="나눔바른고딕" panose="020B0603020101020101" pitchFamily="50" charset="-127"/>
              </a:rPr>
              <a:t>백질</a:t>
            </a:r>
            <a:r>
              <a:rPr lang="en-US" altLang="ko-KR" dirty="0">
                <a:highlight>
                  <a:srgbClr val="FFFF00"/>
                </a:highlight>
                <a:latin typeface="나눔바른고딕" panose="020B0603020101020101" pitchFamily="50" charset="-127"/>
                <a:ea typeface="나눔바른고딕" panose="020B0603020101020101" pitchFamily="50" charset="-127"/>
              </a:rPr>
              <a:t>0 </a:t>
            </a:r>
            <a:r>
              <a:rPr lang="en-US" altLang="ko-KR" dirty="0">
                <a:latin typeface="나눔바른고딕" panose="020B0603020101020101" pitchFamily="50" charset="-127"/>
                <a:ea typeface="나눔바른고딕" panose="020B0603020101020101" pitchFamily="50" charset="-127"/>
              </a:rPr>
              <a:t>0</a:t>
            </a:r>
            <a:r>
              <a:rPr lang="en-US" altLang="ko-KR" dirty="0">
                <a:highlight>
                  <a:srgbClr val="FFFF00"/>
                </a:highlight>
                <a:latin typeface="나눔바른고딕" panose="020B0603020101020101" pitchFamily="50" charset="-127"/>
                <a:ea typeface="나눔바른고딕" panose="020B0603020101020101" pitchFamily="50" charset="-127"/>
              </a:rPr>
              <a:t>(0</a:t>
            </a:r>
          </a:p>
        </p:txBody>
      </p:sp>
      <p:pic>
        <p:nvPicPr>
          <p:cNvPr id="5" name="그림 4" descr="텍스트, 스크린샷, 폰트이(가) 표시된 사진&#10;&#10;자동 생성된 설명">
            <a:extLst>
              <a:ext uri="{FF2B5EF4-FFF2-40B4-BE49-F238E27FC236}">
                <a16:creationId xmlns:a16="http://schemas.microsoft.com/office/drawing/2014/main" id="{EB5490B9-0A27-82EE-875A-D6594BFD9F3D}"/>
              </a:ext>
            </a:extLst>
          </p:cNvPr>
          <p:cNvPicPr>
            <a:picLocks noChangeAspect="1"/>
          </p:cNvPicPr>
          <p:nvPr/>
        </p:nvPicPr>
        <p:blipFill rotWithShape="1">
          <a:blip r:embed="rId4"/>
          <a:srcRect r="16476"/>
          <a:stretch/>
        </p:blipFill>
        <p:spPr>
          <a:xfrm>
            <a:off x="686678" y="1869942"/>
            <a:ext cx="3424334" cy="3023447"/>
          </a:xfrm>
          <a:prstGeom prst="rect">
            <a:avLst/>
          </a:prstGeom>
        </p:spPr>
      </p:pic>
      <p:pic>
        <p:nvPicPr>
          <p:cNvPr id="7" name="그림 6">
            <a:extLst>
              <a:ext uri="{FF2B5EF4-FFF2-40B4-BE49-F238E27FC236}">
                <a16:creationId xmlns:a16="http://schemas.microsoft.com/office/drawing/2014/main" id="{15CB9DB8-A1B9-10FC-7CDE-16E0C88507B9}"/>
              </a:ext>
            </a:extLst>
          </p:cNvPr>
          <p:cNvPicPr>
            <a:picLocks noChangeAspect="1"/>
          </p:cNvPicPr>
          <p:nvPr/>
        </p:nvPicPr>
        <p:blipFill rotWithShape="1">
          <a:blip r:embed="rId5"/>
          <a:srcRect b="61595"/>
          <a:stretch/>
        </p:blipFill>
        <p:spPr>
          <a:xfrm>
            <a:off x="4265871" y="1859937"/>
            <a:ext cx="4288872" cy="558810"/>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잉크 7">
                <a:extLst>
                  <a:ext uri="{FF2B5EF4-FFF2-40B4-BE49-F238E27FC236}">
                    <a16:creationId xmlns:a16="http://schemas.microsoft.com/office/drawing/2014/main" id="{5E830C92-8BCF-BEB1-A090-2368CE065AFD}"/>
                  </a:ext>
                </a:extLst>
              </p14:cNvPr>
              <p14:cNvContentPartPr/>
              <p14:nvPr/>
            </p14:nvContentPartPr>
            <p14:xfrm>
              <a:off x="4295048" y="2014455"/>
              <a:ext cx="4225770" cy="95850"/>
            </p14:xfrm>
          </p:contentPart>
        </mc:Choice>
        <mc:Fallback xmlns="">
          <p:pic>
            <p:nvPicPr>
              <p:cNvPr id="8" name="잉크 7">
                <a:extLst>
                  <a:ext uri="{FF2B5EF4-FFF2-40B4-BE49-F238E27FC236}">
                    <a16:creationId xmlns:a16="http://schemas.microsoft.com/office/drawing/2014/main" id="{5E830C92-8BCF-BEB1-A090-2368CE065AFD}"/>
                  </a:ext>
                </a:extLst>
              </p:cNvPr>
              <p:cNvPicPr/>
              <p:nvPr/>
            </p:nvPicPr>
            <p:blipFill>
              <a:blip r:embed="rId7"/>
              <a:stretch>
                <a:fillRect/>
              </a:stretch>
            </p:blipFill>
            <p:spPr>
              <a:xfrm>
                <a:off x="4241047" y="1906353"/>
                <a:ext cx="4333412" cy="311693"/>
              </a:xfrm>
              <a:prstGeom prst="rect">
                <a:avLst/>
              </a:prstGeom>
            </p:spPr>
          </p:pic>
        </mc:Fallback>
      </mc:AlternateContent>
    </p:spTree>
    <p:extLst>
      <p:ext uri="{BB962C8B-B14F-4D97-AF65-F5344CB8AC3E}">
        <p14:creationId xmlns:p14="http://schemas.microsoft.com/office/powerpoint/2010/main" val="1109754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EA12226-3776-EA50-46E8-47D9237DC40A}"/>
              </a:ext>
            </a:extLst>
          </p:cNvPr>
          <p:cNvSpPr txBox="1"/>
          <p:nvPr/>
        </p:nvSpPr>
        <p:spPr>
          <a:xfrm>
            <a:off x="637574" y="823681"/>
            <a:ext cx="1265090" cy="307777"/>
          </a:xfrm>
          <a:prstGeom prst="rect">
            <a:avLst/>
          </a:prstGeom>
          <a:noFill/>
        </p:spPr>
        <p:txBody>
          <a:bodyPr wrap="none" rtlCol="0">
            <a:spAutoFit/>
          </a:bodyPr>
          <a:lstStyle/>
          <a:p>
            <a:r>
              <a:rPr lang="en-US" altLang="ko-KR" b="1" dirty="0">
                <a:solidFill>
                  <a:schemeClr val="tx1"/>
                </a:solidFill>
                <a:latin typeface="나눔바른고딕" panose="020B0603020101020101" pitchFamily="50" charset="-127"/>
                <a:ea typeface="나눔바른고딕" panose="020B0603020101020101" pitchFamily="50" charset="-127"/>
              </a:rPr>
              <a:t>OCR</a:t>
            </a:r>
            <a:r>
              <a:rPr lang="ko-KR" altLang="en-US" b="1" dirty="0">
                <a:solidFill>
                  <a:schemeClr val="tx1"/>
                </a:solidFill>
                <a:latin typeface="나눔바른고딕" panose="020B0603020101020101" pitchFamily="50" charset="-127"/>
                <a:ea typeface="나눔바른고딕" panose="020B0603020101020101" pitchFamily="50" charset="-127"/>
              </a:rPr>
              <a:t> 과정 진행</a:t>
            </a:r>
            <a:endParaRPr lang="en-US" altLang="ko-KR" b="1"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3" name="표 2">
            <a:extLst>
              <a:ext uri="{FF2B5EF4-FFF2-40B4-BE49-F238E27FC236}">
                <a16:creationId xmlns:a16="http://schemas.microsoft.com/office/drawing/2014/main" id="{A9A0AC31-D311-C9C1-925D-E2254EF5D0BB}"/>
              </a:ext>
            </a:extLst>
          </p:cNvPr>
          <p:cNvGraphicFramePr>
            <a:graphicFrameLocks noGrp="1"/>
          </p:cNvGraphicFramePr>
          <p:nvPr>
            <p:extLst>
              <p:ext uri="{D42A27DB-BD31-4B8C-83A1-F6EECF244321}">
                <p14:modId xmlns:p14="http://schemas.microsoft.com/office/powerpoint/2010/main" val="1997213173"/>
              </p:ext>
            </p:extLst>
          </p:nvPr>
        </p:nvGraphicFramePr>
        <p:xfrm>
          <a:off x="610597" y="1361160"/>
          <a:ext cx="8354895" cy="2011680"/>
        </p:xfrm>
        <a:graphic>
          <a:graphicData uri="http://schemas.openxmlformats.org/drawingml/2006/table">
            <a:tbl>
              <a:tblPr firstRow="1" bandRow="1">
                <a:tableStyleId>{5940675A-B579-460E-94D1-54222C63F5DA}</a:tableStyleId>
              </a:tblPr>
              <a:tblGrid>
                <a:gridCol w="935355">
                  <a:extLst>
                    <a:ext uri="{9D8B030D-6E8A-4147-A177-3AD203B41FA5}">
                      <a16:colId xmlns:a16="http://schemas.microsoft.com/office/drawing/2014/main" val="376536239"/>
                    </a:ext>
                  </a:extLst>
                </a:gridCol>
                <a:gridCol w="3149918">
                  <a:extLst>
                    <a:ext uri="{9D8B030D-6E8A-4147-A177-3AD203B41FA5}">
                      <a16:colId xmlns:a16="http://schemas.microsoft.com/office/drawing/2014/main" val="4271496340"/>
                    </a:ext>
                  </a:extLst>
                </a:gridCol>
                <a:gridCol w="4269622">
                  <a:extLst>
                    <a:ext uri="{9D8B030D-6E8A-4147-A177-3AD203B41FA5}">
                      <a16:colId xmlns:a16="http://schemas.microsoft.com/office/drawing/2014/main" val="3348018652"/>
                    </a:ext>
                  </a:extLst>
                </a:gridCol>
              </a:tblGrid>
              <a:tr h="137464">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항목</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문제점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해결 과정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4304110"/>
                  </a:ext>
                </a:extLst>
              </a:tr>
              <a:tr h="137464">
                <a:tc rowSpan="2">
                  <a:txBody>
                    <a:bodyPr/>
                    <a:lstStyle/>
                    <a:p>
                      <a:pPr algn="ctr" latinLnBrk="1"/>
                      <a:r>
                        <a:rPr lang="en-US" altLang="ko-KR" sz="1200" dirty="0">
                          <a:latin typeface="나눔바른고딕" panose="020B0603020101020101" pitchFamily="50" charset="-127"/>
                          <a:ea typeface="나눔바른고딕" panose="020B0603020101020101" pitchFamily="50" charset="-127"/>
                        </a:rPr>
                        <a:t>OCR</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OCR </a:t>
                      </a:r>
                      <a:r>
                        <a:rPr lang="ko-KR" altLang="en-US" sz="1200" dirty="0">
                          <a:latin typeface="나눔바른고딕" panose="020B0603020101020101" pitchFamily="50" charset="-127"/>
                          <a:ea typeface="나눔바른고딕" panose="020B0603020101020101" pitchFamily="50" charset="-127"/>
                        </a:rPr>
                        <a:t>모델을 활용 시 인식이 잘 되지 않음</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Google vision </a:t>
                      </a:r>
                      <a:r>
                        <a:rPr lang="en-US" altLang="ko-KR" sz="1200" dirty="0" err="1">
                          <a:latin typeface="나눔바른고딕" panose="020B0603020101020101" pitchFamily="50" charset="-127"/>
                          <a:ea typeface="나눔바른고딕" panose="020B0603020101020101" pitchFamily="50" charset="-127"/>
                        </a:rPr>
                        <a:t>ocr</a:t>
                      </a:r>
                      <a:r>
                        <a:rPr lang="ko-KR" altLang="en-US" sz="1200" dirty="0">
                          <a:latin typeface="나눔바른고딕" panose="020B0603020101020101" pitchFamily="50" charset="-127"/>
                          <a:ea typeface="나눔바른고딕" panose="020B0603020101020101" pitchFamily="50" charset="-127"/>
                        </a:rPr>
                        <a:t>이 정확도가 높아 이 모델을 사용함</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268775"/>
                  </a:ext>
                </a:extLst>
              </a:tr>
              <a:tr h="137464">
                <a:tc vMerge="1">
                  <a:txBody>
                    <a:bodyPr/>
                    <a:lstStyle/>
                    <a:p>
                      <a:endParaRPr dirty="0"/>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Google </a:t>
                      </a:r>
                      <a:r>
                        <a:rPr lang="en-US" altLang="ko-KR" sz="1200" dirty="0" err="1">
                          <a:latin typeface="나눔바른고딕" panose="020B0603020101020101" pitchFamily="50" charset="-127"/>
                          <a:ea typeface="나눔바른고딕" panose="020B0603020101020101" pitchFamily="50" charset="-127"/>
                        </a:rPr>
                        <a:t>Ocr</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활용 시 인식 박스가 잘 되지 않음</a:t>
                      </a:r>
                      <a:endParaRPr lang="en-US" altLang="ko-KR" sz="1200"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괄호 앞뒤로 단어가 </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이상</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띄어져 있을 때 </a:t>
                      </a:r>
                      <a:r>
                        <a:rPr lang="en-US" altLang="ko-KR" sz="120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를 </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합쳐주는 함수 구현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8680749"/>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맞춤법 지정</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맞춤법에 대한 인식이 잘 되지 않음</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en-US" altLang="ko-KR" sz="1200" dirty="0" err="1">
                          <a:latin typeface="나눔바른고딕" panose="020B0603020101020101" pitchFamily="50" charset="-127"/>
                          <a:ea typeface="나눔바른고딕" panose="020B0603020101020101" pitchFamily="50" charset="-127"/>
                        </a:rPr>
                        <a:t>Openai</a:t>
                      </a:r>
                      <a:r>
                        <a:rPr lang="ko-KR" altLang="en-US"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api</a:t>
                      </a:r>
                      <a:r>
                        <a:rPr lang="ko-KR" altLang="en-US" sz="1200" dirty="0" err="1">
                          <a:latin typeface="나눔바른고딕" panose="020B0603020101020101" pitchFamily="50" charset="-127"/>
                          <a:ea typeface="나눔바른고딕" panose="020B0603020101020101" pitchFamily="50" charset="-127"/>
                        </a:rPr>
                        <a:t>를</a:t>
                      </a:r>
                      <a:r>
                        <a:rPr lang="ko-KR" altLang="en-US" sz="1200" dirty="0">
                          <a:latin typeface="나눔바른고딕" panose="020B0603020101020101" pitchFamily="50" charset="-127"/>
                          <a:ea typeface="나눔바른고딕" panose="020B0603020101020101" pitchFamily="50" charset="-127"/>
                        </a:rPr>
                        <a:t> 사용하여 맞춤법 검사 시도하기 위해 </a:t>
                      </a:r>
                      <a:r>
                        <a:rPr lang="en-US" altLang="ko-KR" sz="1200" dirty="0" err="1">
                          <a:latin typeface="나눔바른고딕" panose="020B0603020101020101" pitchFamily="50" charset="-127"/>
                          <a:ea typeface="나눔바른고딕" panose="020B0603020101020101" pitchFamily="50" charset="-127"/>
                        </a:rPr>
                        <a:t>api</a:t>
                      </a:r>
                      <a:r>
                        <a:rPr lang="en-US" altLang="ko-KR" sz="1200" dirty="0">
                          <a:latin typeface="나눔바른고딕" panose="020B0603020101020101" pitchFamily="50" charset="-127"/>
                          <a:ea typeface="나눔바른고딕" panose="020B0603020101020101" pitchFamily="50" charset="-127"/>
                        </a:rPr>
                        <a:t> key </a:t>
                      </a:r>
                      <a:r>
                        <a:rPr lang="ko-KR" altLang="en-US" sz="1200" dirty="0">
                          <a:latin typeface="나눔바른고딕" panose="020B0603020101020101" pitchFamily="50" charset="-127"/>
                          <a:ea typeface="나눔바른고딕" panose="020B0603020101020101" pitchFamily="50" charset="-127"/>
                        </a:rPr>
                        <a:t>발급 및 검사 진행</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테스트용 </a:t>
                      </a:r>
                      <a:r>
                        <a:rPr lang="en-US" altLang="ko-KR" sz="1200" dirty="0">
                          <a:latin typeface="나눔바른고딕" panose="020B0603020101020101" pitchFamily="50" charset="-127"/>
                          <a:ea typeface="나눔바른고딕" panose="020B0603020101020101" pitchFamily="50" charset="-127"/>
                        </a:rPr>
                        <a:t>csv</a:t>
                      </a:r>
                      <a:r>
                        <a:rPr lang="ko-KR" altLang="en-US" sz="1200" dirty="0">
                          <a:latin typeface="나눔바른고딕" panose="020B0603020101020101" pitchFamily="50" charset="-127"/>
                          <a:ea typeface="나눔바른고딕" panose="020B0603020101020101" pitchFamily="50" charset="-127"/>
                        </a:rPr>
                        <a:t>파일을 만들고 </a:t>
                      </a:r>
                      <a:r>
                        <a:rPr lang="en-US" altLang="ko-KR" sz="1200" dirty="0">
                          <a:latin typeface="나눔바른고딕" panose="020B0603020101020101" pitchFamily="50" charset="-127"/>
                          <a:ea typeface="나눔바른고딕" panose="020B0603020101020101" pitchFamily="50" charset="-127"/>
                        </a:rPr>
                        <a:t>csv</a:t>
                      </a:r>
                      <a:r>
                        <a:rPr lang="ko-KR" altLang="en-US" sz="1200" dirty="0">
                          <a:latin typeface="나눔바른고딕" panose="020B0603020101020101" pitchFamily="50" charset="-127"/>
                          <a:ea typeface="나눔바른고딕" panose="020B0603020101020101" pitchFamily="50" charset="-127"/>
                        </a:rPr>
                        <a:t>에 해당하는 내용이 있으면 이를 수정하고 그 외 사항도 수정</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진행</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이에 해당하는 내용이 없다면 그 외 사항만 고쳐서 결과물 출력</a:t>
                      </a:r>
                      <a:endParaRPr lang="en-US" altLang="ko-KR" sz="1200"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62223"/>
                  </a:ext>
                </a:extLst>
              </a:tr>
            </a:tbl>
          </a:graphicData>
        </a:graphic>
      </p:graphicFrame>
    </p:spTree>
    <p:extLst>
      <p:ext uri="{BB962C8B-B14F-4D97-AF65-F5344CB8AC3E}">
        <p14:creationId xmlns:p14="http://schemas.microsoft.com/office/powerpoint/2010/main" val="286521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rgbClr val="009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5110349" cy="1731737"/>
          </a:xfrm>
        </p:spPr>
        <p:txBody>
          <a:bodyPr/>
          <a:lstStyle/>
          <a:p>
            <a:r>
              <a:rPr lang="en-US" altLang="ko-KR" dirty="0">
                <a:latin typeface="나눔바른고딕" panose="020B0603020101020101" pitchFamily="50" charset="-127"/>
                <a:ea typeface="나눔바른고딕" panose="020B0603020101020101" pitchFamily="50" charset="-127"/>
              </a:rPr>
              <a:t>No.1</a:t>
            </a:r>
            <a:br>
              <a:rPr lang="en-US" altLang="ko-KR" dirty="0">
                <a:latin typeface="나눔바른고딕" panose="020B0603020101020101" pitchFamily="50" charset="-127"/>
                <a:ea typeface="나눔바른고딕" panose="020B0603020101020101" pitchFamily="50" charset="-127"/>
              </a:rPr>
            </a:br>
            <a:r>
              <a:rPr lang="ko-KR" altLang="en-US" sz="4000" b="1" dirty="0">
                <a:latin typeface="나눔바른고딕" panose="020B0603020101020101" pitchFamily="50" charset="-127"/>
                <a:ea typeface="나눔바른고딕" panose="020B0603020101020101" pitchFamily="50" charset="-127"/>
              </a:rPr>
              <a:t>프로젝트 개요</a:t>
            </a:r>
            <a:endParaRPr lang="ko-KR" altLang="en-US" b="1"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rPr>
              <a:t>&amp; </a:t>
            </a:r>
            <a:r>
              <a:rPr lang="en-US" altLang="ko-KR" sz="1600" b="1" dirty="0" err="1">
                <a:solidFill>
                  <a:schemeClr val="bg1"/>
                </a:solidFill>
                <a:highlight>
                  <a:srgbClr val="000080"/>
                </a:highlight>
                <a:latin typeface="나눔바른고딕" panose="020B0603020101020101" pitchFamily="50" charset="-127"/>
                <a:ea typeface="나눔바른고딕" panose="020B0603020101020101" pitchFamily="50" charset="-127"/>
              </a:rPr>
              <a:t>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dirty="0" err="1">
                <a:solidFill>
                  <a:schemeClr val="bg1"/>
                </a:solidFill>
                <a:latin typeface="나눔바른고딕" panose="020B0603020101020101" pitchFamily="50" charset="-127"/>
                <a:ea typeface="나눔바른고딕" panose="020B0603020101020101" pitchFamily="50" charset="-127"/>
              </a:rPr>
              <a:t>ClearCutChecker</a:t>
            </a:r>
            <a:r>
              <a:rPr lang="en-US" altLang="ko-KR" sz="1200" b="1" dirty="0">
                <a:solidFill>
                  <a:schemeClr val="bg1"/>
                </a:solidFill>
                <a:latin typeface="나눔바른고딕" panose="020B0603020101020101" pitchFamily="50" charset="-127"/>
                <a:ea typeface="나눔바른고딕" panose="020B0603020101020101" pitchFamily="50" charset="-127"/>
              </a:rPr>
              <a:t>(C.C.C)</a:t>
            </a: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dirty="0">
                <a:solidFill>
                  <a:schemeClr val="bg1"/>
                </a:solidFill>
                <a:latin typeface="나눔바른고딕" panose="020B0603020101020101" pitchFamily="50" charset="-127"/>
                <a:ea typeface="나눔바른고딕" panose="020B0603020101020101" pitchFamily="50" charset="-127"/>
              </a:endParaRPr>
            </a:p>
            <a:p>
              <a:r>
                <a:rPr lang="ko-KR" altLang="en-US" sz="1200" dirty="0">
                  <a:solidFill>
                    <a:schemeClr val="bg1"/>
                  </a:solidFill>
                  <a:latin typeface="나눔바른고딕" panose="020B0603020101020101" pitchFamily="50" charset="-127"/>
                  <a:ea typeface="나눔바른고딕" panose="020B0603020101020101" pitchFamily="50" charset="-127"/>
                </a:rPr>
                <a:t>도봉 </a:t>
              </a:r>
              <a:r>
                <a:rPr lang="en-US" altLang="ko-KR" sz="1200" dirty="0">
                  <a:solidFill>
                    <a:schemeClr val="bg1"/>
                  </a:solidFill>
                  <a:latin typeface="나눔바른고딕" panose="020B0603020101020101" pitchFamily="50" charset="-127"/>
                  <a:ea typeface="나눔바른고딕" panose="020B0603020101020101" pitchFamily="50" charset="-127"/>
                </a:rPr>
                <a:t>AI </a:t>
              </a:r>
              <a:r>
                <a:rPr lang="ko-KR" altLang="en-US" sz="1200" dirty="0">
                  <a:solidFill>
                    <a:schemeClr val="bg1"/>
                  </a:solidFill>
                  <a:latin typeface="나눔바른고딕" panose="020B0603020101020101" pitchFamily="50" charset="-127"/>
                  <a:ea typeface="나눔바른고딕" panose="020B0603020101020101" pitchFamily="50" charset="-127"/>
                </a:rPr>
                <a:t>개발자</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770506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467227" y="799278"/>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12" name="직사각형 11">
            <a:extLst>
              <a:ext uri="{FF2B5EF4-FFF2-40B4-BE49-F238E27FC236}">
                <a16:creationId xmlns:a16="http://schemas.microsoft.com/office/drawing/2014/main" id="{C1E444EE-539E-F8CC-DB81-3B52E5A812C1}"/>
              </a:ext>
            </a:extLst>
          </p:cNvPr>
          <p:cNvSpPr/>
          <p:nvPr/>
        </p:nvSpPr>
        <p:spPr>
          <a:xfrm>
            <a:off x="1399735" y="1657337"/>
            <a:ext cx="6649377" cy="3198422"/>
          </a:xfrm>
          <a:prstGeom prst="rect">
            <a:avLst/>
          </a:prstGeom>
          <a:solidFill>
            <a:schemeClr val="bg1"/>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n w="3175">
                <a:solidFill>
                  <a:schemeClr val="tx1"/>
                </a:solidFill>
              </a:ln>
              <a:latin typeface="나눔바른고딕" panose="020B0603020101020101" pitchFamily="50" charset="-127"/>
              <a:ea typeface="나눔바른고딕" panose="020B0603020101020101" pitchFamily="50" charset="-127"/>
            </a:endParaRPr>
          </a:p>
        </p:txBody>
      </p:sp>
      <p:pic>
        <p:nvPicPr>
          <p:cNvPr id="13" name="그림 12">
            <a:extLst>
              <a:ext uri="{FF2B5EF4-FFF2-40B4-BE49-F238E27FC236}">
                <a16:creationId xmlns:a16="http://schemas.microsoft.com/office/drawing/2014/main" id="{056F4269-01B9-6F88-9428-6FB8FB5582F0}"/>
              </a:ext>
            </a:extLst>
          </p:cNvPr>
          <p:cNvPicPr>
            <a:picLocks noChangeAspect="1"/>
          </p:cNvPicPr>
          <p:nvPr/>
        </p:nvPicPr>
        <p:blipFill>
          <a:blip r:embed="rId4"/>
          <a:stretch>
            <a:fillRect/>
          </a:stretch>
        </p:blipFill>
        <p:spPr>
          <a:xfrm>
            <a:off x="1511807" y="1687020"/>
            <a:ext cx="6537305" cy="2960990"/>
          </a:xfrm>
          <a:prstGeom prst="rect">
            <a:avLst/>
          </a:prstGeom>
        </p:spPr>
      </p:pic>
      <p:sp>
        <p:nvSpPr>
          <p:cNvPr id="14" name="TextBox 13">
            <a:extLst>
              <a:ext uri="{FF2B5EF4-FFF2-40B4-BE49-F238E27FC236}">
                <a16:creationId xmlns:a16="http://schemas.microsoft.com/office/drawing/2014/main" id="{F4948BB0-B406-6A07-164A-46022EF6D869}"/>
              </a:ext>
            </a:extLst>
          </p:cNvPr>
          <p:cNvSpPr txBox="1"/>
          <p:nvPr/>
        </p:nvSpPr>
        <p:spPr>
          <a:xfrm>
            <a:off x="716131" y="1134603"/>
            <a:ext cx="5995552" cy="461665"/>
          </a:xfrm>
          <a:prstGeom prst="rect">
            <a:avLst/>
          </a:prstGeom>
          <a:noFill/>
        </p:spPr>
        <p:txBody>
          <a:bodyPr wrap="non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OCR(O</a:t>
            </a:r>
            <a:r>
              <a:rPr lang="en-US" altLang="ko-KR" sz="1200" dirty="0">
                <a:solidFill>
                  <a:schemeClr val="tx1"/>
                </a:solidFill>
                <a:latin typeface="나눔바른고딕" panose="020B0603020101020101" pitchFamily="50" charset="-127"/>
                <a:ea typeface="나눔바른고딕" panose="020B0603020101020101" pitchFamily="50" charset="-127"/>
              </a:rPr>
              <a:t>ptical </a:t>
            </a:r>
            <a:r>
              <a:rPr lang="en-US" altLang="ko-KR" sz="1200" b="1" dirty="0">
                <a:solidFill>
                  <a:schemeClr val="tx1"/>
                </a:solidFill>
                <a:latin typeface="나눔바른고딕" panose="020B0603020101020101" pitchFamily="50" charset="-127"/>
                <a:ea typeface="나눔바른고딕" panose="020B0603020101020101" pitchFamily="50" charset="-127"/>
              </a:rPr>
              <a:t>C</a:t>
            </a:r>
            <a:r>
              <a:rPr lang="en-US" altLang="ko-KR" sz="1200" dirty="0">
                <a:solidFill>
                  <a:schemeClr val="tx1"/>
                </a:solidFill>
                <a:latin typeface="나눔바른고딕" panose="020B0603020101020101" pitchFamily="50" charset="-127"/>
                <a:ea typeface="나눔바른고딕" panose="020B0603020101020101" pitchFamily="50" charset="-127"/>
              </a:rPr>
              <a:t>haracter </a:t>
            </a:r>
            <a:r>
              <a:rPr lang="en-US" altLang="ko-KR" sz="1200" b="1" dirty="0">
                <a:solidFill>
                  <a:schemeClr val="tx1"/>
                </a:solidFill>
                <a:latin typeface="나눔바른고딕" panose="020B0603020101020101" pitchFamily="50" charset="-127"/>
                <a:ea typeface="나눔바른고딕" panose="020B0603020101020101" pitchFamily="50" charset="-127"/>
              </a:rPr>
              <a:t>R</a:t>
            </a:r>
            <a:r>
              <a:rPr lang="en-US" altLang="ko-KR" sz="1200" dirty="0">
                <a:solidFill>
                  <a:schemeClr val="tx1"/>
                </a:solidFill>
                <a:latin typeface="나눔바른고딕" panose="020B0603020101020101" pitchFamily="50" charset="-127"/>
                <a:ea typeface="나눔바른고딕" panose="020B0603020101020101" pitchFamily="50" charset="-127"/>
              </a:rPr>
              <a:t>ecognition</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200" b="1"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광학 문자 인식</a:t>
            </a:r>
            <a:r>
              <a:rPr lang="en-US" altLang="ko-KR" sz="1200" dirty="0">
                <a:solidFill>
                  <a:schemeClr val="tx1"/>
                </a:solidFill>
                <a:latin typeface="나눔바른고딕" panose="020B0603020101020101" pitchFamily="50" charset="-127"/>
                <a:ea typeface="나눔바른고딕" panose="020B0603020101020101" pitchFamily="50" charset="-127"/>
              </a:rPr>
              <a:t>(OCR)</a:t>
            </a:r>
            <a:r>
              <a:rPr lang="ko-KR" altLang="en-US" sz="1200" dirty="0">
                <a:solidFill>
                  <a:schemeClr val="tx1"/>
                </a:solidFill>
                <a:latin typeface="나눔바른고딕" panose="020B0603020101020101" pitchFamily="50" charset="-127"/>
                <a:ea typeface="나눔바른고딕" panose="020B0603020101020101" pitchFamily="50" charset="-127"/>
              </a:rPr>
              <a:t>은 텍스트 이미지를 기계가 읽을 수 있는 텍스트 포맷으로 변환하는 과정</a:t>
            </a:r>
            <a:r>
              <a:rPr lang="en-US" altLang="ko-KR" sz="1200" dirty="0">
                <a:solidFill>
                  <a:schemeClr val="tx1"/>
                </a:solidFill>
                <a:latin typeface="나눔바른고딕" panose="020B0603020101020101" pitchFamily="50" charset="-127"/>
                <a:ea typeface="나눔바른고딕" panose="020B0603020101020101" pitchFamily="50" charset="-127"/>
              </a:rPr>
              <a:t> </a:t>
            </a:r>
          </a:p>
        </p:txBody>
      </p:sp>
      <p:sp>
        <p:nvSpPr>
          <p:cNvPr id="15" name="TextBox 14">
            <a:extLst>
              <a:ext uri="{FF2B5EF4-FFF2-40B4-BE49-F238E27FC236}">
                <a16:creationId xmlns:a16="http://schemas.microsoft.com/office/drawing/2014/main" id="{CCDCC9FF-B219-69B1-C223-580E63AE40A3}"/>
              </a:ext>
            </a:extLst>
          </p:cNvPr>
          <p:cNvSpPr txBox="1"/>
          <p:nvPr/>
        </p:nvSpPr>
        <p:spPr>
          <a:xfrm>
            <a:off x="5916271" y="4648009"/>
            <a:ext cx="2312652" cy="230832"/>
          </a:xfrm>
          <a:prstGeom prst="rect">
            <a:avLst/>
          </a:prstGeom>
          <a:noFill/>
        </p:spPr>
        <p:txBody>
          <a:bodyPr wrap="square" rtlCol="0">
            <a:spAutoFit/>
          </a:bodyPr>
          <a:lstStyle/>
          <a:p>
            <a:r>
              <a:rPr lang="ko-KR" altLang="en-US" sz="900" dirty="0">
                <a:latin typeface="나눔바른고딕" panose="020B0603020101020101" pitchFamily="50" charset="-127"/>
                <a:ea typeface="나눔바른고딕" panose="020B0603020101020101" pitchFamily="50" charset="-127"/>
                <a:hlinkClick r:id="rId5"/>
              </a:rPr>
              <a:t>참조링크 </a:t>
            </a:r>
            <a:r>
              <a:rPr lang="en-US" altLang="ko-KR" sz="900" dirty="0">
                <a:latin typeface="나눔바른고딕" panose="020B0603020101020101" pitchFamily="50" charset="-127"/>
                <a:ea typeface="나눔바른고딕" panose="020B0603020101020101" pitchFamily="50" charset="-127"/>
                <a:hlinkClick r:id="rId5"/>
              </a:rPr>
              <a:t>:[Data Centric] OCR (velog.io)</a:t>
            </a:r>
            <a:endParaRPr lang="en-US" altLang="ko-KR" sz="9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181398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그림 11" descr="텍스트, 폰트, 스크린샷, 라인이(가) 표시된 사진&#10;&#10;자동 생성된 설명">
            <a:extLst>
              <a:ext uri="{FF2B5EF4-FFF2-40B4-BE49-F238E27FC236}">
                <a16:creationId xmlns:a16="http://schemas.microsoft.com/office/drawing/2014/main" id="{4A248C6F-D59D-162A-7186-E36E7554E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652" y="1253114"/>
            <a:ext cx="2815949" cy="430035"/>
          </a:xfrm>
          <a:prstGeom prst="rect">
            <a:avLst/>
          </a:prstGeom>
          <a:ln>
            <a:solidFill>
              <a:schemeClr val="tx1"/>
            </a:solidFill>
          </a:ln>
        </p:spPr>
      </p:pic>
      <p:sp>
        <p:nvSpPr>
          <p:cNvPr id="13" name="TextBox 12">
            <a:extLst>
              <a:ext uri="{FF2B5EF4-FFF2-40B4-BE49-F238E27FC236}">
                <a16:creationId xmlns:a16="http://schemas.microsoft.com/office/drawing/2014/main" id="{F9D38AD7-19A5-EC99-2383-F89C64834856}"/>
              </a:ext>
            </a:extLst>
          </p:cNvPr>
          <p:cNvSpPr txBox="1"/>
          <p:nvPr/>
        </p:nvSpPr>
        <p:spPr>
          <a:xfrm>
            <a:off x="1622857" y="929571"/>
            <a:ext cx="7273786" cy="738664"/>
          </a:xfrm>
          <a:prstGeom prst="rect">
            <a:avLst/>
          </a:prstGeom>
          <a:noFill/>
        </p:spPr>
        <p:txBody>
          <a:bodyPr wrap="square" rtlCol="0">
            <a:spAutoFit/>
          </a:bodyPr>
          <a:lstStyle/>
          <a:p>
            <a:r>
              <a:rPr lang="en-US" altLang="ko-KR" sz="1050" b="1" dirty="0">
                <a:solidFill>
                  <a:schemeClr val="tx1"/>
                </a:solidFill>
                <a:latin typeface="나눔바른고딕" panose="020B0603020101020101" pitchFamily="50" charset="-127"/>
                <a:ea typeface="나눔바른고딕" panose="020B0603020101020101" pitchFamily="50" charset="-127"/>
              </a:rPr>
              <a:t>1. Google Cloud Vision OCR	      	        2. CLOVA</a:t>
            </a:r>
            <a:r>
              <a:rPr lang="ko-KR" altLang="en-US" sz="1050" b="1" dirty="0">
                <a:solidFill>
                  <a:schemeClr val="tx1"/>
                </a:solidFill>
                <a:latin typeface="나눔바른고딕" panose="020B0603020101020101" pitchFamily="50" charset="-127"/>
                <a:ea typeface="나눔바른고딕" panose="020B0603020101020101" pitchFamily="50" charset="-127"/>
              </a:rPr>
              <a:t> </a:t>
            </a:r>
            <a:r>
              <a:rPr lang="en-US" altLang="ko-KR" sz="1050" b="1" dirty="0">
                <a:solidFill>
                  <a:schemeClr val="tx1"/>
                </a:solidFill>
                <a:latin typeface="나눔바른고딕" panose="020B0603020101020101" pitchFamily="50" charset="-127"/>
                <a:ea typeface="나눔바른고딕" panose="020B0603020101020101" pitchFamily="50" charset="-127"/>
              </a:rPr>
              <a:t>OCR     3. Peddle OCR</a:t>
            </a:r>
          </a:p>
          <a:p>
            <a:endParaRPr lang="en-US" altLang="ko-KR" sz="1050" b="1" dirty="0">
              <a:solidFill>
                <a:schemeClr val="tx1"/>
              </a:solidFill>
              <a:latin typeface="나눔바른고딕" panose="020B0603020101020101" pitchFamily="50" charset="-127"/>
              <a:ea typeface="나눔바른고딕" panose="020B0603020101020101" pitchFamily="50" charset="-127"/>
            </a:endParaRPr>
          </a:p>
          <a:p>
            <a:endParaRPr lang="en-US" altLang="ko-KR" sz="1050" b="1" dirty="0">
              <a:solidFill>
                <a:schemeClr val="tx1"/>
              </a:solidFill>
              <a:latin typeface="나눔바른고딕" panose="020B0603020101020101" pitchFamily="50" charset="-127"/>
              <a:ea typeface="나눔바른고딕" panose="020B0603020101020101" pitchFamily="50" charset="-127"/>
            </a:endParaRPr>
          </a:p>
          <a:p>
            <a:endParaRPr lang="en-US" altLang="ko-KR" sz="1050" b="1" dirty="0">
              <a:solidFill>
                <a:schemeClr val="tx1"/>
              </a:solidFill>
              <a:latin typeface="나눔바른고딕" panose="020B0603020101020101" pitchFamily="50" charset="-127"/>
              <a:ea typeface="나눔바른고딕" panose="020B0603020101020101" pitchFamily="50" charset="-127"/>
            </a:endParaRPr>
          </a:p>
        </p:txBody>
      </p:sp>
      <p:pic>
        <p:nvPicPr>
          <p:cNvPr id="14" name="그림 13">
            <a:extLst>
              <a:ext uri="{FF2B5EF4-FFF2-40B4-BE49-F238E27FC236}">
                <a16:creationId xmlns:a16="http://schemas.microsoft.com/office/drawing/2014/main" id="{740299E5-BBC1-2A78-7F62-355D7ABB4F88}"/>
              </a:ext>
            </a:extLst>
          </p:cNvPr>
          <p:cNvPicPr>
            <a:picLocks noChangeAspect="1"/>
          </p:cNvPicPr>
          <p:nvPr/>
        </p:nvPicPr>
        <p:blipFill>
          <a:blip r:embed="rId5"/>
          <a:stretch>
            <a:fillRect/>
          </a:stretch>
        </p:blipFill>
        <p:spPr>
          <a:xfrm>
            <a:off x="1622857" y="1791407"/>
            <a:ext cx="2904389" cy="3249699"/>
          </a:xfrm>
          <a:prstGeom prst="rect">
            <a:avLst/>
          </a:prstGeom>
        </p:spPr>
      </p:pic>
      <p:pic>
        <p:nvPicPr>
          <p:cNvPr id="15" name="그림 14">
            <a:extLst>
              <a:ext uri="{FF2B5EF4-FFF2-40B4-BE49-F238E27FC236}">
                <a16:creationId xmlns:a16="http://schemas.microsoft.com/office/drawing/2014/main" id="{B27CF68D-22E3-2D38-6767-F72FAB6FAC84}"/>
              </a:ext>
            </a:extLst>
          </p:cNvPr>
          <p:cNvPicPr>
            <a:picLocks noChangeAspect="1"/>
          </p:cNvPicPr>
          <p:nvPr/>
        </p:nvPicPr>
        <p:blipFill>
          <a:blip r:embed="rId6"/>
          <a:stretch>
            <a:fillRect/>
          </a:stretch>
        </p:blipFill>
        <p:spPr>
          <a:xfrm>
            <a:off x="4728208" y="1791407"/>
            <a:ext cx="2626715" cy="3301763"/>
          </a:xfrm>
          <a:prstGeom prst="rect">
            <a:avLst/>
          </a:prstGeom>
        </p:spPr>
      </p:pic>
      <p:sp>
        <p:nvSpPr>
          <p:cNvPr id="16" name="직사각형 15">
            <a:extLst>
              <a:ext uri="{FF2B5EF4-FFF2-40B4-BE49-F238E27FC236}">
                <a16:creationId xmlns:a16="http://schemas.microsoft.com/office/drawing/2014/main" id="{FE789E6E-3986-7AAD-38E4-9ACDB8B7AEAB}"/>
              </a:ext>
            </a:extLst>
          </p:cNvPr>
          <p:cNvSpPr/>
          <p:nvPr/>
        </p:nvSpPr>
        <p:spPr>
          <a:xfrm>
            <a:off x="3394621" y="2547105"/>
            <a:ext cx="1262495" cy="1528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전체 문자열</a:t>
            </a:r>
            <a:r>
              <a:rPr lang="en-US" altLang="ko-KR" sz="675" b="1" dirty="0">
                <a:solidFill>
                  <a:schemeClr val="tx1"/>
                </a:solidFill>
                <a:highlight>
                  <a:srgbClr val="00FF00"/>
                </a:highlight>
                <a:latin typeface="나눔바른고딕" panose="020B0603020101020101" pitchFamily="50" charset="-127"/>
                <a:ea typeface="나눔바른고딕" panose="020B0603020101020101" pitchFamily="50" charset="-127"/>
              </a:rPr>
              <a:t> Google</a:t>
            </a: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 </a:t>
            </a:r>
            <a:r>
              <a:rPr lang="en-US" altLang="ko-KR" sz="675" b="1" dirty="0">
                <a:solidFill>
                  <a:schemeClr val="tx1"/>
                </a:solidFill>
                <a:highlight>
                  <a:srgbClr val="00FF00"/>
                </a:highlight>
                <a:latin typeface="나눔바른고딕" panose="020B0603020101020101" pitchFamily="50" charset="-127"/>
                <a:ea typeface="나눔바른고딕" panose="020B0603020101020101" pitchFamily="50" charset="-127"/>
              </a:rPr>
              <a:t>OCR</a:t>
            </a:r>
            <a:endPar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endParaRPr>
          </a:p>
        </p:txBody>
      </p:sp>
      <p:sp>
        <p:nvSpPr>
          <p:cNvPr id="17" name="직사각형 16">
            <a:extLst>
              <a:ext uri="{FF2B5EF4-FFF2-40B4-BE49-F238E27FC236}">
                <a16:creationId xmlns:a16="http://schemas.microsoft.com/office/drawing/2014/main" id="{EA93F3A4-912E-3E70-1DDB-0554D0DCA305}"/>
              </a:ext>
            </a:extLst>
          </p:cNvPr>
          <p:cNvSpPr/>
          <p:nvPr/>
        </p:nvSpPr>
        <p:spPr>
          <a:xfrm>
            <a:off x="3568162" y="4910618"/>
            <a:ext cx="1116385" cy="2888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bbox</a:t>
            </a: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별 </a:t>
            </a: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GoogleOCR</a:t>
            </a:r>
            <a:endPar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endParaRPr>
          </a:p>
        </p:txBody>
      </p:sp>
      <p:sp>
        <p:nvSpPr>
          <p:cNvPr id="18" name="직사각형 17">
            <a:extLst>
              <a:ext uri="{FF2B5EF4-FFF2-40B4-BE49-F238E27FC236}">
                <a16:creationId xmlns:a16="http://schemas.microsoft.com/office/drawing/2014/main" id="{30B8C332-356E-EB92-BBA9-CCA8DF59A1B3}"/>
              </a:ext>
            </a:extLst>
          </p:cNvPr>
          <p:cNvSpPr/>
          <p:nvPr/>
        </p:nvSpPr>
        <p:spPr>
          <a:xfrm>
            <a:off x="4956642" y="4938611"/>
            <a:ext cx="1229312" cy="2329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bbox</a:t>
            </a: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별 </a:t>
            </a:r>
            <a:r>
              <a:rPr lang="en-US" altLang="ko-KR" sz="675" b="1" dirty="0">
                <a:solidFill>
                  <a:schemeClr val="tx1"/>
                </a:solidFill>
                <a:highlight>
                  <a:srgbClr val="00FF00"/>
                </a:highlight>
                <a:latin typeface="나눔바른고딕" panose="020B0603020101020101" pitchFamily="50" charset="-127"/>
                <a:ea typeface="나눔바른고딕" panose="020B0603020101020101" pitchFamily="50" charset="-127"/>
              </a:rPr>
              <a:t>CLOVA_OCR</a:t>
            </a:r>
            <a:endPar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endParaRPr>
          </a:p>
        </p:txBody>
      </p:sp>
      <p:pic>
        <p:nvPicPr>
          <p:cNvPr id="19" name="그림 18">
            <a:extLst>
              <a:ext uri="{FF2B5EF4-FFF2-40B4-BE49-F238E27FC236}">
                <a16:creationId xmlns:a16="http://schemas.microsoft.com/office/drawing/2014/main" id="{C64DD7CA-0E6B-8C7E-010D-BFDE1EE3029B}"/>
              </a:ext>
            </a:extLst>
          </p:cNvPr>
          <p:cNvPicPr>
            <a:picLocks noChangeAspect="1"/>
          </p:cNvPicPr>
          <p:nvPr/>
        </p:nvPicPr>
        <p:blipFill rotWithShape="1">
          <a:blip r:embed="rId7"/>
          <a:srcRect b="5562"/>
          <a:stretch/>
        </p:blipFill>
        <p:spPr>
          <a:xfrm>
            <a:off x="6191662" y="1785221"/>
            <a:ext cx="2854880" cy="3314135"/>
          </a:xfrm>
          <a:prstGeom prst="rect">
            <a:avLst/>
          </a:prstGeom>
        </p:spPr>
      </p:pic>
      <p:sp>
        <p:nvSpPr>
          <p:cNvPr id="20" name="직사각형 19">
            <a:extLst>
              <a:ext uri="{FF2B5EF4-FFF2-40B4-BE49-F238E27FC236}">
                <a16:creationId xmlns:a16="http://schemas.microsoft.com/office/drawing/2014/main" id="{2206AE61-699A-D847-AA32-25783FBC908A}"/>
              </a:ext>
            </a:extLst>
          </p:cNvPr>
          <p:cNvSpPr/>
          <p:nvPr/>
        </p:nvSpPr>
        <p:spPr>
          <a:xfrm>
            <a:off x="8124634" y="4944128"/>
            <a:ext cx="1061357" cy="2116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bbox</a:t>
            </a: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별 </a:t>
            </a: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PeddleOCR</a:t>
            </a:r>
            <a:endPar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endParaRPr>
          </a:p>
        </p:txBody>
      </p:sp>
      <p:sp>
        <p:nvSpPr>
          <p:cNvPr id="21" name="직사각형 20">
            <a:extLst>
              <a:ext uri="{FF2B5EF4-FFF2-40B4-BE49-F238E27FC236}">
                <a16:creationId xmlns:a16="http://schemas.microsoft.com/office/drawing/2014/main" id="{966EE7BB-E6FF-B97B-F134-C659E22A6D07}"/>
              </a:ext>
            </a:extLst>
          </p:cNvPr>
          <p:cNvSpPr/>
          <p:nvPr/>
        </p:nvSpPr>
        <p:spPr>
          <a:xfrm>
            <a:off x="6325555" y="2081987"/>
            <a:ext cx="252149" cy="153955"/>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22" name="직사각형 21">
            <a:extLst>
              <a:ext uri="{FF2B5EF4-FFF2-40B4-BE49-F238E27FC236}">
                <a16:creationId xmlns:a16="http://schemas.microsoft.com/office/drawing/2014/main" id="{BDFC9C76-A41D-37C8-B100-A41446EDDE52}"/>
              </a:ext>
            </a:extLst>
          </p:cNvPr>
          <p:cNvSpPr/>
          <p:nvPr/>
        </p:nvSpPr>
        <p:spPr>
          <a:xfrm>
            <a:off x="6325554" y="2679282"/>
            <a:ext cx="462460" cy="1758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23" name="직사각형 22">
            <a:extLst>
              <a:ext uri="{FF2B5EF4-FFF2-40B4-BE49-F238E27FC236}">
                <a16:creationId xmlns:a16="http://schemas.microsoft.com/office/drawing/2014/main" id="{B1AB6AF7-97CE-0B54-5A16-53C0A8DC43D7}"/>
              </a:ext>
            </a:extLst>
          </p:cNvPr>
          <p:cNvSpPr/>
          <p:nvPr/>
        </p:nvSpPr>
        <p:spPr>
          <a:xfrm>
            <a:off x="6340070" y="3297931"/>
            <a:ext cx="706869" cy="1758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24" name="직사각형 23">
            <a:extLst>
              <a:ext uri="{FF2B5EF4-FFF2-40B4-BE49-F238E27FC236}">
                <a16:creationId xmlns:a16="http://schemas.microsoft.com/office/drawing/2014/main" id="{E70714CA-01F1-6177-F72E-210DAA03D8B4}"/>
              </a:ext>
            </a:extLst>
          </p:cNvPr>
          <p:cNvSpPr/>
          <p:nvPr/>
        </p:nvSpPr>
        <p:spPr>
          <a:xfrm>
            <a:off x="6490216" y="1992136"/>
            <a:ext cx="1067767" cy="3899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을 </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는</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으로 인식</a:t>
            </a:r>
          </a:p>
        </p:txBody>
      </p:sp>
      <p:sp>
        <p:nvSpPr>
          <p:cNvPr id="25" name="직사각형 24">
            <a:extLst>
              <a:ext uri="{FF2B5EF4-FFF2-40B4-BE49-F238E27FC236}">
                <a16:creationId xmlns:a16="http://schemas.microsoft.com/office/drawing/2014/main" id="{09006FAE-BD69-B8CC-05B3-A63A75931BF3}"/>
              </a:ext>
            </a:extLst>
          </p:cNvPr>
          <p:cNvSpPr/>
          <p:nvPr/>
        </p:nvSpPr>
        <p:spPr>
          <a:xfrm>
            <a:off x="6733170" y="2599651"/>
            <a:ext cx="1472108" cy="3899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err="1">
                <a:solidFill>
                  <a:schemeClr val="tx1"/>
                </a:solidFill>
                <a:highlight>
                  <a:srgbClr val="FFFF00"/>
                </a:highlight>
                <a:latin typeface="나눔바른고딕" panose="020B0603020101020101" pitchFamily="50" charset="-127"/>
                <a:ea typeface="나눔바른고딕" panose="020B0603020101020101" pitchFamily="50" charset="-127"/>
              </a:rPr>
              <a:t>알류</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달걀</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을 </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err="1">
                <a:solidFill>
                  <a:schemeClr val="tx1"/>
                </a:solidFill>
                <a:highlight>
                  <a:srgbClr val="FFFF00"/>
                </a:highlight>
                <a:latin typeface="나눔바른고딕" panose="020B0603020101020101" pitchFamily="50" charset="-127"/>
                <a:ea typeface="나눔바른고딕" panose="020B0603020101020101" pitchFamily="50" charset="-127"/>
              </a:rPr>
              <a:t>알류달걀</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로 인식</a:t>
            </a:r>
          </a:p>
        </p:txBody>
      </p:sp>
      <p:sp>
        <p:nvSpPr>
          <p:cNvPr id="26" name="직사각형 25">
            <a:extLst>
              <a:ext uri="{FF2B5EF4-FFF2-40B4-BE49-F238E27FC236}">
                <a16:creationId xmlns:a16="http://schemas.microsoft.com/office/drawing/2014/main" id="{522EE0ED-B60F-D318-DC81-4A515EED1E8C}"/>
              </a:ext>
            </a:extLst>
          </p:cNvPr>
          <p:cNvSpPr/>
          <p:nvPr/>
        </p:nvSpPr>
        <p:spPr>
          <a:xfrm>
            <a:off x="6992373" y="3215577"/>
            <a:ext cx="2118964" cy="3899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땅콩</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 </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밀</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 </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고등어</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 </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게</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를 </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err="1">
                <a:solidFill>
                  <a:schemeClr val="tx1"/>
                </a:solidFill>
                <a:highlight>
                  <a:srgbClr val="FFFF00"/>
                </a:highlight>
                <a:latin typeface="나눔바른고딕" panose="020B0603020101020101" pitchFamily="50" charset="-127"/>
                <a:ea typeface="나눔바른고딕" panose="020B0603020101020101" pitchFamily="50" charset="-127"/>
              </a:rPr>
              <a:t>땅콩밀고등어게</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로 인식</a:t>
            </a:r>
          </a:p>
        </p:txBody>
      </p:sp>
      <p:sp>
        <p:nvSpPr>
          <p:cNvPr id="27" name="직사각형 26">
            <a:extLst>
              <a:ext uri="{FF2B5EF4-FFF2-40B4-BE49-F238E27FC236}">
                <a16:creationId xmlns:a16="http://schemas.microsoft.com/office/drawing/2014/main" id="{18E7CE9F-85A4-0153-EE93-1709BC4FF02C}"/>
              </a:ext>
            </a:extLst>
          </p:cNvPr>
          <p:cNvSpPr/>
          <p:nvPr/>
        </p:nvSpPr>
        <p:spPr>
          <a:xfrm>
            <a:off x="4697453" y="1702641"/>
            <a:ext cx="1472108" cy="3899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을 인식 못함</a:t>
            </a:r>
          </a:p>
        </p:txBody>
      </p:sp>
      <p:sp>
        <p:nvSpPr>
          <p:cNvPr id="28" name="직사각형 27">
            <a:extLst>
              <a:ext uri="{FF2B5EF4-FFF2-40B4-BE49-F238E27FC236}">
                <a16:creationId xmlns:a16="http://schemas.microsoft.com/office/drawing/2014/main" id="{F719D740-AA2E-D549-B173-B3BC2EB2CF26}"/>
              </a:ext>
            </a:extLst>
          </p:cNvPr>
          <p:cNvSpPr/>
          <p:nvPr/>
        </p:nvSpPr>
        <p:spPr>
          <a:xfrm>
            <a:off x="125293" y="1126242"/>
            <a:ext cx="1358941" cy="39731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675" dirty="0">
              <a:ln w="0"/>
              <a:solidFill>
                <a:schemeClr val="tx1"/>
              </a:solidFill>
              <a:effectLst>
                <a:outerShdw blurRad="38100" dist="19050" dir="2700000" algn="tl" rotWithShape="0">
                  <a:schemeClr val="dk1">
                    <a:alpha val="40000"/>
                  </a:schemeClr>
                </a:outerShdw>
              </a:effectLst>
              <a:latin typeface="나눔바른고딕" panose="020B0603020101020101" pitchFamily="50" charset="-127"/>
              <a:ea typeface="나눔바른고딕" panose="020B0603020101020101" pitchFamily="50" charset="-127"/>
            </a:endParaRPr>
          </a:p>
        </p:txBody>
      </p:sp>
      <p:sp>
        <p:nvSpPr>
          <p:cNvPr id="29" name="TextBox 28">
            <a:extLst>
              <a:ext uri="{FF2B5EF4-FFF2-40B4-BE49-F238E27FC236}">
                <a16:creationId xmlns:a16="http://schemas.microsoft.com/office/drawing/2014/main" id="{D7B51B38-7B98-1E96-4A46-CE839969064B}"/>
              </a:ext>
            </a:extLst>
          </p:cNvPr>
          <p:cNvSpPr txBox="1"/>
          <p:nvPr/>
        </p:nvSpPr>
        <p:spPr>
          <a:xfrm>
            <a:off x="125293" y="1791407"/>
            <a:ext cx="1338828" cy="2550698"/>
          </a:xfrm>
          <a:prstGeom prst="rect">
            <a:avLst/>
          </a:prstGeom>
          <a:noFill/>
        </p:spPr>
        <p:txBody>
          <a:bodyPr wrap="none" rtlCol="0">
            <a:spAutoFit/>
          </a:bodyPr>
          <a:lstStyle/>
          <a:p>
            <a:endParaRPr lang="en-US" altLang="ko-KR" sz="900" dirty="0">
              <a:solidFill>
                <a:schemeClr val="tx1"/>
              </a:solidFill>
              <a:latin typeface="나눔바른고딕" panose="020B0603020101020101" pitchFamily="50" charset="-127"/>
              <a:ea typeface="나눔바른고딕" panose="020B0603020101020101" pitchFamily="50" charset="-127"/>
            </a:endParaRPr>
          </a:p>
          <a:p>
            <a:endParaRPr lang="en-US" altLang="ko-KR" sz="825" dirty="0">
              <a:solidFill>
                <a:schemeClr val="tx1"/>
              </a:solidFill>
              <a:highlight>
                <a:srgbClr val="FF00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rPr>
              <a:t>1. OCR</a:t>
            </a:r>
            <a:r>
              <a:rPr lang="ko-KR" altLang="en-US" sz="900" b="1" dirty="0">
                <a:solidFill>
                  <a:schemeClr val="tx1"/>
                </a:solidFill>
                <a:highlight>
                  <a:srgbClr val="FF0000"/>
                </a:highlight>
                <a:latin typeface="나눔바른고딕" panose="020B0603020101020101" pitchFamily="50" charset="-127"/>
                <a:ea typeface="나눔바른고딕" panose="020B0603020101020101" pitchFamily="50" charset="-127"/>
              </a:rPr>
              <a:t>인식하는 순서가</a:t>
            </a:r>
            <a:endPar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rPr>
              <a:t>CLOVA, Peddle</a:t>
            </a:r>
            <a:r>
              <a:rPr lang="ko-KR" altLang="en-US" sz="900" b="1" dirty="0">
                <a:solidFill>
                  <a:schemeClr val="tx1"/>
                </a:solidFill>
                <a:highlight>
                  <a:srgbClr val="FF0000"/>
                </a:highlight>
                <a:latin typeface="나눔바른고딕" panose="020B0603020101020101" pitchFamily="50" charset="-127"/>
                <a:ea typeface="나눔바른고딕" panose="020B0603020101020101" pitchFamily="50" charset="-127"/>
              </a:rPr>
              <a:t>보다 </a:t>
            </a:r>
            <a:endPar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rPr>
              <a:t>Google</a:t>
            </a:r>
            <a:r>
              <a:rPr lang="ko-KR" altLang="en-US" sz="900" b="1" dirty="0">
                <a:solidFill>
                  <a:schemeClr val="tx1"/>
                </a:solidFill>
                <a:highlight>
                  <a:srgbClr val="FF0000"/>
                </a:highlight>
                <a:latin typeface="나눔바른고딕" panose="020B0603020101020101" pitchFamily="50" charset="-127"/>
                <a:ea typeface="나눔바른고딕" panose="020B0603020101020101" pitchFamily="50" charset="-127"/>
              </a:rPr>
              <a:t>이 더 좋음</a:t>
            </a:r>
            <a:endPar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endParaRPr>
          </a:p>
          <a:p>
            <a:endPar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FF00"/>
                </a:highlight>
                <a:latin typeface="나눔바른고딕" panose="020B0603020101020101" pitchFamily="50" charset="-127"/>
                <a:ea typeface="나눔바른고딕" panose="020B0603020101020101" pitchFamily="50" charset="-127"/>
              </a:rPr>
              <a:t>2. CLOVA, Peddle</a:t>
            </a:r>
            <a:r>
              <a:rPr lang="ko-KR" altLang="en-US" sz="900" b="1" dirty="0">
                <a:solidFill>
                  <a:schemeClr val="tx1"/>
                </a:solidFill>
                <a:highlight>
                  <a:srgbClr val="FFFF00"/>
                </a:highlight>
                <a:latin typeface="나눔바른고딕" panose="020B0603020101020101" pitchFamily="50" charset="-127"/>
                <a:ea typeface="나눔바른고딕" panose="020B0603020101020101" pitchFamily="50" charset="-127"/>
              </a:rPr>
              <a:t>은</a:t>
            </a:r>
            <a:endParaRPr lang="en-US" altLang="ko-KR" sz="900" b="1" dirty="0">
              <a:solidFill>
                <a:schemeClr val="tx1"/>
              </a:solidFill>
              <a:highlight>
                <a:srgbClr val="FFFF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FF00"/>
                </a:highlight>
                <a:latin typeface="나눔바른고딕" panose="020B0603020101020101" pitchFamily="50" charset="-127"/>
                <a:ea typeface="나눔바른고딕" panose="020B0603020101020101" pitchFamily="50" charset="-127"/>
              </a:rPr>
              <a:t> </a:t>
            </a:r>
            <a:r>
              <a:rPr lang="ko-KR" altLang="en-US" sz="900" b="1" dirty="0">
                <a:solidFill>
                  <a:schemeClr val="tx1"/>
                </a:solidFill>
                <a:highlight>
                  <a:srgbClr val="FFFF00"/>
                </a:highlight>
                <a:latin typeface="나눔바른고딕" panose="020B0603020101020101" pitchFamily="50" charset="-127"/>
                <a:ea typeface="나눔바른고딕" panose="020B0603020101020101" pitchFamily="50" charset="-127"/>
              </a:rPr>
              <a:t>특수문자 인식률 낮음</a:t>
            </a:r>
            <a:endParaRPr lang="en-US" altLang="ko-KR" sz="900" b="1" dirty="0">
              <a:solidFill>
                <a:schemeClr val="tx1"/>
              </a:solidFill>
              <a:highlight>
                <a:srgbClr val="FFFF00"/>
              </a:highlight>
              <a:latin typeface="나눔바른고딕" panose="020B0603020101020101" pitchFamily="50" charset="-127"/>
              <a:ea typeface="나눔바른고딕" panose="020B0603020101020101" pitchFamily="50" charset="-127"/>
            </a:endParaRPr>
          </a:p>
          <a:p>
            <a:endPar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rPr>
              <a:t>3. CLOVA, Peddle</a:t>
            </a:r>
            <a:r>
              <a:rPr lang="ko-KR" altLang="en-US" sz="900" b="1" dirty="0">
                <a:solidFill>
                  <a:schemeClr val="tx1"/>
                </a:solidFill>
                <a:highlight>
                  <a:srgbClr val="00FF00"/>
                </a:highlight>
                <a:latin typeface="나눔바른고딕" panose="020B0603020101020101" pitchFamily="50" charset="-127"/>
                <a:ea typeface="나눔바른고딕" panose="020B0603020101020101" pitchFamily="50" charset="-127"/>
              </a:rPr>
              <a:t>은</a:t>
            </a:r>
            <a:endPar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rPr>
              <a:t> </a:t>
            </a:r>
            <a:r>
              <a:rPr lang="ko-KR" altLang="en-US" sz="900" b="1" dirty="0">
                <a:solidFill>
                  <a:schemeClr val="tx1"/>
                </a:solidFill>
                <a:highlight>
                  <a:srgbClr val="00FF00"/>
                </a:highlight>
                <a:latin typeface="나눔바른고딕" panose="020B0603020101020101" pitchFamily="50" charset="-127"/>
                <a:ea typeface="나눔바른고딕" panose="020B0603020101020101" pitchFamily="50" charset="-127"/>
              </a:rPr>
              <a:t>전체 문자열에 대한 </a:t>
            </a:r>
            <a:r>
              <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rPr>
              <a:t>OCR</a:t>
            </a:r>
          </a:p>
          <a:p>
            <a:r>
              <a:rPr lang="ko-KR" altLang="en-US" sz="900" b="1" dirty="0">
                <a:solidFill>
                  <a:schemeClr val="tx1"/>
                </a:solidFill>
                <a:highlight>
                  <a:srgbClr val="00FF00"/>
                </a:highlight>
                <a:latin typeface="나눔바른고딕" panose="020B0603020101020101" pitchFamily="50" charset="-127"/>
                <a:ea typeface="나눔바른고딕" panose="020B0603020101020101" pitchFamily="50" charset="-127"/>
              </a:rPr>
              <a:t>을</a:t>
            </a:r>
            <a:r>
              <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rPr>
              <a:t> </a:t>
            </a:r>
            <a:r>
              <a:rPr lang="ko-KR" altLang="en-US" sz="900" b="1" dirty="0">
                <a:solidFill>
                  <a:schemeClr val="tx1"/>
                </a:solidFill>
                <a:highlight>
                  <a:srgbClr val="00FF00"/>
                </a:highlight>
                <a:latin typeface="나눔바른고딕" panose="020B0603020101020101" pitchFamily="50" charset="-127"/>
                <a:ea typeface="나눔바른고딕" panose="020B0603020101020101" pitchFamily="50" charset="-127"/>
              </a:rPr>
              <a:t>진행하지 않음</a:t>
            </a:r>
            <a:endPar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b="1" dirty="0">
                <a:solidFill>
                  <a:schemeClr val="tx1"/>
                </a:solidFill>
                <a:latin typeface="나눔바른고딕" panose="020B0603020101020101" pitchFamily="50" charset="-127"/>
                <a:ea typeface="나눔바른고딕" panose="020B0603020101020101" pitchFamily="50" charset="-127"/>
              </a:rPr>
              <a:t>∴ Google OCR</a:t>
            </a:r>
            <a:r>
              <a:rPr lang="ko-KR" altLang="en-US" sz="1050" dirty="0">
                <a:solidFill>
                  <a:schemeClr val="tx1"/>
                </a:solidFill>
                <a:latin typeface="나눔바른고딕" panose="020B0603020101020101" pitchFamily="50" charset="-127"/>
                <a:ea typeface="나눔바른고딕" panose="020B0603020101020101" pitchFamily="50" charset="-127"/>
              </a:rPr>
              <a:t>로</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진행하기로 결정</a:t>
            </a:r>
            <a:endParaRPr lang="en-US" altLang="ko-KR" sz="1050" dirty="0">
              <a:solidFill>
                <a:schemeClr val="tx1"/>
              </a:solidFill>
              <a:latin typeface="나눔바른고딕" panose="020B0603020101020101" pitchFamily="50" charset="-127"/>
              <a:ea typeface="나눔바른고딕" panose="020B0603020101020101" pitchFamily="50" charset="-127"/>
            </a:endParaRPr>
          </a:p>
        </p:txBody>
      </p:sp>
      <p:sp>
        <p:nvSpPr>
          <p:cNvPr id="30" name="직사각형 29">
            <a:extLst>
              <a:ext uri="{FF2B5EF4-FFF2-40B4-BE49-F238E27FC236}">
                <a16:creationId xmlns:a16="http://schemas.microsoft.com/office/drawing/2014/main" id="{760E79FB-BC9D-F162-E1E7-D116D112831D}"/>
              </a:ext>
            </a:extLst>
          </p:cNvPr>
          <p:cNvSpPr/>
          <p:nvPr/>
        </p:nvSpPr>
        <p:spPr>
          <a:xfrm>
            <a:off x="1622858" y="1791408"/>
            <a:ext cx="2902289" cy="88787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EB838F22-6717-4A21-3603-A0C606FA6FEB}"/>
              </a:ext>
            </a:extLst>
          </p:cNvPr>
          <p:cNvSpPr/>
          <p:nvPr/>
        </p:nvSpPr>
        <p:spPr>
          <a:xfrm>
            <a:off x="1622858" y="2732504"/>
            <a:ext cx="2902289" cy="2366852"/>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32" name="직사각형 31">
            <a:extLst>
              <a:ext uri="{FF2B5EF4-FFF2-40B4-BE49-F238E27FC236}">
                <a16:creationId xmlns:a16="http://schemas.microsoft.com/office/drawing/2014/main" id="{F5F9585F-071C-1E96-B47C-55499F2CCFBD}"/>
              </a:ext>
            </a:extLst>
          </p:cNvPr>
          <p:cNvSpPr/>
          <p:nvPr/>
        </p:nvSpPr>
        <p:spPr>
          <a:xfrm>
            <a:off x="4726108" y="1791408"/>
            <a:ext cx="1262495" cy="332229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33" name="직사각형 32">
            <a:extLst>
              <a:ext uri="{FF2B5EF4-FFF2-40B4-BE49-F238E27FC236}">
                <a16:creationId xmlns:a16="http://schemas.microsoft.com/office/drawing/2014/main" id="{83B89A64-6CFA-5F55-5EC0-A48734A1967D}"/>
              </a:ext>
            </a:extLst>
          </p:cNvPr>
          <p:cNvSpPr/>
          <p:nvPr/>
        </p:nvSpPr>
        <p:spPr>
          <a:xfrm>
            <a:off x="6199933" y="1785663"/>
            <a:ext cx="2846609" cy="332229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pic>
        <p:nvPicPr>
          <p:cNvPr id="34" name="그림 33" descr="텍스트, 폰트, 스크린샷, 라인이(가) 표시된 사진&#10;&#10;자동 생성된 설명">
            <a:extLst>
              <a:ext uri="{FF2B5EF4-FFF2-40B4-BE49-F238E27FC236}">
                <a16:creationId xmlns:a16="http://schemas.microsoft.com/office/drawing/2014/main" id="{448A6F7C-F09C-2F28-FA46-67557C6F1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732" y="1253115"/>
            <a:ext cx="2815949" cy="430036"/>
          </a:xfrm>
          <a:prstGeom prst="rect">
            <a:avLst/>
          </a:prstGeom>
          <a:ln>
            <a:solidFill>
              <a:schemeClr val="tx1"/>
            </a:solidFill>
          </a:ln>
        </p:spPr>
      </p:pic>
      <p:sp>
        <p:nvSpPr>
          <p:cNvPr id="35" name="직사각형 34">
            <a:extLst>
              <a:ext uri="{FF2B5EF4-FFF2-40B4-BE49-F238E27FC236}">
                <a16:creationId xmlns:a16="http://schemas.microsoft.com/office/drawing/2014/main" id="{EE09B262-5490-BAA1-1748-D5DB3AA39C25}"/>
              </a:ext>
            </a:extLst>
          </p:cNvPr>
          <p:cNvSpPr/>
          <p:nvPr/>
        </p:nvSpPr>
        <p:spPr>
          <a:xfrm>
            <a:off x="1689179" y="1264827"/>
            <a:ext cx="270537" cy="1605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36" name="직사각형 35">
            <a:extLst>
              <a:ext uri="{FF2B5EF4-FFF2-40B4-BE49-F238E27FC236}">
                <a16:creationId xmlns:a16="http://schemas.microsoft.com/office/drawing/2014/main" id="{F9004D41-B89E-2715-886E-28B9DD0E6C68}"/>
              </a:ext>
            </a:extLst>
          </p:cNvPr>
          <p:cNvSpPr/>
          <p:nvPr/>
        </p:nvSpPr>
        <p:spPr>
          <a:xfrm>
            <a:off x="2007730" y="1268000"/>
            <a:ext cx="1483454" cy="401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cxnSp>
        <p:nvCxnSpPr>
          <p:cNvPr id="37" name="직선 화살표 연결선 36">
            <a:extLst>
              <a:ext uri="{FF2B5EF4-FFF2-40B4-BE49-F238E27FC236}">
                <a16:creationId xmlns:a16="http://schemas.microsoft.com/office/drawing/2014/main" id="{00936B50-4639-FB5A-EC8B-48825AA0469B}"/>
              </a:ext>
            </a:extLst>
          </p:cNvPr>
          <p:cNvCxnSpPr>
            <a:cxnSpLocks/>
          </p:cNvCxnSpPr>
          <p:nvPr/>
        </p:nvCxnSpPr>
        <p:spPr>
          <a:xfrm>
            <a:off x="4837513" y="1397931"/>
            <a:ext cx="273925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직선 화살표 연결선 37">
            <a:extLst>
              <a:ext uri="{FF2B5EF4-FFF2-40B4-BE49-F238E27FC236}">
                <a16:creationId xmlns:a16="http://schemas.microsoft.com/office/drawing/2014/main" id="{AB1D6DBE-752C-6106-99D8-6FD8444E3716}"/>
              </a:ext>
            </a:extLst>
          </p:cNvPr>
          <p:cNvCxnSpPr>
            <a:cxnSpLocks/>
          </p:cNvCxnSpPr>
          <p:nvPr/>
        </p:nvCxnSpPr>
        <p:spPr>
          <a:xfrm>
            <a:off x="4837513" y="1498235"/>
            <a:ext cx="273925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직선 화살표 연결선 38">
            <a:extLst>
              <a:ext uri="{FF2B5EF4-FFF2-40B4-BE49-F238E27FC236}">
                <a16:creationId xmlns:a16="http://schemas.microsoft.com/office/drawing/2014/main" id="{D4C1DB94-335D-9102-B56E-A7EA80617C62}"/>
              </a:ext>
            </a:extLst>
          </p:cNvPr>
          <p:cNvCxnSpPr>
            <a:cxnSpLocks/>
          </p:cNvCxnSpPr>
          <p:nvPr/>
        </p:nvCxnSpPr>
        <p:spPr>
          <a:xfrm>
            <a:off x="4839842" y="1582212"/>
            <a:ext cx="273925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직선 화살표 연결선 39">
            <a:extLst>
              <a:ext uri="{FF2B5EF4-FFF2-40B4-BE49-F238E27FC236}">
                <a16:creationId xmlns:a16="http://schemas.microsoft.com/office/drawing/2014/main" id="{B860CABD-46B6-D49E-2A56-0F5CECCC24DB}"/>
              </a:ext>
            </a:extLst>
          </p:cNvPr>
          <p:cNvCxnSpPr>
            <a:cxnSpLocks/>
          </p:cNvCxnSpPr>
          <p:nvPr/>
        </p:nvCxnSpPr>
        <p:spPr>
          <a:xfrm>
            <a:off x="4839842" y="1662817"/>
            <a:ext cx="273925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1" name="직사각형 40">
            <a:extLst>
              <a:ext uri="{FF2B5EF4-FFF2-40B4-BE49-F238E27FC236}">
                <a16:creationId xmlns:a16="http://schemas.microsoft.com/office/drawing/2014/main" id="{000578A3-1B52-E827-D000-DBC4B4E414A3}"/>
              </a:ext>
            </a:extLst>
          </p:cNvPr>
          <p:cNvSpPr/>
          <p:nvPr/>
        </p:nvSpPr>
        <p:spPr>
          <a:xfrm>
            <a:off x="3442328" y="1126242"/>
            <a:ext cx="264678" cy="1479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③</a:t>
            </a:r>
          </a:p>
        </p:txBody>
      </p:sp>
      <p:sp>
        <p:nvSpPr>
          <p:cNvPr id="43" name="직사각형 42">
            <a:extLst>
              <a:ext uri="{FF2B5EF4-FFF2-40B4-BE49-F238E27FC236}">
                <a16:creationId xmlns:a16="http://schemas.microsoft.com/office/drawing/2014/main" id="{5073B7D5-F1BC-82D7-05DE-480B112FEFBB}"/>
              </a:ext>
            </a:extLst>
          </p:cNvPr>
          <p:cNvSpPr/>
          <p:nvPr/>
        </p:nvSpPr>
        <p:spPr>
          <a:xfrm>
            <a:off x="4654853" y="1214923"/>
            <a:ext cx="240617" cy="4378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sz="788"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①</a:t>
            </a:r>
            <a:endParaRPr lang="en-US" altLang="ko-KR" sz="788"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②</a:t>
            </a:r>
            <a:endParaRPr lang="en-US" altLang="ko-KR" sz="788"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③</a:t>
            </a:r>
            <a:endParaRPr lang="en-US" altLang="ko-KR" sz="788"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④</a:t>
            </a:r>
          </a:p>
        </p:txBody>
      </p:sp>
      <p:sp>
        <p:nvSpPr>
          <p:cNvPr id="44" name="직사각형 43">
            <a:extLst>
              <a:ext uri="{FF2B5EF4-FFF2-40B4-BE49-F238E27FC236}">
                <a16:creationId xmlns:a16="http://schemas.microsoft.com/office/drawing/2014/main" id="{F020DBAB-CE18-D712-3096-B72D88795872}"/>
              </a:ext>
            </a:extLst>
          </p:cNvPr>
          <p:cNvSpPr/>
          <p:nvPr/>
        </p:nvSpPr>
        <p:spPr>
          <a:xfrm>
            <a:off x="3525670" y="1268921"/>
            <a:ext cx="922949" cy="401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45" name="직사각형 44">
            <a:extLst>
              <a:ext uri="{FF2B5EF4-FFF2-40B4-BE49-F238E27FC236}">
                <a16:creationId xmlns:a16="http://schemas.microsoft.com/office/drawing/2014/main" id="{478401F1-56E4-79C5-273E-D56FD8C0B3F0}"/>
              </a:ext>
            </a:extLst>
          </p:cNvPr>
          <p:cNvSpPr/>
          <p:nvPr/>
        </p:nvSpPr>
        <p:spPr>
          <a:xfrm>
            <a:off x="1605878" y="1130264"/>
            <a:ext cx="264678" cy="1479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①</a:t>
            </a:r>
          </a:p>
        </p:txBody>
      </p:sp>
      <p:sp>
        <p:nvSpPr>
          <p:cNvPr id="46" name="직사각형 45">
            <a:extLst>
              <a:ext uri="{FF2B5EF4-FFF2-40B4-BE49-F238E27FC236}">
                <a16:creationId xmlns:a16="http://schemas.microsoft.com/office/drawing/2014/main" id="{D6C4756A-D0C6-91B6-9611-AA08BA296832}"/>
              </a:ext>
            </a:extLst>
          </p:cNvPr>
          <p:cNvSpPr/>
          <p:nvPr/>
        </p:nvSpPr>
        <p:spPr>
          <a:xfrm>
            <a:off x="1925700" y="1126242"/>
            <a:ext cx="264678" cy="1479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②</a:t>
            </a:r>
          </a:p>
        </p:txBody>
      </p:sp>
      <p:sp>
        <p:nvSpPr>
          <p:cNvPr id="47" name="화살표: 아래쪽 46">
            <a:extLst>
              <a:ext uri="{FF2B5EF4-FFF2-40B4-BE49-F238E27FC236}">
                <a16:creationId xmlns:a16="http://schemas.microsoft.com/office/drawing/2014/main" id="{02632198-816D-384F-F855-76275CDCB389}"/>
              </a:ext>
            </a:extLst>
          </p:cNvPr>
          <p:cNvSpPr/>
          <p:nvPr/>
        </p:nvSpPr>
        <p:spPr>
          <a:xfrm>
            <a:off x="661161" y="3542486"/>
            <a:ext cx="113934" cy="317894"/>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48" name="TextBox 47">
            <a:extLst>
              <a:ext uri="{FF2B5EF4-FFF2-40B4-BE49-F238E27FC236}">
                <a16:creationId xmlns:a16="http://schemas.microsoft.com/office/drawing/2014/main" id="{B8E5FA67-D6B7-125E-D6A1-4F497227E7EC}"/>
              </a:ext>
            </a:extLst>
          </p:cNvPr>
          <p:cNvSpPr txBox="1"/>
          <p:nvPr/>
        </p:nvSpPr>
        <p:spPr>
          <a:xfrm>
            <a:off x="305165" y="1498235"/>
            <a:ext cx="954107" cy="253916"/>
          </a:xfrm>
          <a:prstGeom prst="rect">
            <a:avLst/>
          </a:prstGeom>
          <a:noFill/>
        </p:spPr>
        <p:txBody>
          <a:bodyPr wrap="none" rtlCol="0">
            <a:spAutoFit/>
          </a:bodyPr>
          <a:lstStyle/>
          <a:p>
            <a:r>
              <a:rPr lang="en-US" altLang="ko-KR" sz="1050" b="1" dirty="0">
                <a:solidFill>
                  <a:schemeClr val="tx1"/>
                </a:solidFill>
                <a:latin typeface="나눔바른고딕" panose="020B0603020101020101" pitchFamily="50" charset="-127"/>
                <a:ea typeface="나눔바른고딕" panose="020B0603020101020101" pitchFamily="50" charset="-127"/>
              </a:rPr>
              <a:t>OCR API</a:t>
            </a:r>
            <a:r>
              <a:rPr lang="ko-KR" altLang="en-US" sz="1050" b="1" dirty="0">
                <a:solidFill>
                  <a:schemeClr val="tx1"/>
                </a:solidFill>
                <a:latin typeface="나눔바른고딕" panose="020B0603020101020101" pitchFamily="50" charset="-127"/>
                <a:ea typeface="나눔바른고딕" panose="020B0603020101020101" pitchFamily="50" charset="-127"/>
              </a:rPr>
              <a:t> 비교</a:t>
            </a:r>
            <a:endParaRPr lang="en-US" altLang="ko-KR" sz="1050" b="1" dirty="0">
              <a:solidFill>
                <a:schemeClr val="tx1"/>
              </a:solidFill>
              <a:latin typeface="나눔바른고딕" panose="020B0603020101020101" pitchFamily="50" charset="-127"/>
              <a:ea typeface="나눔바른고딕" panose="020B0603020101020101" pitchFamily="50" charset="-127"/>
            </a:endParaRPr>
          </a:p>
        </p:txBody>
      </p:sp>
      <p:sp>
        <p:nvSpPr>
          <p:cNvPr id="52" name="TextBox 51">
            <a:extLst>
              <a:ext uri="{FF2B5EF4-FFF2-40B4-BE49-F238E27FC236}">
                <a16:creationId xmlns:a16="http://schemas.microsoft.com/office/drawing/2014/main" id="{B849227A-C91E-2BA9-C21A-63C4D98A62B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3" name="Google Shape;89;p18">
            <a:extLst>
              <a:ext uri="{FF2B5EF4-FFF2-40B4-BE49-F238E27FC236}">
                <a16:creationId xmlns:a16="http://schemas.microsoft.com/office/drawing/2014/main" id="{6A206C4F-7749-4376-94FF-627F2366C452}"/>
              </a:ext>
            </a:extLst>
          </p:cNvPr>
          <p:cNvSpPr txBox="1"/>
          <p:nvPr/>
        </p:nvSpPr>
        <p:spPr>
          <a:xfrm>
            <a:off x="467227" y="799278"/>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125981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5" name="그림 4">
            <a:extLst>
              <a:ext uri="{FF2B5EF4-FFF2-40B4-BE49-F238E27FC236}">
                <a16:creationId xmlns:a16="http://schemas.microsoft.com/office/drawing/2014/main" id="{B87765D7-6CCE-63B4-1C69-951F86E0CD51}"/>
              </a:ext>
            </a:extLst>
          </p:cNvPr>
          <p:cNvPicPr>
            <a:picLocks noChangeAspect="1"/>
          </p:cNvPicPr>
          <p:nvPr/>
        </p:nvPicPr>
        <p:blipFill>
          <a:blip r:embed="rId4"/>
          <a:stretch>
            <a:fillRect/>
          </a:stretch>
        </p:blipFill>
        <p:spPr>
          <a:xfrm>
            <a:off x="415358" y="2401832"/>
            <a:ext cx="8443913" cy="1793081"/>
          </a:xfrm>
          <a:prstGeom prst="rect">
            <a:avLst/>
          </a:prstGeom>
        </p:spPr>
      </p:pic>
      <p:sp>
        <p:nvSpPr>
          <p:cNvPr id="7" name="TextBox 6">
            <a:extLst>
              <a:ext uri="{FF2B5EF4-FFF2-40B4-BE49-F238E27FC236}">
                <a16:creationId xmlns:a16="http://schemas.microsoft.com/office/drawing/2014/main" id="{54B2F1D0-6C9D-1AC5-4F90-5EE2D246A2E9}"/>
              </a:ext>
            </a:extLst>
          </p:cNvPr>
          <p:cNvSpPr txBox="1"/>
          <p:nvPr/>
        </p:nvSpPr>
        <p:spPr>
          <a:xfrm>
            <a:off x="467227" y="1263654"/>
            <a:ext cx="5432898" cy="646331"/>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네이버 </a:t>
            </a:r>
            <a:r>
              <a:rPr lang="en-US" altLang="ko-KR" sz="1200" dirty="0">
                <a:latin typeface="나눔바른고딕" panose="020B0603020101020101" pitchFamily="50" charset="-127"/>
                <a:ea typeface="나눔바른고딕" panose="020B0603020101020101" pitchFamily="50" charset="-127"/>
              </a:rPr>
              <a:t>OCR </a:t>
            </a:r>
            <a:r>
              <a:rPr lang="ko-KR" altLang="en-US" sz="1200" dirty="0">
                <a:latin typeface="나눔바른고딕" panose="020B0603020101020101" pitchFamily="50" charset="-127"/>
                <a:ea typeface="나눔바른고딕" panose="020B0603020101020101" pitchFamily="50" charset="-127"/>
              </a:rPr>
              <a:t>가로세로는 구별은 잘 </a:t>
            </a:r>
            <a:r>
              <a:rPr lang="ko-KR" altLang="en-US" sz="1200" dirty="0" err="1">
                <a:latin typeface="나눔바른고딕" panose="020B0603020101020101" pitchFamily="50" charset="-127"/>
                <a:ea typeface="나눔바른고딕" panose="020B0603020101020101" pitchFamily="50" charset="-127"/>
              </a:rPr>
              <a:t>해줌</a:t>
            </a:r>
            <a:endParaRPr lang="ko-KR" altLang="en-US"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하지만</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자연어 단위로 단어마다 인식하기 때문에 가로 세로가 함께 있을 경우 내용이</a:t>
            </a:r>
            <a:br>
              <a:rPr lang="en-US" altLang="ko-KR" sz="1200" dirty="0">
                <a:latin typeface="나눔바른고딕" panose="020B0603020101020101" pitchFamily="50" charset="-127"/>
                <a:ea typeface="나눔바른고딕" panose="020B0603020101020101" pitchFamily="50" charset="-127"/>
              </a:rPr>
            </a:br>
            <a:r>
              <a:rPr lang="ko-KR" altLang="en-US" sz="1200" dirty="0">
                <a:latin typeface="나눔바른고딕" panose="020B0603020101020101" pitchFamily="50" charset="-127"/>
                <a:ea typeface="나눔바른고딕" panose="020B0603020101020101" pitchFamily="50" charset="-127"/>
              </a:rPr>
              <a:t>섞이는 문제점 발생</a:t>
            </a:r>
          </a:p>
        </p:txBody>
      </p:sp>
      <p:sp>
        <p:nvSpPr>
          <p:cNvPr id="4" name="Google Shape;89;p18">
            <a:extLst>
              <a:ext uri="{FF2B5EF4-FFF2-40B4-BE49-F238E27FC236}">
                <a16:creationId xmlns:a16="http://schemas.microsoft.com/office/drawing/2014/main" id="{31BEB794-1940-5BEC-A7F4-48B574C91DE4}"/>
              </a:ext>
            </a:extLst>
          </p:cNvPr>
          <p:cNvSpPr txBox="1"/>
          <p:nvPr/>
        </p:nvSpPr>
        <p:spPr>
          <a:xfrm>
            <a:off x="467227" y="799278"/>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305615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E6C16538-7354-6E77-D55C-7C55900A652E}"/>
              </a:ext>
            </a:extLst>
          </p:cNvPr>
          <p:cNvSpPr/>
          <p:nvPr/>
        </p:nvSpPr>
        <p:spPr>
          <a:xfrm>
            <a:off x="274321" y="1207100"/>
            <a:ext cx="8422274" cy="389718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8A443A1F-3946-9550-48B2-94AD665FCD9B}"/>
              </a:ext>
            </a:extLst>
          </p:cNvPr>
          <p:cNvPicPr>
            <a:picLocks noChangeAspect="1"/>
          </p:cNvPicPr>
          <p:nvPr/>
        </p:nvPicPr>
        <p:blipFill>
          <a:blip r:embed="rId4"/>
          <a:stretch>
            <a:fillRect/>
          </a:stretch>
        </p:blipFill>
        <p:spPr>
          <a:xfrm>
            <a:off x="345456" y="1869311"/>
            <a:ext cx="6802438" cy="2593926"/>
          </a:xfrm>
          <a:prstGeom prst="rect">
            <a:avLst/>
          </a:prstGeom>
        </p:spPr>
      </p:pic>
      <p:sp>
        <p:nvSpPr>
          <p:cNvPr id="7" name="TextBox 6">
            <a:extLst>
              <a:ext uri="{FF2B5EF4-FFF2-40B4-BE49-F238E27FC236}">
                <a16:creationId xmlns:a16="http://schemas.microsoft.com/office/drawing/2014/main" id="{211AFE04-306D-07FD-23A6-7825AA6E9A89}"/>
              </a:ext>
            </a:extLst>
          </p:cNvPr>
          <p:cNvSpPr txBox="1"/>
          <p:nvPr/>
        </p:nvSpPr>
        <p:spPr>
          <a:xfrm>
            <a:off x="422485" y="1428348"/>
            <a:ext cx="1263487" cy="253916"/>
          </a:xfrm>
          <a:prstGeom prst="rect">
            <a:avLst/>
          </a:prstGeom>
          <a:solidFill>
            <a:schemeClr val="accent6">
              <a:lumMod val="20000"/>
              <a:lumOff val="80000"/>
            </a:schemeClr>
          </a:solidFill>
        </p:spPr>
        <p:txBody>
          <a:bodyPr wrap="none" rtlCol="0">
            <a:spAutoFit/>
          </a:bodyPr>
          <a:lstStyle/>
          <a:p>
            <a:pPr algn="ctr"/>
            <a:r>
              <a:rPr lang="en-US" altLang="ko-KR" sz="1050" dirty="0" err="1">
                <a:latin typeface="나눔바른고딕" panose="020B0603020101020101" pitchFamily="50" charset="-127"/>
                <a:ea typeface="나눔바른고딕" panose="020B0603020101020101" pitchFamily="50" charset="-127"/>
              </a:rPr>
              <a:t>OCR_TEST.ipynb</a:t>
            </a:r>
            <a:endParaRPr lang="ko-KR" altLang="en-US" sz="1050" dirty="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1E4B212D-06E8-8555-EF61-5A5BB70C4030}"/>
              </a:ext>
            </a:extLst>
          </p:cNvPr>
          <p:cNvSpPr txBox="1"/>
          <p:nvPr/>
        </p:nvSpPr>
        <p:spPr>
          <a:xfrm>
            <a:off x="5771289" y="1920370"/>
            <a:ext cx="1174841" cy="253916"/>
          </a:xfrm>
          <a:prstGeom prst="rect">
            <a:avLst/>
          </a:prstGeom>
          <a:solidFill>
            <a:schemeClr val="bg1">
              <a:lumMod val="95000"/>
            </a:schemeClr>
          </a:solidFill>
        </p:spPr>
        <p:txBody>
          <a:bodyPr wrap="square" rtlCol="0">
            <a:spAutoFit/>
          </a:bodyPr>
          <a:lstStyle/>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필요한 모듈 설치</a:t>
            </a:r>
          </a:p>
        </p:txBody>
      </p:sp>
      <p:sp>
        <p:nvSpPr>
          <p:cNvPr id="9" name="Google Shape;89;p18">
            <a:extLst>
              <a:ext uri="{FF2B5EF4-FFF2-40B4-BE49-F238E27FC236}">
                <a16:creationId xmlns:a16="http://schemas.microsoft.com/office/drawing/2014/main" id="{0AA12EC7-4658-B709-1CF3-CCDFE265E3D2}"/>
              </a:ext>
            </a:extLst>
          </p:cNvPr>
          <p:cNvSpPr txBox="1"/>
          <p:nvPr/>
        </p:nvSpPr>
        <p:spPr>
          <a:xfrm>
            <a:off x="467227" y="799278"/>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723580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735FA63C-5A73-3F31-1320-D07EC1CABE86}"/>
              </a:ext>
            </a:extLst>
          </p:cNvPr>
          <p:cNvSpPr/>
          <p:nvPr/>
        </p:nvSpPr>
        <p:spPr>
          <a:xfrm>
            <a:off x="287017" y="935851"/>
            <a:ext cx="8422274" cy="4159415"/>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9729929B-A349-956D-2E68-3E7A2C6987E8}"/>
              </a:ext>
            </a:extLst>
          </p:cNvPr>
          <p:cNvSpPr txBox="1"/>
          <p:nvPr/>
        </p:nvSpPr>
        <p:spPr>
          <a:xfrm>
            <a:off x="2202009" y="3593961"/>
            <a:ext cx="1087157" cy="253916"/>
          </a:xfrm>
          <a:prstGeom prst="rect">
            <a:avLst/>
          </a:prstGeom>
          <a:solidFill>
            <a:schemeClr val="bg1">
              <a:lumMod val="95000"/>
            </a:schemeClr>
          </a:solidFill>
        </p:spPr>
        <p:txBody>
          <a:bodyPr wrap="none" rtlCol="0">
            <a:spAutoFit/>
          </a:bodyPr>
          <a:lstStyle/>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필요한 모듈 설치</a:t>
            </a:r>
          </a:p>
        </p:txBody>
      </p:sp>
      <p:sp>
        <p:nvSpPr>
          <p:cNvPr id="7" name="TextBox 6">
            <a:extLst>
              <a:ext uri="{FF2B5EF4-FFF2-40B4-BE49-F238E27FC236}">
                <a16:creationId xmlns:a16="http://schemas.microsoft.com/office/drawing/2014/main" id="{990FAC5B-3EFB-1C93-0061-EDDB34ECAC0F}"/>
              </a:ext>
            </a:extLst>
          </p:cNvPr>
          <p:cNvSpPr txBox="1"/>
          <p:nvPr/>
        </p:nvSpPr>
        <p:spPr>
          <a:xfrm>
            <a:off x="7341784" y="4757388"/>
            <a:ext cx="1263487" cy="253916"/>
          </a:xfrm>
          <a:prstGeom prst="rect">
            <a:avLst/>
          </a:prstGeom>
          <a:solidFill>
            <a:schemeClr val="accent6">
              <a:lumMod val="20000"/>
              <a:lumOff val="80000"/>
            </a:schemeClr>
          </a:solidFill>
        </p:spPr>
        <p:txBody>
          <a:bodyPr wrap="none" rtlCol="0">
            <a:spAutoFit/>
          </a:bodyPr>
          <a:lstStyle/>
          <a:p>
            <a:pPr algn="ctr"/>
            <a:r>
              <a:rPr lang="en-US" altLang="ko-KR" sz="1050" dirty="0" err="1">
                <a:latin typeface="나눔바른고딕" panose="020B0603020101020101" pitchFamily="50" charset="-127"/>
                <a:ea typeface="나눔바른고딕" panose="020B0603020101020101" pitchFamily="50" charset="-127"/>
              </a:rPr>
              <a:t>OCR_TEST.ipynb</a:t>
            </a:r>
            <a:endParaRPr lang="ko-KR" altLang="en-US" sz="1050" dirty="0">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C223C9A7-E121-F918-B70B-9BC2B03A2158}"/>
              </a:ext>
            </a:extLst>
          </p:cNvPr>
          <p:cNvPicPr>
            <a:picLocks noChangeAspect="1"/>
          </p:cNvPicPr>
          <p:nvPr/>
        </p:nvPicPr>
        <p:blipFill>
          <a:blip r:embed="rId4"/>
          <a:stretch>
            <a:fillRect/>
          </a:stretch>
        </p:blipFill>
        <p:spPr>
          <a:xfrm>
            <a:off x="287016" y="1023920"/>
            <a:ext cx="4145280" cy="4071345"/>
          </a:xfrm>
          <a:prstGeom prst="rect">
            <a:avLst/>
          </a:prstGeom>
        </p:spPr>
      </p:pic>
      <p:pic>
        <p:nvPicPr>
          <p:cNvPr id="9" name="그림 8">
            <a:extLst>
              <a:ext uri="{FF2B5EF4-FFF2-40B4-BE49-F238E27FC236}">
                <a16:creationId xmlns:a16="http://schemas.microsoft.com/office/drawing/2014/main" id="{6EA6159A-E069-F117-9599-97D369BE4CAC}"/>
              </a:ext>
            </a:extLst>
          </p:cNvPr>
          <p:cNvPicPr>
            <a:picLocks noChangeAspect="1"/>
          </p:cNvPicPr>
          <p:nvPr/>
        </p:nvPicPr>
        <p:blipFill>
          <a:blip r:embed="rId5"/>
          <a:stretch>
            <a:fillRect/>
          </a:stretch>
        </p:blipFill>
        <p:spPr>
          <a:xfrm>
            <a:off x="4333475" y="1119386"/>
            <a:ext cx="4375815" cy="2904728"/>
          </a:xfrm>
          <a:prstGeom prst="rect">
            <a:avLst/>
          </a:prstGeom>
        </p:spPr>
      </p:pic>
      <p:sp>
        <p:nvSpPr>
          <p:cNvPr id="11" name="TextBox 10">
            <a:extLst>
              <a:ext uri="{FF2B5EF4-FFF2-40B4-BE49-F238E27FC236}">
                <a16:creationId xmlns:a16="http://schemas.microsoft.com/office/drawing/2014/main" id="{90A24189-8F45-EF4E-6717-CF05A52B4242}"/>
              </a:ext>
            </a:extLst>
          </p:cNvPr>
          <p:cNvSpPr txBox="1"/>
          <p:nvPr/>
        </p:nvSpPr>
        <p:spPr>
          <a:xfrm>
            <a:off x="2127246" y="931649"/>
            <a:ext cx="2206230" cy="253916"/>
          </a:xfrm>
          <a:prstGeom prst="rect">
            <a:avLst/>
          </a:prstGeom>
          <a:solidFill>
            <a:schemeClr val="bg1">
              <a:lumMod val="95000"/>
            </a:schemeClr>
          </a:solidFill>
        </p:spPr>
        <p:txBody>
          <a:bodyPr wrap="square" rtlCol="0">
            <a:spAutoFit/>
          </a:bodyPr>
          <a:lstStyle/>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OCR</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결과를 시각화하기 위한 함수</a:t>
            </a:r>
          </a:p>
        </p:txBody>
      </p:sp>
      <p:sp>
        <p:nvSpPr>
          <p:cNvPr id="12" name="TextBox 11">
            <a:extLst>
              <a:ext uri="{FF2B5EF4-FFF2-40B4-BE49-F238E27FC236}">
                <a16:creationId xmlns:a16="http://schemas.microsoft.com/office/drawing/2014/main" id="{EA778DDA-9F3A-C22C-17C2-8362576B806F}"/>
              </a:ext>
            </a:extLst>
          </p:cNvPr>
          <p:cNvSpPr txBox="1"/>
          <p:nvPr/>
        </p:nvSpPr>
        <p:spPr>
          <a:xfrm>
            <a:off x="5388922" y="931649"/>
            <a:ext cx="3320369" cy="253916"/>
          </a:xfrm>
          <a:prstGeom prst="rect">
            <a:avLst/>
          </a:prstGeom>
          <a:solidFill>
            <a:schemeClr val="bg1">
              <a:lumMod val="95000"/>
            </a:schemeClr>
          </a:solidFill>
        </p:spPr>
        <p:txBody>
          <a:bodyPr wrap="square" rtlCol="0">
            <a:spAutoFit/>
          </a:bodyPr>
          <a:lstStyle/>
          <a:p>
            <a:r>
              <a:rPr lang="ko-KR" altLang="en-US" sz="1050" dirty="0">
                <a:latin typeface="나눔바른고딕" panose="020B0603020101020101" pitchFamily="50" charset="-127"/>
                <a:ea typeface="나눔바른고딕" panose="020B0603020101020101" pitchFamily="50" charset="-127"/>
              </a:rPr>
              <a:t>시각화한 이미지 위에 텍스트를 그리기 위한 함수</a:t>
            </a:r>
          </a:p>
        </p:txBody>
      </p:sp>
      <p:cxnSp>
        <p:nvCxnSpPr>
          <p:cNvPr id="13" name="직선 연결선 12">
            <a:extLst>
              <a:ext uri="{FF2B5EF4-FFF2-40B4-BE49-F238E27FC236}">
                <a16:creationId xmlns:a16="http://schemas.microsoft.com/office/drawing/2014/main" id="{79BD4379-F88F-BCCF-DBD5-F3E2122D4511}"/>
              </a:ext>
            </a:extLst>
          </p:cNvPr>
          <p:cNvCxnSpPr>
            <a:cxnSpLocks/>
          </p:cNvCxnSpPr>
          <p:nvPr/>
        </p:nvCxnSpPr>
        <p:spPr>
          <a:xfrm>
            <a:off x="4333475" y="935851"/>
            <a:ext cx="0" cy="4123968"/>
          </a:xfrm>
          <a:prstGeom prst="line">
            <a:avLst/>
          </a:prstGeom>
          <a:ln>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4" name="직사각형 13">
            <a:extLst>
              <a:ext uri="{FF2B5EF4-FFF2-40B4-BE49-F238E27FC236}">
                <a16:creationId xmlns:a16="http://schemas.microsoft.com/office/drawing/2014/main" id="{E7BDECBB-2C09-C63E-0429-9582FB3A18E2}"/>
              </a:ext>
            </a:extLst>
          </p:cNvPr>
          <p:cNvSpPr/>
          <p:nvPr/>
        </p:nvSpPr>
        <p:spPr>
          <a:xfrm>
            <a:off x="459415" y="1177636"/>
            <a:ext cx="2818616" cy="15766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5" name="직사각형 14">
            <a:extLst>
              <a:ext uri="{FF2B5EF4-FFF2-40B4-BE49-F238E27FC236}">
                <a16:creationId xmlns:a16="http://schemas.microsoft.com/office/drawing/2014/main" id="{3732C34E-CA90-8677-7703-DF6C4C749851}"/>
              </a:ext>
            </a:extLst>
          </p:cNvPr>
          <p:cNvSpPr/>
          <p:nvPr/>
        </p:nvSpPr>
        <p:spPr>
          <a:xfrm>
            <a:off x="4511789" y="1172214"/>
            <a:ext cx="3410525" cy="15766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188A9034-25A2-42FD-354F-C9BA6B8BD05A}"/>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141659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7F6EDEE8-3659-3FFA-CC5C-241221236E8F}"/>
              </a:ext>
            </a:extLst>
          </p:cNvPr>
          <p:cNvSpPr/>
          <p:nvPr/>
        </p:nvSpPr>
        <p:spPr>
          <a:xfrm>
            <a:off x="274321" y="944866"/>
            <a:ext cx="8422274" cy="4159415"/>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085329CB-ED8E-3D31-B1AD-8312EA220503}"/>
              </a:ext>
            </a:extLst>
          </p:cNvPr>
          <p:cNvSpPr txBox="1"/>
          <p:nvPr/>
        </p:nvSpPr>
        <p:spPr>
          <a:xfrm>
            <a:off x="363489" y="4742222"/>
            <a:ext cx="1263487" cy="253916"/>
          </a:xfrm>
          <a:prstGeom prst="rect">
            <a:avLst/>
          </a:prstGeom>
          <a:solidFill>
            <a:schemeClr val="accent6">
              <a:lumMod val="20000"/>
              <a:lumOff val="80000"/>
            </a:schemeClr>
          </a:solidFill>
        </p:spPr>
        <p:txBody>
          <a:bodyPr wrap="none" rtlCol="0">
            <a:spAutoFit/>
          </a:bodyPr>
          <a:lstStyle/>
          <a:p>
            <a:pPr algn="ctr"/>
            <a:r>
              <a:rPr lang="en-US" altLang="ko-KR" sz="1050" dirty="0" err="1">
                <a:latin typeface="나눔바른고딕" panose="020B0603020101020101" pitchFamily="50" charset="-127"/>
                <a:ea typeface="나눔바른고딕" panose="020B0603020101020101" pitchFamily="50" charset="-127"/>
              </a:rPr>
              <a:t>OCR_TEST.ipynb</a:t>
            </a:r>
            <a:endParaRPr lang="ko-KR" altLang="en-US" sz="1050" dirty="0">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262489BF-1BA2-C242-9C23-6FA617A955C7}"/>
              </a:ext>
            </a:extLst>
          </p:cNvPr>
          <p:cNvPicPr>
            <a:picLocks noChangeAspect="1"/>
          </p:cNvPicPr>
          <p:nvPr/>
        </p:nvPicPr>
        <p:blipFill>
          <a:blip r:embed="rId4"/>
          <a:stretch>
            <a:fillRect/>
          </a:stretch>
        </p:blipFill>
        <p:spPr>
          <a:xfrm>
            <a:off x="363489" y="1310171"/>
            <a:ext cx="5250656" cy="514350"/>
          </a:xfrm>
          <a:prstGeom prst="rect">
            <a:avLst/>
          </a:prstGeom>
        </p:spPr>
      </p:pic>
      <p:pic>
        <p:nvPicPr>
          <p:cNvPr id="8" name="그림 7">
            <a:extLst>
              <a:ext uri="{FF2B5EF4-FFF2-40B4-BE49-F238E27FC236}">
                <a16:creationId xmlns:a16="http://schemas.microsoft.com/office/drawing/2014/main" id="{FD080E6A-5987-0341-4266-C8139B022503}"/>
              </a:ext>
            </a:extLst>
          </p:cNvPr>
          <p:cNvPicPr>
            <a:picLocks noChangeAspect="1"/>
          </p:cNvPicPr>
          <p:nvPr/>
        </p:nvPicPr>
        <p:blipFill>
          <a:blip r:embed="rId5"/>
          <a:stretch>
            <a:fillRect/>
          </a:stretch>
        </p:blipFill>
        <p:spPr>
          <a:xfrm>
            <a:off x="350544" y="1960154"/>
            <a:ext cx="3593306" cy="757238"/>
          </a:xfrm>
          <a:prstGeom prst="rect">
            <a:avLst/>
          </a:prstGeom>
        </p:spPr>
      </p:pic>
      <p:pic>
        <p:nvPicPr>
          <p:cNvPr id="9" name="그림 8">
            <a:extLst>
              <a:ext uri="{FF2B5EF4-FFF2-40B4-BE49-F238E27FC236}">
                <a16:creationId xmlns:a16="http://schemas.microsoft.com/office/drawing/2014/main" id="{B486EBF7-F1AE-FBEF-2CCD-C71F79CBDF4E}"/>
              </a:ext>
            </a:extLst>
          </p:cNvPr>
          <p:cNvPicPr>
            <a:picLocks noChangeAspect="1"/>
          </p:cNvPicPr>
          <p:nvPr/>
        </p:nvPicPr>
        <p:blipFill>
          <a:blip r:embed="rId6"/>
          <a:stretch>
            <a:fillRect/>
          </a:stretch>
        </p:blipFill>
        <p:spPr>
          <a:xfrm>
            <a:off x="290294" y="2717392"/>
            <a:ext cx="3800475" cy="614363"/>
          </a:xfrm>
          <a:prstGeom prst="rect">
            <a:avLst/>
          </a:prstGeom>
        </p:spPr>
      </p:pic>
      <p:pic>
        <p:nvPicPr>
          <p:cNvPr id="11" name="그림 10">
            <a:extLst>
              <a:ext uri="{FF2B5EF4-FFF2-40B4-BE49-F238E27FC236}">
                <a16:creationId xmlns:a16="http://schemas.microsoft.com/office/drawing/2014/main" id="{C4F55D1A-CC05-8EBC-26F7-AC067CCEBFA2}"/>
              </a:ext>
            </a:extLst>
          </p:cNvPr>
          <p:cNvPicPr>
            <a:picLocks noChangeAspect="1"/>
          </p:cNvPicPr>
          <p:nvPr/>
        </p:nvPicPr>
        <p:blipFill>
          <a:blip r:embed="rId7"/>
          <a:stretch>
            <a:fillRect/>
          </a:stretch>
        </p:blipFill>
        <p:spPr>
          <a:xfrm>
            <a:off x="350544" y="1149137"/>
            <a:ext cx="4550569" cy="185738"/>
          </a:xfrm>
          <a:prstGeom prst="rect">
            <a:avLst/>
          </a:prstGeom>
        </p:spPr>
      </p:pic>
      <p:sp>
        <p:nvSpPr>
          <p:cNvPr id="12" name="TextBox 11">
            <a:extLst>
              <a:ext uri="{FF2B5EF4-FFF2-40B4-BE49-F238E27FC236}">
                <a16:creationId xmlns:a16="http://schemas.microsoft.com/office/drawing/2014/main" id="{C2B09410-C4B8-E8CD-0EE4-1F7DB17A065B}"/>
              </a:ext>
            </a:extLst>
          </p:cNvPr>
          <p:cNvSpPr txBox="1"/>
          <p:nvPr/>
        </p:nvSpPr>
        <p:spPr>
          <a:xfrm>
            <a:off x="5441950" y="1119457"/>
            <a:ext cx="3118487" cy="2481449"/>
          </a:xfrm>
          <a:prstGeom prst="rect">
            <a:avLst/>
          </a:prstGeom>
          <a:solidFill>
            <a:schemeClr val="bg1">
              <a:lumMod val="95000"/>
            </a:schemeClr>
          </a:solidFill>
        </p:spPr>
        <p:txBody>
          <a:bodyPr wrap="square" rtlCol="0">
            <a:spAutoFit/>
          </a:bodyPr>
          <a:lstStyle/>
          <a:p>
            <a:r>
              <a:rPr lang="en-US" altLang="ko-KR" sz="1050" b="1" dirty="0">
                <a:solidFill>
                  <a:srgbClr val="0D0D0D"/>
                </a:solidFill>
                <a:latin typeface="나눔바른고딕" panose="020B0603020101020101" pitchFamily="50" charset="-127"/>
                <a:ea typeface="나눔바른고딕" panose="020B0603020101020101" pitchFamily="50" charset="-127"/>
              </a:rPr>
              <a:t>1.</a:t>
            </a:r>
            <a:r>
              <a:rPr lang="ko-KR" altLang="en-US" sz="1050" b="1" dirty="0">
                <a:solidFill>
                  <a:srgbClr val="0D0D0D"/>
                </a:solidFill>
                <a:latin typeface="나눔바른고딕" panose="020B0603020101020101" pitchFamily="50" charset="-127"/>
                <a:ea typeface="나눔바른고딕" panose="020B0603020101020101" pitchFamily="50" charset="-127"/>
              </a:rPr>
              <a:t>환경 변수 설정</a:t>
            </a:r>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endParaRPr lang="en-US" altLang="ko-KR" sz="600"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2.</a:t>
            </a:r>
            <a:r>
              <a:rPr lang="ko-KR" altLang="en-US" sz="1050" b="1" dirty="0">
                <a:solidFill>
                  <a:srgbClr val="0D0D0D"/>
                </a:solidFill>
                <a:latin typeface="나눔바른고딕" panose="020B0603020101020101" pitchFamily="50" charset="-127"/>
                <a:ea typeface="나눔바른고딕" panose="020B0603020101020101" pitchFamily="50" charset="-127"/>
              </a:rPr>
              <a:t>클라이언트 옵션 설정 및 클라이언트 초기화</a:t>
            </a:r>
            <a:endParaRPr lang="en-US" altLang="ko-KR" sz="1050" dirty="0">
              <a:solidFill>
                <a:srgbClr val="0D0D0D"/>
              </a:solidFill>
              <a:latin typeface="나눔바른고딕" panose="020B0603020101020101" pitchFamily="50" charset="-127"/>
              <a:ea typeface="나눔바른고딕" panose="020B0603020101020101" pitchFamily="50" charset="-127"/>
            </a:endParaRPr>
          </a:p>
          <a:p>
            <a:r>
              <a:rPr lang="en-US" altLang="ko-KR" sz="1050" dirty="0">
                <a:solidFill>
                  <a:srgbClr val="0D0D0D"/>
                </a:solidFill>
                <a:latin typeface="나눔바른고딕" panose="020B0603020101020101" pitchFamily="50" charset="-127"/>
                <a:ea typeface="나눔바른고딕" panose="020B0603020101020101" pitchFamily="50" charset="-127"/>
              </a:rPr>
              <a:t>: Google Cloud Vision API</a:t>
            </a:r>
            <a:r>
              <a:rPr lang="ko-KR" altLang="en-US" sz="1050" dirty="0">
                <a:solidFill>
                  <a:srgbClr val="0D0D0D"/>
                </a:solidFill>
                <a:latin typeface="나눔바른고딕" panose="020B0603020101020101" pitchFamily="50" charset="-127"/>
                <a:ea typeface="나눔바른고딕" panose="020B0603020101020101" pitchFamily="50" charset="-127"/>
              </a:rPr>
              <a:t>를 사용하기 위한 초기 설정</a:t>
            </a:r>
            <a:endParaRPr lang="en-US" altLang="ko-KR" sz="1050" dirty="0">
              <a:solidFill>
                <a:srgbClr val="0D0D0D"/>
              </a:solidFill>
              <a:latin typeface="나눔바른고딕" panose="020B0603020101020101" pitchFamily="50" charset="-127"/>
              <a:ea typeface="나눔바른고딕" panose="020B0603020101020101" pitchFamily="50" charset="-127"/>
            </a:endParaRPr>
          </a:p>
          <a:p>
            <a:r>
              <a:rPr lang="en-US" altLang="ko-KR" sz="1050" dirty="0">
                <a:solidFill>
                  <a:srgbClr val="0D0D0D"/>
                </a:solidFill>
                <a:latin typeface="나눔바른고딕" panose="020B0603020101020101" pitchFamily="50" charset="-127"/>
                <a:ea typeface="나눔바른고딕" panose="020B0603020101020101" pitchFamily="50" charset="-127"/>
              </a:rPr>
              <a:t>client</a:t>
            </a:r>
            <a:r>
              <a:rPr lang="ko-KR" altLang="en-US" sz="1050" dirty="0">
                <a:solidFill>
                  <a:srgbClr val="0D0D0D"/>
                </a:solidFill>
                <a:latin typeface="나눔바른고딕" panose="020B0603020101020101" pitchFamily="50" charset="-127"/>
                <a:ea typeface="나눔바른고딕" panose="020B0603020101020101" pitchFamily="50" charset="-127"/>
              </a:rPr>
              <a:t>는 이후에 이미지 분석 요청을 보내는 데 사용</a:t>
            </a:r>
            <a:endParaRPr lang="en-US" altLang="ko-KR" sz="1050" dirty="0">
              <a:solidFill>
                <a:srgbClr val="0D0D0D"/>
              </a:solidFill>
              <a:latin typeface="나눔바른고딕" panose="020B0603020101020101" pitchFamily="50" charset="-127"/>
              <a:ea typeface="나눔바른고딕" panose="020B0603020101020101" pitchFamily="50" charset="-127"/>
            </a:endParaRPr>
          </a:p>
          <a:p>
            <a:endParaRPr lang="en-US" altLang="ko-KR" sz="600"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3.</a:t>
            </a:r>
            <a:r>
              <a:rPr lang="ko-KR" altLang="en-US" sz="1050" b="1" dirty="0">
                <a:solidFill>
                  <a:srgbClr val="0D0D0D"/>
                </a:solidFill>
                <a:latin typeface="나눔바른고딕" panose="020B0603020101020101" pitchFamily="50" charset="-127"/>
                <a:ea typeface="나눔바른고딕" panose="020B0603020101020101" pitchFamily="50" charset="-127"/>
              </a:rPr>
              <a:t>이미지경로설정</a:t>
            </a:r>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4.</a:t>
            </a:r>
            <a:r>
              <a:rPr lang="ko-KR" altLang="en-US" sz="1050" b="1" dirty="0">
                <a:solidFill>
                  <a:srgbClr val="0D0D0D"/>
                </a:solidFill>
                <a:latin typeface="나눔바른고딕" panose="020B0603020101020101" pitchFamily="50" charset="-127"/>
                <a:ea typeface="나눔바른고딕" panose="020B0603020101020101" pitchFamily="50" charset="-127"/>
              </a:rPr>
              <a:t>이미지 파일 읽기</a:t>
            </a:r>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endParaRPr lang="en-US" altLang="ko-KR" sz="675"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latin typeface="나눔바른고딕" panose="020B0603020101020101" pitchFamily="50" charset="-127"/>
                <a:ea typeface="나눔바른고딕" panose="020B0603020101020101" pitchFamily="50" charset="-127"/>
              </a:rPr>
              <a:t>5.</a:t>
            </a:r>
            <a:r>
              <a:rPr lang="ko-KR" altLang="en-US" sz="1050" b="1" dirty="0">
                <a:latin typeface="나눔바른고딕" panose="020B0603020101020101" pitchFamily="50" charset="-127"/>
                <a:ea typeface="나눔바른고딕" panose="020B0603020101020101" pitchFamily="50" charset="-127"/>
              </a:rPr>
              <a:t>이미지 객체 생성</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6.</a:t>
            </a:r>
            <a:r>
              <a:rPr lang="ko-KR" altLang="en-US" sz="1050" b="1" dirty="0">
                <a:solidFill>
                  <a:srgbClr val="0D0D0D"/>
                </a:solidFill>
                <a:latin typeface="나눔바른고딕" panose="020B0603020101020101" pitchFamily="50" charset="-127"/>
                <a:ea typeface="나눔바른고딕" panose="020B0603020101020101" pitchFamily="50" charset="-127"/>
              </a:rPr>
              <a:t>텍스트 감지 요청</a:t>
            </a:r>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7.OCR </a:t>
            </a:r>
            <a:r>
              <a:rPr lang="ko-KR" altLang="en-US" sz="1050" b="1" dirty="0">
                <a:solidFill>
                  <a:srgbClr val="0D0D0D"/>
                </a:solidFill>
                <a:latin typeface="나눔바른고딕" panose="020B0603020101020101" pitchFamily="50" charset="-127"/>
                <a:ea typeface="나눔바른고딕" panose="020B0603020101020101" pitchFamily="50" charset="-127"/>
              </a:rPr>
              <a:t>결과 저장</a:t>
            </a:r>
          </a:p>
          <a:p>
            <a:endParaRPr lang="ko-KR" altLang="en-US"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cxnSp>
        <p:nvCxnSpPr>
          <p:cNvPr id="13" name="직선 화살표 연결선 12">
            <a:extLst>
              <a:ext uri="{FF2B5EF4-FFF2-40B4-BE49-F238E27FC236}">
                <a16:creationId xmlns:a16="http://schemas.microsoft.com/office/drawing/2014/main" id="{A6E1E8D5-6FE8-0F19-19E0-ECFC4739FD66}"/>
              </a:ext>
            </a:extLst>
          </p:cNvPr>
          <p:cNvCxnSpPr/>
          <p:nvPr/>
        </p:nvCxnSpPr>
        <p:spPr>
          <a:xfrm>
            <a:off x="5022850" y="1234574"/>
            <a:ext cx="4191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직선 화살표 연결선 13">
            <a:extLst>
              <a:ext uri="{FF2B5EF4-FFF2-40B4-BE49-F238E27FC236}">
                <a16:creationId xmlns:a16="http://schemas.microsoft.com/office/drawing/2014/main" id="{7E0FBE00-01DE-8823-CCDE-94AFD504327C}"/>
              </a:ext>
            </a:extLst>
          </p:cNvPr>
          <p:cNvCxnSpPr/>
          <p:nvPr/>
        </p:nvCxnSpPr>
        <p:spPr>
          <a:xfrm>
            <a:off x="2019300" y="2044700"/>
            <a:ext cx="342265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직선 화살표 연결선 14">
            <a:extLst>
              <a:ext uri="{FF2B5EF4-FFF2-40B4-BE49-F238E27FC236}">
                <a16:creationId xmlns:a16="http://schemas.microsoft.com/office/drawing/2014/main" id="{504E19A1-60E0-5DA0-5C1D-5D3F25E90686}"/>
              </a:ext>
            </a:extLst>
          </p:cNvPr>
          <p:cNvCxnSpPr/>
          <p:nvPr/>
        </p:nvCxnSpPr>
        <p:spPr>
          <a:xfrm>
            <a:off x="3260330" y="2851150"/>
            <a:ext cx="218162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직선 화살표 연결선 15">
            <a:extLst>
              <a:ext uri="{FF2B5EF4-FFF2-40B4-BE49-F238E27FC236}">
                <a16:creationId xmlns:a16="http://schemas.microsoft.com/office/drawing/2014/main" id="{E1DAF9F3-9750-7A92-67A9-6ED155C62C9D}"/>
              </a:ext>
            </a:extLst>
          </p:cNvPr>
          <p:cNvCxnSpPr/>
          <p:nvPr/>
        </p:nvCxnSpPr>
        <p:spPr>
          <a:xfrm>
            <a:off x="3790950" y="3024573"/>
            <a:ext cx="16510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직선 화살표 연결선 16">
            <a:extLst>
              <a:ext uri="{FF2B5EF4-FFF2-40B4-BE49-F238E27FC236}">
                <a16:creationId xmlns:a16="http://schemas.microsoft.com/office/drawing/2014/main" id="{C75D234B-DE01-5722-11E1-0579286DCB93}"/>
              </a:ext>
            </a:extLst>
          </p:cNvPr>
          <p:cNvCxnSpPr/>
          <p:nvPr/>
        </p:nvCxnSpPr>
        <p:spPr>
          <a:xfrm>
            <a:off x="2988816" y="3194050"/>
            <a:ext cx="245313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8" name="오른쪽 중괄호 17">
            <a:extLst>
              <a:ext uri="{FF2B5EF4-FFF2-40B4-BE49-F238E27FC236}">
                <a16:creationId xmlns:a16="http://schemas.microsoft.com/office/drawing/2014/main" id="{42D2D1B9-6DFA-7394-FD81-E5D47BE08C8B}"/>
              </a:ext>
            </a:extLst>
          </p:cNvPr>
          <p:cNvSpPr/>
          <p:nvPr/>
        </p:nvSpPr>
        <p:spPr>
          <a:xfrm>
            <a:off x="5270501" y="1318434"/>
            <a:ext cx="153333" cy="361708"/>
          </a:xfrm>
          <a:prstGeom prst="rightBrace">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9" name="오른쪽 중괄호 18">
            <a:extLst>
              <a:ext uri="{FF2B5EF4-FFF2-40B4-BE49-F238E27FC236}">
                <a16:creationId xmlns:a16="http://schemas.microsoft.com/office/drawing/2014/main" id="{6DE4AE4D-1365-E843-E95A-3B17DB7E5B4D}"/>
              </a:ext>
            </a:extLst>
          </p:cNvPr>
          <p:cNvSpPr/>
          <p:nvPr/>
        </p:nvSpPr>
        <p:spPr>
          <a:xfrm>
            <a:off x="5279559" y="2257394"/>
            <a:ext cx="153333" cy="361708"/>
          </a:xfrm>
          <a:prstGeom prst="rightBrace">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36C8F887-6627-D8AD-196B-AFF5C0E5C5C9}"/>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053080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3DB5DC63-A31B-EFF7-43DE-8096101C3EA6}"/>
              </a:ext>
            </a:extLst>
          </p:cNvPr>
          <p:cNvSpPr/>
          <p:nvPr/>
        </p:nvSpPr>
        <p:spPr>
          <a:xfrm>
            <a:off x="296275" y="926119"/>
            <a:ext cx="8422274" cy="4159415"/>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EE0DF6CE-3C1E-5B33-9C97-939C08E1217F}"/>
              </a:ext>
            </a:extLst>
          </p:cNvPr>
          <p:cNvSpPr txBox="1"/>
          <p:nvPr/>
        </p:nvSpPr>
        <p:spPr>
          <a:xfrm>
            <a:off x="6104159" y="951627"/>
            <a:ext cx="1263487" cy="253916"/>
          </a:xfrm>
          <a:prstGeom prst="rect">
            <a:avLst/>
          </a:prstGeom>
          <a:solidFill>
            <a:schemeClr val="accent6">
              <a:lumMod val="20000"/>
              <a:lumOff val="80000"/>
            </a:schemeClr>
          </a:solidFill>
        </p:spPr>
        <p:txBody>
          <a:bodyPr wrap="none" rtlCol="0">
            <a:spAutoFit/>
          </a:bodyPr>
          <a:lstStyle/>
          <a:p>
            <a:pPr algn="ctr"/>
            <a:r>
              <a:rPr lang="en-US" altLang="ko-KR" sz="1050" dirty="0" err="1">
                <a:latin typeface="나눔바른고딕" panose="020B0603020101020101" pitchFamily="50" charset="-127"/>
                <a:ea typeface="나눔바른고딕" panose="020B0603020101020101" pitchFamily="50" charset="-127"/>
              </a:rPr>
              <a:t>OCR_TEST.ipynb</a:t>
            </a:r>
            <a:endParaRPr lang="ko-KR" altLang="en-US" sz="1050" dirty="0">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D13D4A27-7BA3-308A-44B6-EB314C8D5304}"/>
              </a:ext>
            </a:extLst>
          </p:cNvPr>
          <p:cNvPicPr>
            <a:picLocks noChangeAspect="1"/>
          </p:cNvPicPr>
          <p:nvPr/>
        </p:nvPicPr>
        <p:blipFill>
          <a:blip r:embed="rId4"/>
          <a:stretch>
            <a:fillRect/>
          </a:stretch>
        </p:blipFill>
        <p:spPr>
          <a:xfrm>
            <a:off x="352760" y="935852"/>
            <a:ext cx="5114591" cy="3208563"/>
          </a:xfrm>
          <a:prstGeom prst="rect">
            <a:avLst/>
          </a:prstGeom>
        </p:spPr>
      </p:pic>
      <p:pic>
        <p:nvPicPr>
          <p:cNvPr id="8" name="그림 7">
            <a:extLst>
              <a:ext uri="{FF2B5EF4-FFF2-40B4-BE49-F238E27FC236}">
                <a16:creationId xmlns:a16="http://schemas.microsoft.com/office/drawing/2014/main" id="{E712700A-85C8-E861-FB9A-66276018A402}"/>
              </a:ext>
            </a:extLst>
          </p:cNvPr>
          <p:cNvPicPr>
            <a:picLocks noChangeAspect="1"/>
          </p:cNvPicPr>
          <p:nvPr/>
        </p:nvPicPr>
        <p:blipFill>
          <a:blip r:embed="rId5"/>
          <a:stretch>
            <a:fillRect/>
          </a:stretch>
        </p:blipFill>
        <p:spPr>
          <a:xfrm>
            <a:off x="538011" y="4154147"/>
            <a:ext cx="7780585" cy="893102"/>
          </a:xfrm>
          <a:prstGeom prst="rect">
            <a:avLst/>
          </a:prstGeom>
        </p:spPr>
      </p:pic>
      <p:sp>
        <p:nvSpPr>
          <p:cNvPr id="9" name="오른쪽 중괄호 8">
            <a:extLst>
              <a:ext uri="{FF2B5EF4-FFF2-40B4-BE49-F238E27FC236}">
                <a16:creationId xmlns:a16="http://schemas.microsoft.com/office/drawing/2014/main" id="{CCFD207B-CC61-CEBE-8174-544AD8EE83A8}"/>
              </a:ext>
            </a:extLst>
          </p:cNvPr>
          <p:cNvSpPr/>
          <p:nvPr/>
        </p:nvSpPr>
        <p:spPr>
          <a:xfrm>
            <a:off x="4464051" y="2279650"/>
            <a:ext cx="86723" cy="774701"/>
          </a:xfrm>
          <a:prstGeom prst="rightBrace">
            <a:avLst/>
          </a:prstGeom>
          <a:ln w="19050">
            <a:solidFill>
              <a:srgbClr val="FF000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11" name="연결선: 꺾임 10">
            <a:extLst>
              <a:ext uri="{FF2B5EF4-FFF2-40B4-BE49-F238E27FC236}">
                <a16:creationId xmlns:a16="http://schemas.microsoft.com/office/drawing/2014/main" id="{9C90922E-CF54-1DBF-94FA-A04CFBC9E467}"/>
              </a:ext>
            </a:extLst>
          </p:cNvPr>
          <p:cNvCxnSpPr>
            <a:cxnSpLocks/>
            <a:stCxn id="13" idx="3"/>
          </p:cNvCxnSpPr>
          <p:nvPr/>
        </p:nvCxnSpPr>
        <p:spPr>
          <a:xfrm>
            <a:off x="5467351" y="2678542"/>
            <a:ext cx="2263373" cy="1536250"/>
          </a:xfrm>
          <a:prstGeom prst="bentConnector3">
            <a:avLst>
              <a:gd name="adj1" fmla="val 99723"/>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2" name="연결선: 꺾임 11">
            <a:extLst>
              <a:ext uri="{FF2B5EF4-FFF2-40B4-BE49-F238E27FC236}">
                <a16:creationId xmlns:a16="http://schemas.microsoft.com/office/drawing/2014/main" id="{A10FE9D6-1B98-D0F6-B8DA-D6884CB3F493}"/>
              </a:ext>
            </a:extLst>
          </p:cNvPr>
          <p:cNvCxnSpPr>
            <a:cxnSpLocks/>
          </p:cNvCxnSpPr>
          <p:nvPr/>
        </p:nvCxnSpPr>
        <p:spPr>
          <a:xfrm rot="16200000" flipH="1">
            <a:off x="3476487" y="3490927"/>
            <a:ext cx="1574187" cy="934340"/>
          </a:xfrm>
          <a:prstGeom prst="bentConnector3">
            <a:avLst>
              <a:gd name="adj1" fmla="val 99919"/>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67211AA7-14B7-D743-64E3-92F2602D91B6}"/>
              </a:ext>
            </a:extLst>
          </p:cNvPr>
          <p:cNvSpPr txBox="1"/>
          <p:nvPr/>
        </p:nvSpPr>
        <p:spPr>
          <a:xfrm>
            <a:off x="4572000" y="2551584"/>
            <a:ext cx="895351" cy="253916"/>
          </a:xfrm>
          <a:prstGeom prst="rect">
            <a:avLst/>
          </a:prstGeom>
          <a:solidFill>
            <a:schemeClr val="bg1">
              <a:lumMod val="95000"/>
            </a:schemeClr>
          </a:solidFill>
        </p:spPr>
        <p:txBody>
          <a:bodyPr wrap="square" rtlCol="0">
            <a:spAutoFit/>
          </a:bodyPr>
          <a:lstStyle/>
          <a:p>
            <a:pPr algn="ctr"/>
            <a:r>
              <a:rPr lang="en-US" altLang="ko-KR" sz="1050" dirty="0" err="1">
                <a:latin typeface="나눔바른고딕" panose="020B0603020101020101" pitchFamily="50" charset="-127"/>
                <a:ea typeface="나눔바른고딕" panose="020B0603020101020101" pitchFamily="50" charset="-127"/>
              </a:rPr>
              <a:t>Bbox</a:t>
            </a:r>
            <a:r>
              <a:rPr lang="ko-KR" altLang="en-US" sz="1050" dirty="0">
                <a:latin typeface="나눔바른고딕" panose="020B0603020101020101" pitchFamily="50" charset="-127"/>
                <a:ea typeface="나눔바른고딕" panose="020B0603020101020101" pitchFamily="50" charset="-127"/>
              </a:rPr>
              <a:t>그리기</a:t>
            </a:r>
          </a:p>
        </p:txBody>
      </p:sp>
      <p:pic>
        <p:nvPicPr>
          <p:cNvPr id="14" name="그림 13">
            <a:extLst>
              <a:ext uri="{FF2B5EF4-FFF2-40B4-BE49-F238E27FC236}">
                <a16:creationId xmlns:a16="http://schemas.microsoft.com/office/drawing/2014/main" id="{22F505BD-57BF-60A5-0521-34AA656A9A01}"/>
              </a:ext>
            </a:extLst>
          </p:cNvPr>
          <p:cNvPicPr>
            <a:picLocks noChangeAspect="1"/>
          </p:cNvPicPr>
          <p:nvPr/>
        </p:nvPicPr>
        <p:blipFill>
          <a:blip r:embed="rId6"/>
          <a:stretch>
            <a:fillRect/>
          </a:stretch>
        </p:blipFill>
        <p:spPr>
          <a:xfrm>
            <a:off x="5294352" y="1645718"/>
            <a:ext cx="2714626" cy="142875"/>
          </a:xfrm>
          <a:prstGeom prst="rect">
            <a:avLst/>
          </a:prstGeom>
        </p:spPr>
      </p:pic>
      <p:pic>
        <p:nvPicPr>
          <p:cNvPr id="15" name="그림 14">
            <a:extLst>
              <a:ext uri="{FF2B5EF4-FFF2-40B4-BE49-F238E27FC236}">
                <a16:creationId xmlns:a16="http://schemas.microsoft.com/office/drawing/2014/main" id="{CB1AC17B-30C4-872E-A1BF-61B04AD3F298}"/>
              </a:ext>
            </a:extLst>
          </p:cNvPr>
          <p:cNvPicPr>
            <a:picLocks noChangeAspect="1"/>
          </p:cNvPicPr>
          <p:nvPr/>
        </p:nvPicPr>
        <p:blipFill rotWithShape="1">
          <a:blip r:embed="rId7"/>
          <a:srcRect t="29333"/>
          <a:stretch/>
        </p:blipFill>
        <p:spPr>
          <a:xfrm>
            <a:off x="5289944" y="1519881"/>
            <a:ext cx="3350419" cy="106013"/>
          </a:xfrm>
          <a:prstGeom prst="rect">
            <a:avLst/>
          </a:prstGeom>
        </p:spPr>
      </p:pic>
      <p:sp>
        <p:nvSpPr>
          <p:cNvPr id="16" name="TextBox 15">
            <a:extLst>
              <a:ext uri="{FF2B5EF4-FFF2-40B4-BE49-F238E27FC236}">
                <a16:creationId xmlns:a16="http://schemas.microsoft.com/office/drawing/2014/main" id="{02BF9F64-6BB4-A998-109D-29719C872D2F}"/>
              </a:ext>
            </a:extLst>
          </p:cNvPr>
          <p:cNvSpPr txBox="1"/>
          <p:nvPr/>
        </p:nvSpPr>
        <p:spPr>
          <a:xfrm>
            <a:off x="3796411" y="3171003"/>
            <a:ext cx="882650" cy="253916"/>
          </a:xfrm>
          <a:prstGeom prst="rect">
            <a:avLst/>
          </a:prstGeom>
          <a:solidFill>
            <a:schemeClr val="bg1">
              <a:lumMod val="95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Text</a:t>
            </a:r>
            <a:r>
              <a:rPr lang="ko-KR" altLang="en-US" sz="1050" dirty="0">
                <a:latin typeface="나눔바른고딕" panose="020B0603020101020101" pitchFamily="50" charset="-127"/>
                <a:ea typeface="나눔바른고딕" panose="020B0603020101020101" pitchFamily="50" charset="-127"/>
              </a:rPr>
              <a:t>그리기</a:t>
            </a:r>
          </a:p>
        </p:txBody>
      </p:sp>
      <p:sp>
        <p:nvSpPr>
          <p:cNvPr id="17" name="직사각형 16">
            <a:extLst>
              <a:ext uri="{FF2B5EF4-FFF2-40B4-BE49-F238E27FC236}">
                <a16:creationId xmlns:a16="http://schemas.microsoft.com/office/drawing/2014/main" id="{82AEFAC8-54A4-A149-F80F-93F511C950D1}"/>
              </a:ext>
            </a:extLst>
          </p:cNvPr>
          <p:cNvSpPr/>
          <p:nvPr/>
        </p:nvSpPr>
        <p:spPr>
          <a:xfrm>
            <a:off x="5289943" y="1231051"/>
            <a:ext cx="3350419" cy="62663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8" name="직사각형 17">
            <a:extLst>
              <a:ext uri="{FF2B5EF4-FFF2-40B4-BE49-F238E27FC236}">
                <a16:creationId xmlns:a16="http://schemas.microsoft.com/office/drawing/2014/main" id="{F01CF2FF-72FD-705E-BD5A-33B55F96BDB4}"/>
              </a:ext>
            </a:extLst>
          </p:cNvPr>
          <p:cNvSpPr/>
          <p:nvPr/>
        </p:nvSpPr>
        <p:spPr>
          <a:xfrm>
            <a:off x="1220118" y="3029470"/>
            <a:ext cx="2628960" cy="13439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9" name="직사각형 18">
            <a:extLst>
              <a:ext uri="{FF2B5EF4-FFF2-40B4-BE49-F238E27FC236}">
                <a16:creationId xmlns:a16="http://schemas.microsoft.com/office/drawing/2014/main" id="{64E09A0A-C517-DB3F-FE1B-BEC3BC6C7985}"/>
              </a:ext>
            </a:extLst>
          </p:cNvPr>
          <p:cNvSpPr/>
          <p:nvPr/>
        </p:nvSpPr>
        <p:spPr>
          <a:xfrm>
            <a:off x="541875" y="3980650"/>
            <a:ext cx="3201451" cy="13439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E770D895-A423-FB3C-8858-45D1A35DD029}"/>
              </a:ext>
            </a:extLst>
          </p:cNvPr>
          <p:cNvSpPr txBox="1"/>
          <p:nvPr/>
        </p:nvSpPr>
        <p:spPr>
          <a:xfrm>
            <a:off x="7730724" y="1244534"/>
            <a:ext cx="895351" cy="253916"/>
          </a:xfrm>
          <a:prstGeom prst="rect">
            <a:avLst/>
          </a:prstGeom>
          <a:solidFill>
            <a:schemeClr val="bg1">
              <a:lumMod val="95000"/>
            </a:schemeClr>
          </a:solidFill>
        </p:spPr>
        <p:txBody>
          <a:bodyPr wrap="square" rtlCol="0">
            <a:spAutoFit/>
          </a:bodyPr>
          <a:lstStyle/>
          <a:p>
            <a:pPr algn="ctr"/>
            <a:r>
              <a:rPr lang="ko-KR" altLang="en-US" sz="1050" dirty="0">
                <a:latin typeface="나눔바른고딕" panose="020B0603020101020101" pitchFamily="50" charset="-127"/>
                <a:ea typeface="나눔바른고딕" panose="020B0603020101020101" pitchFamily="50" charset="-127"/>
              </a:rPr>
              <a:t>사용된 함수</a:t>
            </a:r>
          </a:p>
        </p:txBody>
      </p:sp>
      <p:sp>
        <p:nvSpPr>
          <p:cNvPr id="21" name="TextBox 20">
            <a:extLst>
              <a:ext uri="{FF2B5EF4-FFF2-40B4-BE49-F238E27FC236}">
                <a16:creationId xmlns:a16="http://schemas.microsoft.com/office/drawing/2014/main" id="{8602D66B-CC6C-9C95-E25B-7E77D539A6E5}"/>
              </a:ext>
            </a:extLst>
          </p:cNvPr>
          <p:cNvSpPr txBox="1"/>
          <p:nvPr/>
        </p:nvSpPr>
        <p:spPr>
          <a:xfrm>
            <a:off x="7400926" y="928708"/>
            <a:ext cx="1317623" cy="253916"/>
          </a:xfrm>
          <a:prstGeom prst="rect">
            <a:avLst/>
          </a:prstGeom>
          <a:solidFill>
            <a:schemeClr val="bg1">
              <a:lumMod val="95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OCR</a:t>
            </a:r>
            <a:r>
              <a:rPr lang="ko-KR" altLang="en-US" sz="1050" dirty="0">
                <a:latin typeface="나눔바른고딕" panose="020B0603020101020101" pitchFamily="50" charset="-127"/>
                <a:ea typeface="나눔바른고딕" panose="020B0603020101020101" pitchFamily="50" charset="-127"/>
              </a:rPr>
              <a:t>결과값 시각화</a:t>
            </a:r>
          </a:p>
        </p:txBody>
      </p:sp>
      <p:sp>
        <p:nvSpPr>
          <p:cNvPr id="22" name="TextBox 21">
            <a:extLst>
              <a:ext uri="{FF2B5EF4-FFF2-40B4-BE49-F238E27FC236}">
                <a16:creationId xmlns:a16="http://schemas.microsoft.com/office/drawing/2014/main" id="{491B187B-2087-57C8-CA33-45189566881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449718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1</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pic>
        <p:nvPicPr>
          <p:cNvPr id="3" name="그림 2">
            <a:extLst>
              <a:ext uri="{FF2B5EF4-FFF2-40B4-BE49-F238E27FC236}">
                <a16:creationId xmlns:a16="http://schemas.microsoft.com/office/drawing/2014/main" id="{D7E49F1C-BB86-A07C-378B-90E5C9E758C9}"/>
              </a:ext>
            </a:extLst>
          </p:cNvPr>
          <p:cNvPicPr>
            <a:picLocks noChangeAspect="1"/>
          </p:cNvPicPr>
          <p:nvPr/>
        </p:nvPicPr>
        <p:blipFill>
          <a:blip r:embed="rId4"/>
          <a:stretch>
            <a:fillRect/>
          </a:stretch>
        </p:blipFill>
        <p:spPr>
          <a:xfrm>
            <a:off x="2184291" y="2223878"/>
            <a:ext cx="4455260" cy="1990968"/>
          </a:xfrm>
          <a:prstGeom prst="rect">
            <a:avLst/>
          </a:prstGeom>
        </p:spPr>
      </p:pic>
      <p:sp>
        <p:nvSpPr>
          <p:cNvPr id="4" name="직사각형 3">
            <a:extLst>
              <a:ext uri="{FF2B5EF4-FFF2-40B4-BE49-F238E27FC236}">
                <a16:creationId xmlns:a16="http://schemas.microsoft.com/office/drawing/2014/main" id="{E7D68622-D754-26E6-6172-023F978DD3CD}"/>
              </a:ext>
            </a:extLst>
          </p:cNvPr>
          <p:cNvSpPr/>
          <p:nvPr/>
        </p:nvSpPr>
        <p:spPr>
          <a:xfrm>
            <a:off x="132738" y="1086817"/>
            <a:ext cx="1843544" cy="386864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7" name="TextBox 6">
            <a:extLst>
              <a:ext uri="{FF2B5EF4-FFF2-40B4-BE49-F238E27FC236}">
                <a16:creationId xmlns:a16="http://schemas.microsoft.com/office/drawing/2014/main" id="{A92EB588-A014-B8E3-EDE1-77BF59FC6C5A}"/>
              </a:ext>
            </a:extLst>
          </p:cNvPr>
          <p:cNvSpPr txBox="1"/>
          <p:nvPr/>
        </p:nvSpPr>
        <p:spPr>
          <a:xfrm>
            <a:off x="176439" y="1339054"/>
            <a:ext cx="1939955" cy="2654573"/>
          </a:xfrm>
          <a:prstGeom prst="rect">
            <a:avLst/>
          </a:prstGeom>
          <a:noFill/>
        </p:spPr>
        <p:txBody>
          <a:bodyPr wrap="squar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[1</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사용하여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에 빨간색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p>
          <a:p>
            <a:r>
              <a:rPr lang="ko-KR" altLang="en-US" sz="1050" dirty="0">
                <a:solidFill>
                  <a:schemeClr val="tx1"/>
                </a:solidFill>
                <a:latin typeface="나눔바른고딕" panose="020B0603020101020101" pitchFamily="50" charset="-127"/>
                <a:ea typeface="나눔바른고딕" panose="020B0603020101020101" pitchFamily="50" charset="-127"/>
              </a:rPr>
              <a:t>처리하고자 함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의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ko-KR" altLang="en-US" sz="1050" dirty="0">
                <a:solidFill>
                  <a:schemeClr val="tx1"/>
                </a:solidFill>
                <a:latin typeface="나눔바른고딕" panose="020B0603020101020101" pitchFamily="50" charset="-127"/>
                <a:ea typeface="나눔바른고딕" panose="020B0603020101020101" pitchFamily="50" charset="-127"/>
              </a:rPr>
              <a:t>뿐만 아니라</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이 포함된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(text[0])</a:t>
            </a:r>
            <a:r>
              <a:rPr lang="ko-KR" altLang="en-US" sz="1050" dirty="0">
                <a:solidFill>
                  <a:schemeClr val="tx1"/>
                </a:solidFill>
                <a:latin typeface="나눔바른고딕" panose="020B0603020101020101" pitchFamily="50" charset="-127"/>
                <a:ea typeface="나눔바른고딕" panose="020B0603020101020101" pitchFamily="50" charset="-127"/>
              </a:rPr>
              <a:t>의</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ko-KR" altLang="en-US" sz="1050" dirty="0">
                <a:solidFill>
                  <a:schemeClr val="tx1"/>
                </a:solidFill>
                <a:latin typeface="나눔바른고딕" panose="020B0603020101020101" pitchFamily="50" charset="-127"/>
                <a:ea typeface="나눔바른고딕" panose="020B0603020101020101" pitchFamily="50" charset="-127"/>
              </a:rPr>
              <a:t>까지 빨간색으로 처리됨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(Texts[0]) </a:t>
            </a:r>
            <a:r>
              <a:rPr lang="ko-KR" altLang="en-US" sz="1050" dirty="0">
                <a:solidFill>
                  <a:schemeClr val="tx1"/>
                </a:solidFill>
                <a:latin typeface="나눔바른고딕" panose="020B0603020101020101" pitchFamily="50" charset="-127"/>
                <a:ea typeface="나눔바른고딕" panose="020B0603020101020101" pitchFamily="50" charset="-127"/>
              </a:rPr>
              <a:t>추출을</a:t>
            </a:r>
            <a:r>
              <a:rPr lang="en-US" altLang="ko-KR" sz="1050" dirty="0">
                <a:solidFill>
                  <a:schemeClr val="tx1"/>
                </a:solidFill>
                <a:latin typeface="나눔바른고딕" panose="020B0603020101020101" pitchFamily="50" charset="-127"/>
                <a:ea typeface="나눔바른고딕" panose="020B0603020101020101" pitchFamily="50" charset="-127"/>
              </a:rPr>
              <a:t> </a:t>
            </a:r>
          </a:p>
          <a:p>
            <a:r>
              <a:rPr lang="ko-KR" altLang="en-US" sz="1050" dirty="0">
                <a:solidFill>
                  <a:schemeClr val="tx1"/>
                </a:solidFill>
                <a:latin typeface="나눔바른고딕" panose="020B0603020101020101" pitchFamily="50" charset="-127"/>
                <a:ea typeface="나눔바른고딕" panose="020B0603020101020101" pitchFamily="50" charset="-127"/>
              </a:rPr>
              <a:t>제외하고자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AA303A9A-EE05-F5CA-74FD-4FAA9E02E569}"/>
              </a:ext>
            </a:extLst>
          </p:cNvPr>
          <p:cNvSpPr txBox="1"/>
          <p:nvPr/>
        </p:nvSpPr>
        <p:spPr>
          <a:xfrm>
            <a:off x="5312024" y="2223878"/>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24_03_27.ipynb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pic>
        <p:nvPicPr>
          <p:cNvPr id="9" name="그림 8">
            <a:extLst>
              <a:ext uri="{FF2B5EF4-FFF2-40B4-BE49-F238E27FC236}">
                <a16:creationId xmlns:a16="http://schemas.microsoft.com/office/drawing/2014/main" id="{33D34464-5AEF-FCEB-548A-F9145EF30396}"/>
              </a:ext>
            </a:extLst>
          </p:cNvPr>
          <p:cNvPicPr>
            <a:picLocks noChangeAspect="1"/>
          </p:cNvPicPr>
          <p:nvPr/>
        </p:nvPicPr>
        <p:blipFill rotWithShape="1">
          <a:blip r:embed="rId5"/>
          <a:srcRect l="53703"/>
          <a:stretch/>
        </p:blipFill>
        <p:spPr>
          <a:xfrm>
            <a:off x="2364339" y="1086817"/>
            <a:ext cx="4215196" cy="1064495"/>
          </a:xfrm>
          <a:prstGeom prst="rect">
            <a:avLst/>
          </a:prstGeom>
        </p:spPr>
      </p:pic>
      <p:pic>
        <p:nvPicPr>
          <p:cNvPr id="11" name="그림 10">
            <a:extLst>
              <a:ext uri="{FF2B5EF4-FFF2-40B4-BE49-F238E27FC236}">
                <a16:creationId xmlns:a16="http://schemas.microsoft.com/office/drawing/2014/main" id="{C42DBD6E-9631-C592-C7C2-B74333212C90}"/>
              </a:ext>
            </a:extLst>
          </p:cNvPr>
          <p:cNvPicPr>
            <a:picLocks noChangeAspect="1"/>
          </p:cNvPicPr>
          <p:nvPr/>
        </p:nvPicPr>
        <p:blipFill>
          <a:blip r:embed="rId6"/>
          <a:stretch>
            <a:fillRect/>
          </a:stretch>
        </p:blipFill>
        <p:spPr>
          <a:xfrm>
            <a:off x="6666894" y="1760950"/>
            <a:ext cx="2371711" cy="2906301"/>
          </a:xfrm>
          <a:prstGeom prst="rect">
            <a:avLst/>
          </a:prstGeom>
        </p:spPr>
      </p:pic>
      <p:sp>
        <p:nvSpPr>
          <p:cNvPr id="12" name="직사각형 11">
            <a:extLst>
              <a:ext uri="{FF2B5EF4-FFF2-40B4-BE49-F238E27FC236}">
                <a16:creationId xmlns:a16="http://schemas.microsoft.com/office/drawing/2014/main" id="{7B772B6C-F7E5-B2C8-2BFF-EF259248EEEE}"/>
              </a:ext>
            </a:extLst>
          </p:cNvPr>
          <p:cNvSpPr/>
          <p:nvPr/>
        </p:nvSpPr>
        <p:spPr>
          <a:xfrm>
            <a:off x="6666894" y="1760948"/>
            <a:ext cx="2344369" cy="77614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3" name="자유형: 도형 12">
            <a:extLst>
              <a:ext uri="{FF2B5EF4-FFF2-40B4-BE49-F238E27FC236}">
                <a16:creationId xmlns:a16="http://schemas.microsoft.com/office/drawing/2014/main" id="{604695F8-83A6-052A-7EA8-0D8B83E9D703}"/>
              </a:ext>
            </a:extLst>
          </p:cNvPr>
          <p:cNvSpPr/>
          <p:nvPr/>
        </p:nvSpPr>
        <p:spPr>
          <a:xfrm>
            <a:off x="7001773" y="2548668"/>
            <a:ext cx="345177" cy="510329"/>
          </a:xfrm>
          <a:custGeom>
            <a:avLst/>
            <a:gdLst>
              <a:gd name="connsiteX0" fmla="*/ 0 w 570271"/>
              <a:gd name="connsiteY0" fmla="*/ 0 h 560438"/>
              <a:gd name="connsiteX1" fmla="*/ 0 w 570271"/>
              <a:gd name="connsiteY1" fmla="*/ 560438 h 560438"/>
              <a:gd name="connsiteX2" fmla="*/ 570271 w 570271"/>
              <a:gd name="connsiteY2" fmla="*/ 560438 h 560438"/>
            </a:gdLst>
            <a:ahLst/>
            <a:cxnLst>
              <a:cxn ang="0">
                <a:pos x="connsiteX0" y="connsiteY0"/>
              </a:cxn>
              <a:cxn ang="0">
                <a:pos x="connsiteX1" y="connsiteY1"/>
              </a:cxn>
              <a:cxn ang="0">
                <a:pos x="connsiteX2" y="connsiteY2"/>
              </a:cxn>
            </a:cxnLst>
            <a:rect l="l" t="t" r="r" b="b"/>
            <a:pathLst>
              <a:path w="570271" h="560438">
                <a:moveTo>
                  <a:pt x="0" y="0"/>
                </a:moveTo>
                <a:lnTo>
                  <a:pt x="0" y="560438"/>
                </a:lnTo>
                <a:lnTo>
                  <a:pt x="570271" y="560438"/>
                </a:lnTo>
              </a:path>
            </a:pathLst>
          </a:custGeom>
          <a:noFill/>
          <a:ln w="38100">
            <a:solidFill>
              <a:srgbClr val="FFFF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90F333FF-A1DB-C953-5AED-42C05764AECC}"/>
              </a:ext>
            </a:extLst>
          </p:cNvPr>
          <p:cNvSpPr txBox="1"/>
          <p:nvPr/>
        </p:nvSpPr>
        <p:spPr>
          <a:xfrm>
            <a:off x="7346950" y="2803864"/>
            <a:ext cx="1664312" cy="415498"/>
          </a:xfrm>
          <a:prstGeom prst="rect">
            <a:avLst/>
          </a:prstGeom>
          <a:solidFill>
            <a:schemeClr val="bg1">
              <a:lumMod val="95000"/>
            </a:schemeClr>
          </a:solidFill>
        </p:spPr>
        <p:txBody>
          <a:bodyPr wrap="square" rtlCol="0">
            <a:spAutoFit/>
          </a:bodyPr>
          <a:lstStyle/>
          <a:p>
            <a:r>
              <a:rPr lang="ko-KR" altLang="en-US" sz="1050" dirty="0">
                <a:solidFill>
                  <a:schemeClr val="tx1"/>
                </a:solidFill>
                <a:latin typeface="나눔바른고딕" panose="020B0603020101020101" pitchFamily="50" charset="-127"/>
                <a:ea typeface="나눔바른고딕" panose="020B0603020101020101" pitchFamily="50" charset="-127"/>
              </a:rPr>
              <a:t>전체 문자열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추출을 제외하고자 함</a:t>
            </a:r>
          </a:p>
        </p:txBody>
      </p:sp>
      <p:cxnSp>
        <p:nvCxnSpPr>
          <p:cNvPr id="15" name="직선 화살표 연결선 14">
            <a:extLst>
              <a:ext uri="{FF2B5EF4-FFF2-40B4-BE49-F238E27FC236}">
                <a16:creationId xmlns:a16="http://schemas.microsoft.com/office/drawing/2014/main" id="{668DFAE7-DCC3-1773-2061-70BAD3F7943A}"/>
              </a:ext>
            </a:extLst>
          </p:cNvPr>
          <p:cNvCxnSpPr/>
          <p:nvPr/>
        </p:nvCxnSpPr>
        <p:spPr>
          <a:xfrm flipV="1">
            <a:off x="1536700" y="1289050"/>
            <a:ext cx="914574" cy="9144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E4AB83D-ABDB-E2E2-6DDC-CDEB7726DA96}"/>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OCR_1</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545968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그림 2">
            <a:extLst>
              <a:ext uri="{FF2B5EF4-FFF2-40B4-BE49-F238E27FC236}">
                <a16:creationId xmlns:a16="http://schemas.microsoft.com/office/drawing/2014/main" id="{3DB75957-CCE4-6285-7A0D-415C1CA9947F}"/>
              </a:ext>
            </a:extLst>
          </p:cNvPr>
          <p:cNvPicPr>
            <a:picLocks noChangeAspect="1"/>
          </p:cNvPicPr>
          <p:nvPr/>
        </p:nvPicPr>
        <p:blipFill rotWithShape="1">
          <a:blip r:embed="rId4"/>
          <a:srcRect l="53750"/>
          <a:stretch/>
        </p:blipFill>
        <p:spPr>
          <a:xfrm>
            <a:off x="2755024" y="1276121"/>
            <a:ext cx="4229100" cy="1104605"/>
          </a:xfrm>
          <a:prstGeom prst="rect">
            <a:avLst/>
          </a:prstGeom>
        </p:spPr>
      </p:pic>
      <p:cxnSp>
        <p:nvCxnSpPr>
          <p:cNvPr id="4" name="직선 화살표 연결선 3">
            <a:extLst>
              <a:ext uri="{FF2B5EF4-FFF2-40B4-BE49-F238E27FC236}">
                <a16:creationId xmlns:a16="http://schemas.microsoft.com/office/drawing/2014/main" id="{99FF5EBA-04C0-CEB8-DB02-0BBE046383F9}"/>
              </a:ext>
            </a:extLst>
          </p:cNvPr>
          <p:cNvCxnSpPr>
            <a:cxnSpLocks/>
          </p:cNvCxnSpPr>
          <p:nvPr/>
        </p:nvCxnSpPr>
        <p:spPr>
          <a:xfrm>
            <a:off x="1536700" y="2203450"/>
            <a:ext cx="1078211" cy="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pic>
        <p:nvPicPr>
          <p:cNvPr id="7" name="그림 6">
            <a:extLst>
              <a:ext uri="{FF2B5EF4-FFF2-40B4-BE49-F238E27FC236}">
                <a16:creationId xmlns:a16="http://schemas.microsoft.com/office/drawing/2014/main" id="{6F54E6FC-21D9-BEA1-1AA4-362FE83D240F}"/>
              </a:ext>
            </a:extLst>
          </p:cNvPr>
          <p:cNvPicPr>
            <a:picLocks noChangeAspect="1"/>
          </p:cNvPicPr>
          <p:nvPr/>
        </p:nvPicPr>
        <p:blipFill>
          <a:blip r:embed="rId5"/>
          <a:stretch>
            <a:fillRect/>
          </a:stretch>
        </p:blipFill>
        <p:spPr>
          <a:xfrm>
            <a:off x="2677235" y="2414475"/>
            <a:ext cx="4350371" cy="1579152"/>
          </a:xfrm>
          <a:prstGeom prst="rect">
            <a:avLst/>
          </a:prstGeom>
        </p:spPr>
      </p:pic>
      <p:sp>
        <p:nvSpPr>
          <p:cNvPr id="8" name="TextBox 7">
            <a:extLst>
              <a:ext uri="{FF2B5EF4-FFF2-40B4-BE49-F238E27FC236}">
                <a16:creationId xmlns:a16="http://schemas.microsoft.com/office/drawing/2014/main" id="{95495354-1E75-7CF5-D114-1572ABDE0EA9}"/>
              </a:ext>
            </a:extLst>
          </p:cNvPr>
          <p:cNvSpPr txBox="1"/>
          <p:nvPr/>
        </p:nvSpPr>
        <p:spPr>
          <a:xfrm>
            <a:off x="5700079" y="2414475"/>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24_03_27.ipynb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35A0C981-88C8-6E39-F1C6-8D21ED179CD0}"/>
              </a:ext>
            </a:extLst>
          </p:cNvPr>
          <p:cNvSpPr txBox="1"/>
          <p:nvPr/>
        </p:nvSpPr>
        <p:spPr>
          <a:xfrm>
            <a:off x="3827155" y="2621792"/>
            <a:ext cx="1835763" cy="253916"/>
          </a:xfrm>
          <a:prstGeom prst="rect">
            <a:avLst/>
          </a:prstGeom>
          <a:solidFill>
            <a:schemeClr val="bg1">
              <a:lumMod val="95000"/>
            </a:schemeClr>
          </a:solidFill>
        </p:spPr>
        <p:txBody>
          <a:bodyPr wrap="squar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문에서 </a:t>
            </a:r>
            <a:r>
              <a:rPr lang="en-US" altLang="ko-KR" sz="1050" dirty="0">
                <a:solidFill>
                  <a:schemeClr val="tx1"/>
                </a:solidFill>
                <a:latin typeface="나눔바른고딕" panose="020B0603020101020101" pitchFamily="50" charset="-127"/>
                <a:ea typeface="나눔바른고딕" panose="020B0603020101020101" pitchFamily="50" charset="-127"/>
              </a:rPr>
              <a:t>Texts[0]</a:t>
            </a:r>
            <a:r>
              <a:rPr lang="ko-KR" altLang="en-US" sz="1050" dirty="0">
                <a:solidFill>
                  <a:schemeClr val="tx1"/>
                </a:solidFill>
                <a:latin typeface="나눔바른고딕" panose="020B0603020101020101" pitchFamily="50" charset="-127"/>
                <a:ea typeface="나눔바른고딕" panose="020B0603020101020101" pitchFamily="50" charset="-127"/>
              </a:rPr>
              <a:t>을 제외시킴</a:t>
            </a:r>
          </a:p>
        </p:txBody>
      </p:sp>
      <p:cxnSp>
        <p:nvCxnSpPr>
          <p:cNvPr id="11" name="연결선: 꺾임 10">
            <a:extLst>
              <a:ext uri="{FF2B5EF4-FFF2-40B4-BE49-F238E27FC236}">
                <a16:creationId xmlns:a16="http://schemas.microsoft.com/office/drawing/2014/main" id="{E18C0905-23FB-0669-141A-17E874F685EA}"/>
              </a:ext>
            </a:extLst>
          </p:cNvPr>
          <p:cNvCxnSpPr>
            <a:cxnSpLocks/>
          </p:cNvCxnSpPr>
          <p:nvPr/>
        </p:nvCxnSpPr>
        <p:spPr>
          <a:xfrm>
            <a:off x="4144927" y="2476376"/>
            <a:ext cx="522091" cy="119449"/>
          </a:xfrm>
          <a:prstGeom prst="bentConnector3">
            <a:avLst>
              <a:gd name="adj1" fmla="val 99867"/>
            </a:avLst>
          </a:prstGeom>
          <a:ln w="28575">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2" name="직사각형 11">
            <a:extLst>
              <a:ext uri="{FF2B5EF4-FFF2-40B4-BE49-F238E27FC236}">
                <a16:creationId xmlns:a16="http://schemas.microsoft.com/office/drawing/2014/main" id="{D0612B6B-C547-4F10-D5E6-D911276B15BD}"/>
              </a:ext>
            </a:extLst>
          </p:cNvPr>
          <p:cNvSpPr/>
          <p:nvPr/>
        </p:nvSpPr>
        <p:spPr>
          <a:xfrm>
            <a:off x="132738" y="1086817"/>
            <a:ext cx="1843544" cy="386864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CCDC9726-FC0A-E3A8-9B72-7E9163795443}"/>
              </a:ext>
            </a:extLst>
          </p:cNvPr>
          <p:cNvSpPr txBox="1"/>
          <p:nvPr/>
        </p:nvSpPr>
        <p:spPr>
          <a:xfrm>
            <a:off x="176439" y="1339054"/>
            <a:ext cx="1939955" cy="2654573"/>
          </a:xfrm>
          <a:prstGeom prst="rect">
            <a:avLst/>
          </a:prstGeom>
          <a:noFill/>
        </p:spPr>
        <p:txBody>
          <a:bodyPr wrap="squar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[1</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사용하여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에 빨간색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p>
          <a:p>
            <a:r>
              <a:rPr lang="ko-KR" altLang="en-US" sz="1050" dirty="0">
                <a:solidFill>
                  <a:schemeClr val="tx1"/>
                </a:solidFill>
                <a:latin typeface="나눔바른고딕" panose="020B0603020101020101" pitchFamily="50" charset="-127"/>
                <a:ea typeface="나눔바른고딕" panose="020B0603020101020101" pitchFamily="50" charset="-127"/>
              </a:rPr>
              <a:t>처리하고자 함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의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ko-KR" altLang="en-US" sz="1050" dirty="0">
                <a:solidFill>
                  <a:schemeClr val="tx1"/>
                </a:solidFill>
                <a:latin typeface="나눔바른고딕" panose="020B0603020101020101" pitchFamily="50" charset="-127"/>
                <a:ea typeface="나눔바른고딕" panose="020B0603020101020101" pitchFamily="50" charset="-127"/>
              </a:rPr>
              <a:t>뿐만 아니라</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이 포함된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(text[0])</a:t>
            </a:r>
            <a:r>
              <a:rPr lang="ko-KR" altLang="en-US" sz="1050" dirty="0">
                <a:solidFill>
                  <a:schemeClr val="tx1"/>
                </a:solidFill>
                <a:latin typeface="나눔바른고딕" panose="020B0603020101020101" pitchFamily="50" charset="-127"/>
                <a:ea typeface="나눔바른고딕" panose="020B0603020101020101" pitchFamily="50" charset="-127"/>
              </a:rPr>
              <a:t>의</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ko-KR" altLang="en-US" sz="1050" dirty="0">
                <a:solidFill>
                  <a:schemeClr val="tx1"/>
                </a:solidFill>
                <a:latin typeface="나눔바른고딕" panose="020B0603020101020101" pitchFamily="50" charset="-127"/>
                <a:ea typeface="나눔바른고딕" panose="020B0603020101020101" pitchFamily="50" charset="-127"/>
              </a:rPr>
              <a:t>까지 빨간색으로 처리됨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(Texts[0]) </a:t>
            </a:r>
            <a:r>
              <a:rPr lang="ko-KR" altLang="en-US" sz="1050" dirty="0">
                <a:solidFill>
                  <a:schemeClr val="tx1"/>
                </a:solidFill>
                <a:latin typeface="나눔바른고딕" panose="020B0603020101020101" pitchFamily="50" charset="-127"/>
                <a:ea typeface="나눔바른고딕" panose="020B0603020101020101" pitchFamily="50" charset="-127"/>
              </a:rPr>
              <a:t>추출을</a:t>
            </a:r>
            <a:r>
              <a:rPr lang="en-US" altLang="ko-KR" sz="1050" dirty="0">
                <a:solidFill>
                  <a:schemeClr val="tx1"/>
                </a:solidFill>
                <a:latin typeface="나눔바른고딕" panose="020B0603020101020101" pitchFamily="50" charset="-127"/>
                <a:ea typeface="나눔바른고딕" panose="020B0603020101020101" pitchFamily="50" charset="-127"/>
              </a:rPr>
              <a:t> </a:t>
            </a:r>
          </a:p>
          <a:p>
            <a:r>
              <a:rPr lang="ko-KR" altLang="en-US" sz="1050" dirty="0">
                <a:solidFill>
                  <a:schemeClr val="tx1"/>
                </a:solidFill>
                <a:latin typeface="나눔바른고딕" panose="020B0603020101020101" pitchFamily="50" charset="-127"/>
                <a:ea typeface="나눔바른고딕" panose="020B0603020101020101" pitchFamily="50" charset="-127"/>
              </a:rPr>
              <a:t>제외하고자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C33A1E57-381F-B522-3A2F-A7328CE47C41}"/>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OCR_1</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Google Shape;89;p18">
            <a:extLst>
              <a:ext uri="{FF2B5EF4-FFF2-40B4-BE49-F238E27FC236}">
                <a16:creationId xmlns:a16="http://schemas.microsoft.com/office/drawing/2014/main" id="{F37B3C48-769D-C729-402B-B558FC2837B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1</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Tree>
    <p:extLst>
      <p:ext uri="{BB962C8B-B14F-4D97-AF65-F5344CB8AC3E}">
        <p14:creationId xmlns:p14="http://schemas.microsoft.com/office/powerpoint/2010/main" val="4273063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0A21E40A-CBA3-9A7D-C15C-7B3162B6EDB6}"/>
              </a:ext>
            </a:extLst>
          </p:cNvPr>
          <p:cNvSpPr/>
          <p:nvPr/>
        </p:nvSpPr>
        <p:spPr>
          <a:xfrm>
            <a:off x="132738" y="1191323"/>
            <a:ext cx="1843544" cy="376413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C55A8C67-5B6A-1D75-D25C-CD8E220EAD28}"/>
              </a:ext>
            </a:extLst>
          </p:cNvPr>
          <p:cNvSpPr txBox="1"/>
          <p:nvPr/>
        </p:nvSpPr>
        <p:spPr>
          <a:xfrm>
            <a:off x="144236" y="1268194"/>
            <a:ext cx="1749197" cy="3600986"/>
          </a:xfrm>
          <a:prstGeom prst="rect">
            <a:avLst/>
          </a:prstGeom>
          <a:noFill/>
        </p:spPr>
        <p:txBody>
          <a:bodyPr wrap="non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[2</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사용하여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여러 규칙들을 추가하고</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안내 멘트를 달고자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안내 멘트가 잘리는 문제 발생</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이미지에 패딩 추가</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한 후 이미지에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패딩을 </a:t>
            </a:r>
            <a:r>
              <a:rPr lang="ko-KR" altLang="en-US" sz="1050" dirty="0" err="1">
                <a:solidFill>
                  <a:schemeClr val="tx1"/>
                </a:solidFill>
                <a:latin typeface="나눔바른고딕" panose="020B0603020101020101" pitchFamily="50" charset="-127"/>
                <a:ea typeface="나눔바른고딕" panose="020B0603020101020101" pitchFamily="50" charset="-127"/>
              </a:rPr>
              <a:t>추가하다보니</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좌표 값이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틀어지는 현상 발생</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하기 전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이미지에 흰색 이미지를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덧씌우기로 결정</a:t>
            </a:r>
            <a:endParaRPr lang="en-US" altLang="ko-KR" sz="1050" dirty="0">
              <a:solidFill>
                <a:schemeClr val="tx1"/>
              </a:solidFill>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E39DB650-1CCF-3E99-EFCE-D05A0AFAE57A}"/>
              </a:ext>
            </a:extLst>
          </p:cNvPr>
          <p:cNvPicPr>
            <a:picLocks noChangeAspect="1"/>
          </p:cNvPicPr>
          <p:nvPr/>
        </p:nvPicPr>
        <p:blipFill rotWithShape="1">
          <a:blip r:embed="rId4"/>
          <a:srcRect l="53681" t="5528"/>
          <a:stretch/>
        </p:blipFill>
        <p:spPr>
          <a:xfrm>
            <a:off x="3646378" y="1252291"/>
            <a:ext cx="4235450" cy="1041796"/>
          </a:xfrm>
          <a:prstGeom prst="rect">
            <a:avLst/>
          </a:prstGeom>
        </p:spPr>
      </p:pic>
      <p:pic>
        <p:nvPicPr>
          <p:cNvPr id="8" name="그림 7">
            <a:extLst>
              <a:ext uri="{FF2B5EF4-FFF2-40B4-BE49-F238E27FC236}">
                <a16:creationId xmlns:a16="http://schemas.microsoft.com/office/drawing/2014/main" id="{1E89BEF3-8352-F913-2863-ADDDFB7BCACB}"/>
              </a:ext>
            </a:extLst>
          </p:cNvPr>
          <p:cNvPicPr>
            <a:picLocks noChangeAspect="1"/>
          </p:cNvPicPr>
          <p:nvPr/>
        </p:nvPicPr>
        <p:blipFill rotWithShape="1">
          <a:blip r:embed="rId5"/>
          <a:srcRect r="2099"/>
          <a:stretch/>
        </p:blipFill>
        <p:spPr>
          <a:xfrm>
            <a:off x="3646378" y="2404104"/>
            <a:ext cx="4191309" cy="1574471"/>
          </a:xfrm>
          <a:prstGeom prst="rect">
            <a:avLst/>
          </a:prstGeom>
        </p:spPr>
      </p:pic>
      <p:sp>
        <p:nvSpPr>
          <p:cNvPr id="9" name="화살표: 아래쪽 8">
            <a:extLst>
              <a:ext uri="{FF2B5EF4-FFF2-40B4-BE49-F238E27FC236}">
                <a16:creationId xmlns:a16="http://schemas.microsoft.com/office/drawing/2014/main" id="{68AF6DE2-93E8-F8A6-AD7F-41A1984B2636}"/>
              </a:ext>
            </a:extLst>
          </p:cNvPr>
          <p:cNvSpPr/>
          <p:nvPr/>
        </p:nvSpPr>
        <p:spPr>
          <a:xfrm>
            <a:off x="953331" y="3094425"/>
            <a:ext cx="113525" cy="249826"/>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cxnSp>
        <p:nvCxnSpPr>
          <p:cNvPr id="11" name="직선 화살표 연결선 10">
            <a:extLst>
              <a:ext uri="{FF2B5EF4-FFF2-40B4-BE49-F238E27FC236}">
                <a16:creationId xmlns:a16="http://schemas.microsoft.com/office/drawing/2014/main" id="{03F38863-6E39-FD0F-0BF5-590FA1495E9A}"/>
              </a:ext>
            </a:extLst>
          </p:cNvPr>
          <p:cNvCxnSpPr>
            <a:cxnSpLocks/>
          </p:cNvCxnSpPr>
          <p:nvPr/>
        </p:nvCxnSpPr>
        <p:spPr>
          <a:xfrm>
            <a:off x="2138058" y="2829069"/>
            <a:ext cx="1323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화살표: 아래쪽 11">
            <a:extLst>
              <a:ext uri="{FF2B5EF4-FFF2-40B4-BE49-F238E27FC236}">
                <a16:creationId xmlns:a16="http://schemas.microsoft.com/office/drawing/2014/main" id="{DCA87E76-1903-6D85-AFED-2FBBE74C8474}"/>
              </a:ext>
            </a:extLst>
          </p:cNvPr>
          <p:cNvSpPr/>
          <p:nvPr/>
        </p:nvSpPr>
        <p:spPr>
          <a:xfrm>
            <a:off x="948437" y="4039942"/>
            <a:ext cx="113525" cy="249826"/>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3F37D71B-EE44-9EBB-6C7D-6A681227017B}"/>
              </a:ext>
            </a:extLst>
          </p:cNvPr>
          <p:cNvSpPr txBox="1"/>
          <p:nvPr/>
        </p:nvSpPr>
        <p:spPr>
          <a:xfrm>
            <a:off x="6635114" y="2500982"/>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24_03_28.ipynb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A4960860-1E6F-2E06-A2C7-07FDE3D3636B}"/>
              </a:ext>
            </a:extLst>
          </p:cNvPr>
          <p:cNvSpPr txBox="1"/>
          <p:nvPr/>
        </p:nvSpPr>
        <p:spPr>
          <a:xfrm>
            <a:off x="6516511" y="1252291"/>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24_03_28.ipynb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sp>
        <p:nvSpPr>
          <p:cNvPr id="15" name="Google Shape;89;p18">
            <a:extLst>
              <a:ext uri="{FF2B5EF4-FFF2-40B4-BE49-F238E27FC236}">
                <a16:creationId xmlns:a16="http://schemas.microsoft.com/office/drawing/2014/main" id="{8E832942-AF01-9F34-2BC8-8CA58B99803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2</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16" name="TextBox 15">
            <a:extLst>
              <a:ext uri="{FF2B5EF4-FFF2-40B4-BE49-F238E27FC236}">
                <a16:creationId xmlns:a16="http://schemas.microsoft.com/office/drawing/2014/main" id="{B1DF4249-905A-1DDF-67C7-B15A205A4270}"/>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OCR_2</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427421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12" name="TextBox 11">
            <a:extLst>
              <a:ext uri="{FF2B5EF4-FFF2-40B4-BE49-F238E27FC236}">
                <a16:creationId xmlns:a16="http://schemas.microsoft.com/office/drawing/2014/main" id="{2B801146-79DA-9D25-D8E6-6BC067028490}"/>
              </a:ext>
            </a:extLst>
          </p:cNvPr>
          <p:cNvSpPr txBox="1"/>
          <p:nvPr/>
        </p:nvSpPr>
        <p:spPr>
          <a:xfrm>
            <a:off x="247776" y="788714"/>
            <a:ext cx="4572000" cy="307777"/>
          </a:xfrm>
          <a:prstGeom prst="rect">
            <a:avLst/>
          </a:prstGeom>
          <a:noFill/>
        </p:spPr>
        <p:txBody>
          <a:bodyPr wrap="square">
            <a:spAutoFit/>
          </a:bodyPr>
          <a:lstStyle/>
          <a:p>
            <a:r>
              <a:rPr lang="ko-KR" altLang="en-US" b="1" dirty="0">
                <a:solidFill>
                  <a:schemeClr val="tx1"/>
                </a:solidFill>
                <a:latin typeface="나눔바른고딕" panose="020B0603020101020101" pitchFamily="50" charset="-127"/>
                <a:ea typeface="나눔바른고딕" panose="020B0603020101020101" pitchFamily="50" charset="-127"/>
              </a:rPr>
              <a:t>프로젝트 배경</a:t>
            </a:r>
          </a:p>
        </p:txBody>
      </p:sp>
      <p:pic>
        <p:nvPicPr>
          <p:cNvPr id="16" name="그림 15" descr="텍스트, 스크린샷, 도표, 디자인이(가) 표시된 사진&#10;&#10;자동 생성된 설명">
            <a:extLst>
              <a:ext uri="{FF2B5EF4-FFF2-40B4-BE49-F238E27FC236}">
                <a16:creationId xmlns:a16="http://schemas.microsoft.com/office/drawing/2014/main" id="{E9A2A045-D78B-ECCF-889E-BCDE0A794BE6}"/>
              </a:ext>
            </a:extLst>
          </p:cNvPr>
          <p:cNvPicPr>
            <a:picLocks noChangeAspect="1"/>
          </p:cNvPicPr>
          <p:nvPr/>
        </p:nvPicPr>
        <p:blipFill rotWithShape="1">
          <a:blip r:embed="rId3"/>
          <a:srcRect l="3024" t="22566" r="4094" b="2380"/>
          <a:stretch/>
        </p:blipFill>
        <p:spPr>
          <a:xfrm>
            <a:off x="377671" y="2191976"/>
            <a:ext cx="3061060" cy="2843512"/>
          </a:xfrm>
          <a:prstGeom prst="rect">
            <a:avLst/>
          </a:prstGeom>
        </p:spPr>
      </p:pic>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826629" cy="400110"/>
          </a:xfrm>
          <a:prstGeom prst="rect">
            <a:avLst/>
          </a:prstGeom>
          <a:noFill/>
        </p:spPr>
        <p:txBody>
          <a:bodyPr wrap="square" rtlCol="0">
            <a:spAutoFit/>
          </a:bodyPr>
          <a:lstStyle/>
          <a:p>
            <a:r>
              <a:rPr lang="ko-KR" altLang="en-US" sz="2000" b="1" dirty="0">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dirty="0">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&amp; </a:t>
            </a:r>
            <a:r>
              <a:rPr lang="en-US" altLang="ko-KR" sz="1000" b="1" dirty="0" err="1">
                <a:solidFill>
                  <a:schemeClr val="accent6">
                    <a:lumMod val="20000"/>
                    <a:lumOff val="80000"/>
                  </a:schemeClr>
                </a:solidFill>
                <a:latin typeface="나눔바른고딕" panose="020B0603020101020101" pitchFamily="50" charset="-127"/>
                <a:ea typeface="나눔바른고딕" panose="020B0603020101020101" pitchFamily="50" charset="-127"/>
              </a:rPr>
              <a:t>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344627" cy="415498"/>
            <a:chOff x="1230692" y="3573012"/>
            <a:chExt cx="2476469"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5" y="3573012"/>
              <a:ext cx="2189466" cy="415498"/>
            </a:xfrm>
            <a:prstGeom prst="rect">
              <a:avLst/>
            </a:prstGeom>
            <a:noFill/>
          </p:spPr>
          <p:txBody>
            <a:bodyPr wrap="square">
              <a:spAutoFit/>
            </a:bodyPr>
            <a:lstStyle/>
            <a:p>
              <a:r>
                <a:rPr lang="en-US" altLang="ko-KR" sz="1050" dirty="0">
                  <a:solidFill>
                    <a:schemeClr val="bg1"/>
                  </a:solidFill>
                  <a:latin typeface="나눔바른고딕" panose="020B0603020101020101" pitchFamily="50" charset="-127"/>
                  <a:ea typeface="나눔바른고딕" panose="020B0603020101020101" pitchFamily="50" charset="-127"/>
                </a:rPr>
                <a:t>2024 </a:t>
              </a:r>
              <a:r>
                <a:rPr lang="ko-KR" altLang="en-US" sz="1050" dirty="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dirty="0">
                <a:solidFill>
                  <a:schemeClr val="bg1"/>
                </a:solidFill>
                <a:latin typeface="나눔바른고딕" panose="020B0603020101020101" pitchFamily="50" charset="-127"/>
                <a:ea typeface="나눔바른고딕" panose="020B0603020101020101" pitchFamily="50" charset="-127"/>
              </a:endParaRPr>
            </a:p>
            <a:p>
              <a:r>
                <a:rPr lang="ko-KR" altLang="en-US" sz="1050" dirty="0" err="1">
                  <a:solidFill>
                    <a:schemeClr val="bg1"/>
                  </a:solidFill>
                  <a:latin typeface="나눔바른고딕" panose="020B0603020101020101" pitchFamily="50" charset="-127"/>
                  <a:ea typeface="나눔바른고딕" panose="020B0603020101020101" pitchFamily="50" charset="-127"/>
                </a:rPr>
                <a:t>새싹도봉</a:t>
              </a:r>
              <a:r>
                <a:rPr lang="ko-KR" altLang="en-US" sz="1050" dirty="0">
                  <a:solidFill>
                    <a:schemeClr val="bg1"/>
                  </a:solidFill>
                  <a:latin typeface="나눔바른고딕" panose="020B0603020101020101" pitchFamily="50" charset="-127"/>
                  <a:ea typeface="나눔바른고딕" panose="020B0603020101020101" pitchFamily="50" charset="-127"/>
                </a:rPr>
                <a:t> </a:t>
              </a:r>
              <a:r>
                <a:rPr lang="en-US" altLang="ko-KR" sz="1050" dirty="0">
                  <a:solidFill>
                    <a:schemeClr val="bg1"/>
                  </a:solidFill>
                  <a:latin typeface="나눔바른고딕" panose="020B0603020101020101" pitchFamily="50" charset="-127"/>
                  <a:ea typeface="나눔바른고딕" panose="020B0603020101020101" pitchFamily="50" charset="-127"/>
                </a:rPr>
                <a:t>AI </a:t>
              </a:r>
              <a:r>
                <a:rPr lang="ko-KR" altLang="en-US" sz="1050" dirty="0">
                  <a:solidFill>
                    <a:schemeClr val="bg1"/>
                  </a:solidFill>
                  <a:latin typeface="나눔바른고딕" panose="020B0603020101020101" pitchFamily="50" charset="-127"/>
                  <a:ea typeface="나눔바른고딕" panose="020B0603020101020101" pitchFamily="50" charset="-127"/>
                </a:rPr>
                <a:t>개발자</a:t>
              </a:r>
              <a:r>
                <a:rPr lang="en-US" altLang="ko-KR" sz="1050" dirty="0">
                  <a:solidFill>
                    <a:schemeClr val="bg1"/>
                  </a:solidFill>
                  <a:latin typeface="나눔바른고딕" panose="020B0603020101020101" pitchFamily="50" charset="-127"/>
                  <a:ea typeface="나눔바른고딕" panose="020B0603020101020101" pitchFamily="50" charset="-127"/>
                </a:rPr>
                <a:t> </a:t>
              </a:r>
              <a:r>
                <a:rPr lang="ko-KR" altLang="en-US" sz="105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311E4624-A42A-6E1C-6651-0C99F4D853E7}"/>
              </a:ext>
            </a:extLst>
          </p:cNvPr>
          <p:cNvSpPr txBox="1"/>
          <p:nvPr/>
        </p:nvSpPr>
        <p:spPr>
          <a:xfrm>
            <a:off x="432938" y="1924249"/>
            <a:ext cx="2937277" cy="307777"/>
          </a:xfrm>
          <a:prstGeom prst="rect">
            <a:avLst/>
          </a:prstGeom>
          <a:solidFill>
            <a:schemeClr val="accent3">
              <a:lumMod val="20000"/>
              <a:lumOff val="80000"/>
            </a:schemeClr>
          </a:solidFill>
        </p:spPr>
        <p:txBody>
          <a:bodyPr wrap="square">
            <a:spAutoFit/>
          </a:bodyPr>
          <a:lstStyle/>
          <a:p>
            <a:pPr algn="ctr"/>
            <a:r>
              <a:rPr lang="ko-KR" altLang="en-US" b="1" dirty="0">
                <a:solidFill>
                  <a:schemeClr val="accent1">
                    <a:lumMod val="50000"/>
                  </a:schemeClr>
                </a:solidFill>
                <a:latin typeface="나눔바른고딕" panose="020B0603020101020101" pitchFamily="50" charset="-127"/>
                <a:ea typeface="나눔바른고딕" panose="020B0603020101020101" pitchFamily="50" charset="-127"/>
              </a:rPr>
              <a:t>예</a:t>
            </a:r>
            <a:r>
              <a:rPr lang="en-US" altLang="ko-KR" b="1" dirty="0">
                <a:solidFill>
                  <a:schemeClr val="accent1">
                    <a:lumMod val="50000"/>
                  </a:schemeClr>
                </a:solidFill>
                <a:latin typeface="나눔바른고딕" panose="020B0603020101020101" pitchFamily="50" charset="-127"/>
                <a:ea typeface="나눔바른고딕" panose="020B0603020101020101" pitchFamily="50" charset="-127"/>
              </a:rPr>
              <a:t>: </a:t>
            </a:r>
            <a:r>
              <a:rPr lang="ko-KR" altLang="en-US" b="1" dirty="0">
                <a:solidFill>
                  <a:schemeClr val="accent1">
                    <a:lumMod val="50000"/>
                  </a:schemeClr>
                </a:solidFill>
                <a:latin typeface="나눔바른고딕" panose="020B0603020101020101" pitchFamily="50" charset="-127"/>
                <a:ea typeface="나눔바른고딕" panose="020B0603020101020101" pitchFamily="50" charset="-127"/>
              </a:rPr>
              <a:t>완성 박스 디자인</a:t>
            </a:r>
          </a:p>
        </p:txBody>
      </p:sp>
      <p:pic>
        <p:nvPicPr>
          <p:cNvPr id="4" name="그림 3">
            <a:extLst>
              <a:ext uri="{FF2B5EF4-FFF2-40B4-BE49-F238E27FC236}">
                <a16:creationId xmlns:a16="http://schemas.microsoft.com/office/drawing/2014/main" id="{A0B26C04-722A-4102-F150-449A3A79D5F9}"/>
              </a:ext>
            </a:extLst>
          </p:cNvPr>
          <p:cNvPicPr>
            <a:picLocks noChangeAspect="1"/>
          </p:cNvPicPr>
          <p:nvPr/>
        </p:nvPicPr>
        <p:blipFill>
          <a:blip r:embed="rId5"/>
          <a:stretch>
            <a:fillRect/>
          </a:stretch>
        </p:blipFill>
        <p:spPr>
          <a:xfrm>
            <a:off x="5914753" y="2219586"/>
            <a:ext cx="2761684" cy="2742559"/>
          </a:xfrm>
          <a:prstGeom prst="rect">
            <a:avLst/>
          </a:prstGeom>
        </p:spPr>
      </p:pic>
      <p:pic>
        <p:nvPicPr>
          <p:cNvPr id="5" name="그림 4">
            <a:extLst>
              <a:ext uri="{FF2B5EF4-FFF2-40B4-BE49-F238E27FC236}">
                <a16:creationId xmlns:a16="http://schemas.microsoft.com/office/drawing/2014/main" id="{119049CF-901D-2F42-9762-FA70FE05B251}"/>
              </a:ext>
            </a:extLst>
          </p:cNvPr>
          <p:cNvPicPr>
            <a:picLocks noChangeAspect="1"/>
          </p:cNvPicPr>
          <p:nvPr/>
        </p:nvPicPr>
        <p:blipFill>
          <a:blip r:embed="rId6"/>
          <a:stretch>
            <a:fillRect/>
          </a:stretch>
        </p:blipFill>
        <p:spPr>
          <a:xfrm>
            <a:off x="3514828" y="2252898"/>
            <a:ext cx="2464541" cy="2735525"/>
          </a:xfrm>
          <a:prstGeom prst="rect">
            <a:avLst/>
          </a:prstGeom>
        </p:spPr>
      </p:pic>
      <p:sp>
        <p:nvSpPr>
          <p:cNvPr id="7" name="TextBox 6">
            <a:extLst>
              <a:ext uri="{FF2B5EF4-FFF2-40B4-BE49-F238E27FC236}">
                <a16:creationId xmlns:a16="http://schemas.microsoft.com/office/drawing/2014/main" id="{F350E199-4455-FBED-9AAE-50B65E124CDF}"/>
              </a:ext>
            </a:extLst>
          </p:cNvPr>
          <p:cNvSpPr txBox="1"/>
          <p:nvPr/>
        </p:nvSpPr>
        <p:spPr>
          <a:xfrm>
            <a:off x="247776" y="1160995"/>
            <a:ext cx="6120367" cy="646331"/>
          </a:xfrm>
          <a:prstGeom prst="rect">
            <a:avLst/>
          </a:prstGeom>
          <a:noFill/>
        </p:spPr>
        <p:txBody>
          <a:bodyPr wrap="square">
            <a:spAutoFit/>
          </a:bodyPr>
          <a:lstStyle/>
          <a:p>
            <a:pPr marL="171450" indent="-171450">
              <a:buFont typeface="Arial" panose="020B0604020202020204" pitchFamily="34" charset="0"/>
              <a:buChar char="•"/>
            </a:pPr>
            <a:r>
              <a:rPr lang="en-US" altLang="ko-KR" sz="1200" dirty="0">
                <a:solidFill>
                  <a:schemeClr val="tx1"/>
                </a:solidFill>
                <a:latin typeface="나눔바른고딕" panose="020B0603020101020101" pitchFamily="50" charset="-127"/>
                <a:ea typeface="나눔바른고딕" panose="020B0603020101020101" pitchFamily="50" charset="-127"/>
              </a:rPr>
              <a:t>A </a:t>
            </a:r>
            <a:r>
              <a:rPr lang="ko-KR" altLang="en-US" sz="1200" dirty="0">
                <a:solidFill>
                  <a:schemeClr val="tx1"/>
                </a:solidFill>
                <a:latin typeface="나눔바른고딕" panose="020B0603020101020101" pitchFamily="50" charset="-127"/>
                <a:ea typeface="나눔바른고딕" panose="020B0603020101020101" pitchFamily="50" charset="-127"/>
              </a:rPr>
              <a:t>기업이 </a:t>
            </a:r>
            <a:r>
              <a:rPr lang="en-US" altLang="ko-KR" sz="1200" dirty="0">
                <a:solidFill>
                  <a:schemeClr val="tx1"/>
                </a:solidFill>
                <a:latin typeface="나눔바른고딕" panose="020B0603020101020101" pitchFamily="50" charset="-127"/>
                <a:ea typeface="나눔바른고딕" panose="020B0603020101020101" pitchFamily="50" charset="-127"/>
              </a:rPr>
              <a:t>B</a:t>
            </a:r>
            <a:r>
              <a:rPr lang="ko-KR" altLang="en-US" sz="1200" dirty="0">
                <a:solidFill>
                  <a:schemeClr val="tx1"/>
                </a:solidFill>
                <a:latin typeface="나눔바른고딕" panose="020B0603020101020101" pitchFamily="50" charset="-127"/>
                <a:ea typeface="나눔바른고딕" panose="020B0603020101020101" pitchFamily="50" charset="-127"/>
              </a:rPr>
              <a:t> 기업에게 </a:t>
            </a:r>
            <a:r>
              <a:rPr lang="en-US" altLang="ko-KR" sz="1200" dirty="0">
                <a:solidFill>
                  <a:schemeClr val="tx1"/>
                </a:solidFill>
                <a:latin typeface="나눔바른고딕" panose="020B0603020101020101" pitchFamily="50" charset="-127"/>
                <a:ea typeface="나눔바른고딕" panose="020B0603020101020101" pitchFamily="50" charset="-127"/>
              </a:rPr>
              <a:t>ODM </a:t>
            </a:r>
            <a:r>
              <a:rPr lang="ko-KR" altLang="en-US" sz="1200" dirty="0">
                <a:solidFill>
                  <a:schemeClr val="tx1"/>
                </a:solidFill>
                <a:latin typeface="나눔바른고딕" panose="020B0603020101020101" pitchFamily="50" charset="-127"/>
                <a:ea typeface="나눔바른고딕" panose="020B0603020101020101" pitchFamily="50" charset="-127"/>
              </a:rPr>
              <a:t>형식 제품 생산 </a:t>
            </a:r>
            <a:r>
              <a:rPr lang="ko-KR" altLang="en-US" sz="1200" dirty="0" err="1">
                <a:solidFill>
                  <a:schemeClr val="tx1"/>
                </a:solidFill>
                <a:latin typeface="나눔바른고딕" panose="020B0603020101020101" pitchFamily="50" charset="-127"/>
                <a:ea typeface="나눔바른고딕" panose="020B0603020101020101" pitchFamily="50" charset="-127"/>
              </a:rPr>
              <a:t>의뢰시</a:t>
            </a:r>
            <a:r>
              <a:rPr lang="ko-KR" altLang="en-US" sz="1200" dirty="0">
                <a:solidFill>
                  <a:schemeClr val="tx1"/>
                </a:solidFill>
                <a:latin typeface="나눔바른고딕" panose="020B0603020101020101" pitchFamily="50" charset="-127"/>
                <a:ea typeface="나눔바른고딕" panose="020B0603020101020101" pitchFamily="50" charset="-127"/>
              </a:rPr>
              <a:t>  표시</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포장</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 디자인 제작을 요청함</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표시 디자인에 대한 가이드라인 존재 예</a:t>
            </a:r>
            <a:r>
              <a:rPr lang="en-US" altLang="ko-KR" sz="1200" dirty="0">
                <a:solidFill>
                  <a:schemeClr val="tx1"/>
                </a:solidFill>
                <a:latin typeface="나눔바른고딕" panose="020B0603020101020101" pitchFamily="50" charset="-127"/>
                <a:ea typeface="나눔바른고딕" panose="020B0603020101020101" pitchFamily="50" charset="-127"/>
              </a:rPr>
              <a:t>) HACCP </a:t>
            </a:r>
            <a:r>
              <a:rPr lang="ko-KR" altLang="en-US" sz="1200" dirty="0">
                <a:solidFill>
                  <a:schemeClr val="tx1"/>
                </a:solidFill>
                <a:latin typeface="나눔바른고딕" panose="020B0603020101020101" pitchFamily="50" charset="-127"/>
                <a:ea typeface="나눔바른고딕" panose="020B0603020101020101" pitchFamily="50" charset="-127"/>
              </a:rPr>
              <a:t>인증마크</a:t>
            </a:r>
            <a:r>
              <a:rPr lang="en-US" altLang="ko-KR"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영양정보 등</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의뢰자</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 생산자 간에 오류 수정 프로세스가 복잡해 생산 납기 지연 사례가 다수 발생</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sp>
        <p:nvSpPr>
          <p:cNvPr id="18" name="TextBox 17">
            <a:extLst>
              <a:ext uri="{FF2B5EF4-FFF2-40B4-BE49-F238E27FC236}">
                <a16:creationId xmlns:a16="http://schemas.microsoft.com/office/drawing/2014/main" id="{0397E402-0071-BBBF-7690-B1F505FE536E}"/>
              </a:ext>
            </a:extLst>
          </p:cNvPr>
          <p:cNvSpPr txBox="1"/>
          <p:nvPr/>
        </p:nvSpPr>
        <p:spPr>
          <a:xfrm>
            <a:off x="3514828" y="1924249"/>
            <a:ext cx="2464542" cy="307777"/>
          </a:xfrm>
          <a:prstGeom prst="rect">
            <a:avLst/>
          </a:prstGeom>
          <a:solidFill>
            <a:schemeClr val="accent3">
              <a:lumMod val="20000"/>
              <a:lumOff val="80000"/>
            </a:schemeClr>
          </a:solidFill>
        </p:spPr>
        <p:txBody>
          <a:bodyPr wrap="square">
            <a:spAutoFit/>
          </a:bodyPr>
          <a:lstStyle>
            <a:defPPr marR="0" lvl="0" algn="l" rtl="0">
              <a:lnSpc>
                <a:spcPct val="100000"/>
              </a:lnSpc>
              <a:spcBef>
                <a:spcPts val="0"/>
              </a:spcBef>
              <a:spcAft>
                <a:spcPts val="0"/>
              </a:spcAft>
            </a:defPPr>
            <a:lvl1pPr algn="ctr">
              <a:defRPr b="1">
                <a:solidFill>
                  <a:schemeClr val="accent1">
                    <a:lumMod val="50000"/>
                  </a:schemeClr>
                </a:solidFill>
                <a:latin typeface="나눔고딕" panose="020D0604000000000000" pitchFamily="50" charset="-127"/>
                <a:ea typeface="나눔고딕" panose="020D0604000000000000" pitchFamily="50" charset="-127"/>
              </a:defRPr>
            </a:lvl1pPr>
          </a:lstStyle>
          <a:p>
            <a:r>
              <a:rPr lang="ko-KR" altLang="en-US">
                <a:latin typeface="나눔바른고딕" panose="020B0603020101020101" pitchFamily="50" charset="-127"/>
                <a:ea typeface="나눔바른고딕" panose="020B0603020101020101" pitchFamily="50" charset="-127"/>
              </a:rPr>
              <a:t>표시디자인 가이드라인</a:t>
            </a:r>
            <a:endParaRPr lang="ko-KR" altLang="en-US" dirty="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C3D18EB0-A809-6FC2-CB77-A330B2F6C2DE}"/>
              </a:ext>
            </a:extLst>
          </p:cNvPr>
          <p:cNvSpPr txBox="1"/>
          <p:nvPr/>
        </p:nvSpPr>
        <p:spPr>
          <a:xfrm>
            <a:off x="6009913" y="1924249"/>
            <a:ext cx="2666524" cy="307777"/>
          </a:xfrm>
          <a:prstGeom prst="rect">
            <a:avLst/>
          </a:prstGeom>
          <a:solidFill>
            <a:schemeClr val="accent3">
              <a:lumMod val="20000"/>
              <a:lumOff val="80000"/>
            </a:schemeClr>
          </a:solidFill>
        </p:spPr>
        <p:txBody>
          <a:bodyPr wrap="square">
            <a:spAutoFit/>
          </a:bodyPr>
          <a:lstStyle>
            <a:defPPr marR="0" lvl="0" algn="l" rtl="0">
              <a:lnSpc>
                <a:spcPct val="100000"/>
              </a:lnSpc>
              <a:spcBef>
                <a:spcPts val="0"/>
              </a:spcBef>
              <a:spcAft>
                <a:spcPts val="0"/>
              </a:spcAft>
            </a:defPPr>
            <a:lvl1pPr algn="ctr">
              <a:defRPr b="1">
                <a:solidFill>
                  <a:schemeClr val="accent1">
                    <a:lumMod val="50000"/>
                  </a:schemeClr>
                </a:solidFill>
                <a:latin typeface="나눔고딕" panose="020D0604000000000000" pitchFamily="50" charset="-127"/>
                <a:ea typeface="나눔고딕" panose="020D0604000000000000" pitchFamily="50" charset="-127"/>
              </a:defRPr>
            </a:lvl1pPr>
          </a:lstStyle>
          <a:p>
            <a:r>
              <a:rPr lang="ko-KR" altLang="en-US">
                <a:latin typeface="나눔바른고딕" panose="020B0603020101020101" pitchFamily="50" charset="-127"/>
                <a:ea typeface="나눔바른고딕" panose="020B0603020101020101" pitchFamily="50" charset="-127"/>
              </a:rPr>
              <a:t>디자인 검토사항</a:t>
            </a:r>
            <a:endParaRPr lang="ko-KR" altLang="en-US"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B8C4A1AB-A155-80AE-AC7E-06E451297764}"/>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1) </a:t>
            </a:r>
            <a:r>
              <a:rPr lang="ko-KR" altLang="en-US" b="1" dirty="0">
                <a:solidFill>
                  <a:srgbClr val="FFFF6D"/>
                </a:solidFill>
                <a:latin typeface="나눔바른고딕" panose="020B0603020101020101" pitchFamily="50" charset="-127"/>
                <a:ea typeface="나눔바른고딕" panose="020B0603020101020101" pitchFamily="50" charset="-127"/>
              </a:rPr>
              <a:t>프로젝트 주제 및 배경</a:t>
            </a:r>
          </a:p>
        </p:txBody>
      </p:sp>
    </p:spTree>
    <p:extLst>
      <p:ext uri="{BB962C8B-B14F-4D97-AF65-F5344CB8AC3E}">
        <p14:creationId xmlns:p14="http://schemas.microsoft.com/office/powerpoint/2010/main" val="1273162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그림 14">
            <a:extLst>
              <a:ext uri="{FF2B5EF4-FFF2-40B4-BE49-F238E27FC236}">
                <a16:creationId xmlns:a16="http://schemas.microsoft.com/office/drawing/2014/main" id="{EF34EDE1-5C1C-2415-68E4-5992B020A1C9}"/>
              </a:ext>
            </a:extLst>
          </p:cNvPr>
          <p:cNvPicPr>
            <a:picLocks noChangeAspect="1"/>
          </p:cNvPicPr>
          <p:nvPr/>
        </p:nvPicPr>
        <p:blipFill>
          <a:blip r:embed="rId4"/>
          <a:stretch>
            <a:fillRect/>
          </a:stretch>
        </p:blipFill>
        <p:spPr>
          <a:xfrm>
            <a:off x="3568585" y="2067356"/>
            <a:ext cx="4643882" cy="2970406"/>
          </a:xfrm>
          <a:prstGeom prst="rect">
            <a:avLst/>
          </a:prstGeom>
        </p:spPr>
      </p:pic>
      <p:sp>
        <p:nvSpPr>
          <p:cNvPr id="16" name="TextBox 15">
            <a:extLst>
              <a:ext uri="{FF2B5EF4-FFF2-40B4-BE49-F238E27FC236}">
                <a16:creationId xmlns:a16="http://schemas.microsoft.com/office/drawing/2014/main" id="{07648BEB-5BF4-5243-AF0D-B8E1C8AFB71A}"/>
              </a:ext>
            </a:extLst>
          </p:cNvPr>
          <p:cNvSpPr txBox="1"/>
          <p:nvPr/>
        </p:nvSpPr>
        <p:spPr>
          <a:xfrm>
            <a:off x="7009894" y="2091723"/>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24_03_29.ipynb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cxnSp>
        <p:nvCxnSpPr>
          <p:cNvPr id="17" name="직선 화살표 연결선 16">
            <a:extLst>
              <a:ext uri="{FF2B5EF4-FFF2-40B4-BE49-F238E27FC236}">
                <a16:creationId xmlns:a16="http://schemas.microsoft.com/office/drawing/2014/main" id="{7D0626B5-8C01-411A-A9FB-73947FDD9286}"/>
              </a:ext>
            </a:extLst>
          </p:cNvPr>
          <p:cNvCxnSpPr>
            <a:cxnSpLocks/>
          </p:cNvCxnSpPr>
          <p:nvPr/>
        </p:nvCxnSpPr>
        <p:spPr>
          <a:xfrm flipV="1">
            <a:off x="1411783" y="1382609"/>
            <a:ext cx="1833068" cy="2572425"/>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18" name="직사각형 17">
            <a:extLst>
              <a:ext uri="{FF2B5EF4-FFF2-40B4-BE49-F238E27FC236}">
                <a16:creationId xmlns:a16="http://schemas.microsoft.com/office/drawing/2014/main" id="{91A7BB20-BD09-1A5C-C9EC-6CF23531F1C3}"/>
              </a:ext>
            </a:extLst>
          </p:cNvPr>
          <p:cNvSpPr/>
          <p:nvPr/>
        </p:nvSpPr>
        <p:spPr>
          <a:xfrm>
            <a:off x="132738" y="1191323"/>
            <a:ext cx="1843544" cy="376413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9" name="TextBox 18">
            <a:extLst>
              <a:ext uri="{FF2B5EF4-FFF2-40B4-BE49-F238E27FC236}">
                <a16:creationId xmlns:a16="http://schemas.microsoft.com/office/drawing/2014/main" id="{2A7C3025-6F00-7974-FB48-5A1872ECC6EC}"/>
              </a:ext>
            </a:extLst>
          </p:cNvPr>
          <p:cNvSpPr txBox="1"/>
          <p:nvPr/>
        </p:nvSpPr>
        <p:spPr>
          <a:xfrm>
            <a:off x="144236" y="1268194"/>
            <a:ext cx="1718740" cy="3600986"/>
          </a:xfrm>
          <a:prstGeom prst="rect">
            <a:avLst/>
          </a:prstGeom>
          <a:noFill/>
        </p:spPr>
        <p:txBody>
          <a:bodyPr wrap="non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[2</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사용하여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여러 규칙들을 추가하고</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err="1">
                <a:solidFill>
                  <a:schemeClr val="tx1"/>
                </a:solidFill>
                <a:latin typeface="나눔바른고딕" panose="020B0603020101020101" pitchFamily="50" charset="-127"/>
                <a:ea typeface="나눔바른고딕" panose="020B0603020101020101" pitchFamily="50" charset="-127"/>
              </a:rPr>
              <a:t>안내멘트를</a:t>
            </a:r>
            <a:r>
              <a:rPr lang="ko-KR" altLang="en-US" sz="1050" dirty="0">
                <a:solidFill>
                  <a:schemeClr val="tx1"/>
                </a:solidFill>
                <a:latin typeface="나눔바른고딕" panose="020B0603020101020101" pitchFamily="50" charset="-127"/>
                <a:ea typeface="나눔바른고딕" panose="020B0603020101020101" pitchFamily="50" charset="-127"/>
              </a:rPr>
              <a:t> 달고자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err="1">
                <a:solidFill>
                  <a:schemeClr val="tx1"/>
                </a:solidFill>
                <a:latin typeface="나눔바른고딕" panose="020B0603020101020101" pitchFamily="50" charset="-127"/>
                <a:ea typeface="나눔바른고딕" panose="020B0603020101020101" pitchFamily="50" charset="-127"/>
              </a:rPr>
              <a:t>안내멘트가</a:t>
            </a:r>
            <a:r>
              <a:rPr lang="ko-KR" altLang="en-US" sz="1050" dirty="0">
                <a:solidFill>
                  <a:schemeClr val="tx1"/>
                </a:solidFill>
                <a:latin typeface="나눔바른고딕" panose="020B0603020101020101" pitchFamily="50" charset="-127"/>
                <a:ea typeface="나눔바른고딕" panose="020B0603020101020101" pitchFamily="50" charset="-127"/>
              </a:rPr>
              <a:t> 잘리는 문제 발생</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이미지에 패딩 추가</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한 후 이미지에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패딩을 </a:t>
            </a:r>
            <a:r>
              <a:rPr lang="ko-KR" altLang="en-US" sz="1050" dirty="0" err="1">
                <a:solidFill>
                  <a:schemeClr val="tx1"/>
                </a:solidFill>
                <a:latin typeface="나눔바른고딕" panose="020B0603020101020101" pitchFamily="50" charset="-127"/>
                <a:ea typeface="나눔바른고딕" panose="020B0603020101020101" pitchFamily="50" charset="-127"/>
              </a:rPr>
              <a:t>추가하다보니</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좌표 값이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틀어지는 현상 발생</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하기 전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이미지에 흰색 이미지를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덧씌우기로 결정</a:t>
            </a:r>
            <a:endParaRPr lang="en-US" altLang="ko-KR" sz="1050" dirty="0">
              <a:solidFill>
                <a:schemeClr val="tx1"/>
              </a:solidFill>
              <a:latin typeface="나눔바른고딕" panose="020B0603020101020101" pitchFamily="50" charset="-127"/>
              <a:ea typeface="나눔바른고딕" panose="020B0603020101020101" pitchFamily="50" charset="-127"/>
            </a:endParaRPr>
          </a:p>
        </p:txBody>
      </p:sp>
      <p:sp>
        <p:nvSpPr>
          <p:cNvPr id="20" name="화살표: 아래쪽 19">
            <a:extLst>
              <a:ext uri="{FF2B5EF4-FFF2-40B4-BE49-F238E27FC236}">
                <a16:creationId xmlns:a16="http://schemas.microsoft.com/office/drawing/2014/main" id="{ADCE348F-6DB9-8A99-E20F-B99C206C73E2}"/>
              </a:ext>
            </a:extLst>
          </p:cNvPr>
          <p:cNvSpPr/>
          <p:nvPr/>
        </p:nvSpPr>
        <p:spPr>
          <a:xfrm>
            <a:off x="953331" y="3094425"/>
            <a:ext cx="113525" cy="249826"/>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21" name="화살표: 아래쪽 20">
            <a:extLst>
              <a:ext uri="{FF2B5EF4-FFF2-40B4-BE49-F238E27FC236}">
                <a16:creationId xmlns:a16="http://schemas.microsoft.com/office/drawing/2014/main" id="{0D8E42CD-AAB1-6C7D-BF11-7505AE234CB7}"/>
              </a:ext>
            </a:extLst>
          </p:cNvPr>
          <p:cNvSpPr/>
          <p:nvPr/>
        </p:nvSpPr>
        <p:spPr>
          <a:xfrm>
            <a:off x="948437" y="4039942"/>
            <a:ext cx="113525" cy="249826"/>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pic>
        <p:nvPicPr>
          <p:cNvPr id="22" name="그림 21">
            <a:extLst>
              <a:ext uri="{FF2B5EF4-FFF2-40B4-BE49-F238E27FC236}">
                <a16:creationId xmlns:a16="http://schemas.microsoft.com/office/drawing/2014/main" id="{D29F039B-EF35-EAB2-DB73-8BBC14158E09}"/>
              </a:ext>
            </a:extLst>
          </p:cNvPr>
          <p:cNvPicPr>
            <a:picLocks noChangeAspect="1"/>
          </p:cNvPicPr>
          <p:nvPr/>
        </p:nvPicPr>
        <p:blipFill>
          <a:blip r:embed="rId5"/>
          <a:stretch>
            <a:fillRect/>
          </a:stretch>
        </p:blipFill>
        <p:spPr>
          <a:xfrm>
            <a:off x="3568585" y="964034"/>
            <a:ext cx="4549982" cy="1046881"/>
          </a:xfrm>
          <a:prstGeom prst="rect">
            <a:avLst/>
          </a:prstGeom>
        </p:spPr>
      </p:pic>
      <p:sp>
        <p:nvSpPr>
          <p:cNvPr id="23" name="Google Shape;89;p18">
            <a:extLst>
              <a:ext uri="{FF2B5EF4-FFF2-40B4-BE49-F238E27FC236}">
                <a16:creationId xmlns:a16="http://schemas.microsoft.com/office/drawing/2014/main" id="{0BD268A1-9117-74AC-1906-911840DC3D98}"/>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2</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24" name="TextBox 23">
            <a:extLst>
              <a:ext uri="{FF2B5EF4-FFF2-40B4-BE49-F238E27FC236}">
                <a16:creationId xmlns:a16="http://schemas.microsoft.com/office/drawing/2014/main" id="{F9BDCF58-42FE-3423-BB6C-B12E5B8274D3}"/>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OCR_2</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59876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F15B1B07-BA15-7CBC-3AF7-FF1162396397}"/>
              </a:ext>
            </a:extLst>
          </p:cNvPr>
          <p:cNvSpPr/>
          <p:nvPr/>
        </p:nvSpPr>
        <p:spPr>
          <a:xfrm>
            <a:off x="136477" y="1230815"/>
            <a:ext cx="1843544" cy="381255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84953D84-88AC-2E1A-99F9-2AD7501249E7}"/>
              </a:ext>
            </a:extLst>
          </p:cNvPr>
          <p:cNvSpPr txBox="1"/>
          <p:nvPr/>
        </p:nvSpPr>
        <p:spPr>
          <a:xfrm>
            <a:off x="160469" y="1290432"/>
            <a:ext cx="1819729" cy="3716402"/>
          </a:xfrm>
          <a:prstGeom prst="rect">
            <a:avLst/>
          </a:prstGeom>
          <a:noFill/>
        </p:spPr>
        <p:txBody>
          <a:bodyPr wrap="non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[3</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err="1">
                <a:solidFill>
                  <a:schemeClr val="tx1"/>
                </a:solidFill>
                <a:latin typeface="나눔바른고딕" panose="020B0603020101020101" pitchFamily="50" charset="-127"/>
                <a:ea typeface="나눔바른고딕" panose="020B0603020101020101" pitchFamily="50" charset="-127"/>
              </a:rPr>
              <a:t>Py</a:t>
            </a:r>
            <a:r>
              <a:rPr lang="en-US" altLang="ko-KR" sz="1050" dirty="0">
                <a:solidFill>
                  <a:schemeClr val="tx1"/>
                </a:solidFill>
                <a:latin typeface="나눔바른고딕" panose="020B0603020101020101" pitchFamily="50" charset="-127"/>
                <a:ea typeface="나눔바른고딕" panose="020B0603020101020101" pitchFamily="50" charset="-127"/>
              </a:rPr>
              <a:t>-spell</a:t>
            </a:r>
            <a:r>
              <a:rPr lang="ko-KR" altLang="en-US" sz="1050" dirty="0">
                <a:solidFill>
                  <a:schemeClr val="tx1"/>
                </a:solidFill>
                <a:latin typeface="나눔바른고딕" panose="020B0603020101020101" pitchFamily="50" charset="-127"/>
                <a:ea typeface="나눔바른고딕" panose="020B0603020101020101" pitchFamily="50" charset="-127"/>
              </a:rPr>
              <a:t>모듈을 이용하여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로 추출된 </a:t>
            </a:r>
            <a:r>
              <a:rPr lang="en-US" altLang="ko-KR" sz="1050" dirty="0">
                <a:solidFill>
                  <a:schemeClr val="tx1"/>
                </a:solidFill>
                <a:latin typeface="나눔바른고딕" panose="020B0603020101020101" pitchFamily="50" charset="-127"/>
                <a:ea typeface="나눔바른고딕" panose="020B0603020101020101" pitchFamily="50" charset="-127"/>
              </a:rPr>
              <a:t>texts</a:t>
            </a:r>
            <a:r>
              <a:rPr lang="ko-KR" altLang="en-US" sz="1050" dirty="0">
                <a:solidFill>
                  <a:schemeClr val="tx1"/>
                </a:solidFill>
                <a:latin typeface="나눔바른고딕" panose="020B0603020101020101" pitchFamily="50" charset="-127"/>
                <a:ea typeface="나눔바른고딕" panose="020B0603020101020101" pitchFamily="50" charset="-127"/>
              </a:rPr>
              <a:t>에</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맞춤법 검사를 진행하고자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전체문자열</a:t>
            </a:r>
            <a:r>
              <a:rPr lang="en-US" altLang="ko-KR" sz="1050" dirty="0">
                <a:solidFill>
                  <a:schemeClr val="tx1"/>
                </a:solidFill>
                <a:latin typeface="나눔바른고딕" panose="020B0603020101020101" pitchFamily="50" charset="-127"/>
                <a:ea typeface="나눔바른고딕" panose="020B0603020101020101" pitchFamily="50" charset="-127"/>
              </a:rPr>
              <a:t>(texts[0])</a:t>
            </a:r>
            <a:r>
              <a:rPr lang="ko-KR" altLang="en-US" sz="1050" dirty="0">
                <a:solidFill>
                  <a:schemeClr val="tx1"/>
                </a:solidFill>
                <a:latin typeface="나눔바른고딕" panose="020B0603020101020101" pitchFamily="50" charset="-127"/>
                <a:ea typeface="나눔바른고딕" panose="020B0603020101020101" pitchFamily="50" charset="-127"/>
              </a:rPr>
              <a:t>에 대한</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맞춤법 검사 시</a:t>
            </a:r>
            <a:r>
              <a:rPr lang="en-US" altLang="ko-KR" sz="1050"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잘 수정되는 듯 하나</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단어 별</a:t>
            </a:r>
            <a:r>
              <a:rPr lang="en-US" altLang="ko-KR" sz="1050" dirty="0">
                <a:solidFill>
                  <a:schemeClr val="tx1"/>
                </a:solidFill>
                <a:latin typeface="나눔바른고딕" panose="020B0603020101020101" pitchFamily="50" charset="-127"/>
                <a:ea typeface="나눔바른고딕" panose="020B0603020101020101" pitchFamily="50" charset="-127"/>
              </a:rPr>
              <a:t>(texts[1:])</a:t>
            </a:r>
            <a:r>
              <a:rPr lang="ko-KR" altLang="en-US" sz="1050" dirty="0">
                <a:solidFill>
                  <a:schemeClr val="tx1"/>
                </a:solidFill>
                <a:latin typeface="나눔바른고딕" panose="020B0603020101020101" pitchFamily="50" charset="-127"/>
                <a:ea typeface="나눔바른고딕" panose="020B0603020101020101" pitchFamily="50" charset="-127"/>
              </a:rPr>
              <a:t>에 대한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맞춤법 검사는 제대로</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수정되지 않음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6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ex)’</a:t>
            </a:r>
            <a:r>
              <a:rPr lang="ko-KR" altLang="en-US" sz="900" dirty="0" err="1">
                <a:solidFill>
                  <a:schemeClr val="tx1"/>
                </a:solidFill>
                <a:latin typeface="나눔바른고딕" panose="020B0603020101020101" pitchFamily="50" charset="-127"/>
                <a:ea typeface="나눔바른고딕" panose="020B0603020101020101" pitchFamily="50" charset="-127"/>
              </a:rPr>
              <a:t>외않되</a:t>
            </a:r>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경우</a:t>
            </a:r>
            <a:r>
              <a:rPr lang="en-US" altLang="ko-KR" sz="900" dirty="0">
                <a:solidFill>
                  <a:schemeClr val="tx1"/>
                </a:solidFill>
                <a:latin typeface="나눔바른고딕" panose="020B0603020101020101" pitchFamily="50" charset="-127"/>
                <a:ea typeface="나눔바른고딕" panose="020B0603020101020101" pitchFamily="50" charset="-127"/>
              </a:rPr>
              <a:t>,</a:t>
            </a:r>
          </a:p>
          <a:p>
            <a:r>
              <a:rPr lang="ko-KR" altLang="en-US" sz="900" dirty="0">
                <a:solidFill>
                  <a:schemeClr val="tx1"/>
                </a:solidFill>
                <a:latin typeface="나눔바른고딕" panose="020B0603020101020101" pitchFamily="50" charset="-127"/>
                <a:ea typeface="나눔바른고딕" panose="020B0603020101020101" pitchFamily="50" charset="-127"/>
              </a:rPr>
              <a:t>문자열로 보면 </a:t>
            </a:r>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왜 안돼</a:t>
            </a:r>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로 </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정정되지만</a:t>
            </a:r>
            <a:r>
              <a:rPr lang="en-US" altLang="ko-KR" sz="900" dirty="0">
                <a:solidFill>
                  <a:schemeClr val="tx1"/>
                </a:solidFill>
                <a:latin typeface="나눔바른고딕" panose="020B0603020101020101" pitchFamily="50" charset="-127"/>
                <a:ea typeface="나눔바른고딕" panose="020B0603020101020101" pitchFamily="50" charset="-127"/>
              </a:rPr>
              <a:t>,</a:t>
            </a:r>
          </a:p>
          <a:p>
            <a:r>
              <a:rPr lang="ko-KR" altLang="en-US" sz="900" dirty="0">
                <a:solidFill>
                  <a:schemeClr val="tx1"/>
                </a:solidFill>
                <a:latin typeface="나눔바른고딕" panose="020B0603020101020101" pitchFamily="50" charset="-127"/>
                <a:ea typeface="나눔바른고딕" panose="020B0603020101020101" pitchFamily="50" charset="-127"/>
              </a:rPr>
              <a:t>단어별로 보면 </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외</a:t>
            </a:r>
            <a:r>
              <a:rPr lang="en-US" altLang="ko-KR" sz="900" dirty="0">
                <a:solidFill>
                  <a:schemeClr val="tx1"/>
                </a:solidFill>
                <a:latin typeface="나눔바른고딕" panose="020B0603020101020101" pitchFamily="50" charset="-127"/>
                <a:ea typeface="나눔바른고딕" panose="020B0603020101020101" pitchFamily="50" charset="-127"/>
              </a:rPr>
              <a:t>’-&gt;’</a:t>
            </a:r>
            <a:r>
              <a:rPr lang="ko-KR" altLang="en-US" sz="900" dirty="0">
                <a:solidFill>
                  <a:schemeClr val="tx1"/>
                </a:solidFill>
                <a:latin typeface="나눔바른고딕" panose="020B0603020101020101" pitchFamily="50" charset="-127"/>
                <a:ea typeface="나눔바른고딕" panose="020B0603020101020101" pitchFamily="50" charset="-127"/>
              </a:rPr>
              <a:t>외</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않되</a:t>
            </a:r>
            <a:r>
              <a:rPr lang="en-US" altLang="ko-KR" sz="900" dirty="0">
                <a:solidFill>
                  <a:schemeClr val="tx1"/>
                </a:solidFill>
                <a:latin typeface="나눔바른고딕" panose="020B0603020101020101" pitchFamily="50" charset="-127"/>
                <a:ea typeface="나눔바른고딕" panose="020B0603020101020101" pitchFamily="50" charset="-127"/>
              </a:rPr>
              <a:t>’-&gt;’</a:t>
            </a:r>
            <a:r>
              <a:rPr lang="ko-KR" altLang="en-US" sz="900" dirty="0">
                <a:solidFill>
                  <a:schemeClr val="tx1"/>
                </a:solidFill>
                <a:latin typeface="나눔바른고딕" panose="020B0603020101020101" pitchFamily="50" charset="-127"/>
                <a:ea typeface="나눔바른고딕" panose="020B0603020101020101" pitchFamily="50" charset="-127"/>
              </a:rPr>
              <a:t>않되</a:t>
            </a:r>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로 </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수정되지 않음</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(text[0])</a:t>
            </a:r>
            <a:r>
              <a:rPr lang="ko-KR" altLang="en-US" sz="1050" dirty="0">
                <a:solidFill>
                  <a:schemeClr val="tx1"/>
                </a:solidFill>
                <a:latin typeface="나눔바른고딕" panose="020B0603020101020101" pitchFamily="50" charset="-127"/>
                <a:ea typeface="나눔바른고딕" panose="020B0603020101020101" pitchFamily="50" charset="-127"/>
              </a:rPr>
              <a:t>인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경우에만 맞춤법 검사 진행</a:t>
            </a:r>
            <a:endParaRPr lang="en-US" altLang="ko-KR" sz="1050" dirty="0">
              <a:solidFill>
                <a:schemeClr val="tx1"/>
              </a:solidFill>
              <a:latin typeface="나눔바른고딕" panose="020B0603020101020101" pitchFamily="50" charset="-127"/>
              <a:ea typeface="나눔바른고딕" panose="020B0603020101020101" pitchFamily="50" charset="-127"/>
            </a:endParaRPr>
          </a:p>
        </p:txBody>
      </p:sp>
      <p:pic>
        <p:nvPicPr>
          <p:cNvPr id="5" name="그림 4">
            <a:extLst>
              <a:ext uri="{FF2B5EF4-FFF2-40B4-BE49-F238E27FC236}">
                <a16:creationId xmlns:a16="http://schemas.microsoft.com/office/drawing/2014/main" id="{CFDC5423-9309-E7F7-2CFD-C0125A9DD34D}"/>
              </a:ext>
            </a:extLst>
          </p:cNvPr>
          <p:cNvPicPr>
            <a:picLocks noChangeAspect="1"/>
          </p:cNvPicPr>
          <p:nvPr/>
        </p:nvPicPr>
        <p:blipFill rotWithShape="1">
          <a:blip r:embed="rId4"/>
          <a:srcRect t="15052" r="12903" b="28378"/>
          <a:stretch/>
        </p:blipFill>
        <p:spPr>
          <a:xfrm>
            <a:off x="3762316" y="3437843"/>
            <a:ext cx="5011658" cy="1636665"/>
          </a:xfrm>
          <a:prstGeom prst="rect">
            <a:avLst/>
          </a:prstGeom>
        </p:spPr>
      </p:pic>
      <p:sp>
        <p:nvSpPr>
          <p:cNvPr id="7" name="TextBox 6">
            <a:extLst>
              <a:ext uri="{FF2B5EF4-FFF2-40B4-BE49-F238E27FC236}">
                <a16:creationId xmlns:a16="http://schemas.microsoft.com/office/drawing/2014/main" id="{DB63E91E-827D-D87C-B619-9300A10F6864}"/>
              </a:ext>
            </a:extLst>
          </p:cNvPr>
          <p:cNvSpPr txBox="1"/>
          <p:nvPr/>
        </p:nvSpPr>
        <p:spPr>
          <a:xfrm>
            <a:off x="7564133" y="3503521"/>
            <a:ext cx="1327527" cy="253916"/>
          </a:xfrm>
          <a:prstGeom prst="rect">
            <a:avLst/>
          </a:prstGeom>
          <a:solidFill>
            <a:schemeClr val="accent6">
              <a:lumMod val="20000"/>
              <a:lumOff val="80000"/>
            </a:schemeClr>
          </a:solidFill>
        </p:spPr>
        <p:txBody>
          <a:bodyPr wrap="squar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24_03_28.ipynb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6B9012BF-46E8-E64E-163C-228E85C60F78}"/>
              </a:ext>
            </a:extLst>
          </p:cNvPr>
          <p:cNvPicPr>
            <a:picLocks noChangeAspect="1"/>
          </p:cNvPicPr>
          <p:nvPr/>
        </p:nvPicPr>
        <p:blipFill>
          <a:blip r:embed="rId5"/>
          <a:stretch>
            <a:fillRect/>
          </a:stretch>
        </p:blipFill>
        <p:spPr>
          <a:xfrm>
            <a:off x="3823986" y="965532"/>
            <a:ext cx="1765572" cy="2330711"/>
          </a:xfrm>
          <a:prstGeom prst="rect">
            <a:avLst/>
          </a:prstGeom>
        </p:spPr>
      </p:pic>
      <p:pic>
        <p:nvPicPr>
          <p:cNvPr id="9" name="그림 8">
            <a:extLst>
              <a:ext uri="{FF2B5EF4-FFF2-40B4-BE49-F238E27FC236}">
                <a16:creationId xmlns:a16="http://schemas.microsoft.com/office/drawing/2014/main" id="{4672F3D3-12E4-8135-1101-4FA4719B3E2D}"/>
              </a:ext>
            </a:extLst>
          </p:cNvPr>
          <p:cNvPicPr>
            <a:picLocks noChangeAspect="1"/>
          </p:cNvPicPr>
          <p:nvPr/>
        </p:nvPicPr>
        <p:blipFill>
          <a:blip r:embed="rId6"/>
          <a:stretch>
            <a:fillRect/>
          </a:stretch>
        </p:blipFill>
        <p:spPr>
          <a:xfrm>
            <a:off x="5451714" y="963064"/>
            <a:ext cx="1670589" cy="2144172"/>
          </a:xfrm>
          <a:prstGeom prst="rect">
            <a:avLst/>
          </a:prstGeom>
        </p:spPr>
      </p:pic>
      <p:pic>
        <p:nvPicPr>
          <p:cNvPr id="11" name="그림 10">
            <a:extLst>
              <a:ext uri="{FF2B5EF4-FFF2-40B4-BE49-F238E27FC236}">
                <a16:creationId xmlns:a16="http://schemas.microsoft.com/office/drawing/2014/main" id="{D8916CA5-F30B-FF08-93C1-429AF480FD58}"/>
              </a:ext>
            </a:extLst>
          </p:cNvPr>
          <p:cNvPicPr>
            <a:picLocks noChangeAspect="1"/>
          </p:cNvPicPr>
          <p:nvPr/>
        </p:nvPicPr>
        <p:blipFill>
          <a:blip r:embed="rId7"/>
          <a:stretch>
            <a:fillRect/>
          </a:stretch>
        </p:blipFill>
        <p:spPr>
          <a:xfrm>
            <a:off x="7051206" y="963063"/>
            <a:ext cx="1609009" cy="2144171"/>
          </a:xfrm>
          <a:prstGeom prst="rect">
            <a:avLst/>
          </a:prstGeom>
        </p:spPr>
      </p:pic>
      <p:sp>
        <p:nvSpPr>
          <p:cNvPr id="12" name="TextBox 11">
            <a:extLst>
              <a:ext uri="{FF2B5EF4-FFF2-40B4-BE49-F238E27FC236}">
                <a16:creationId xmlns:a16="http://schemas.microsoft.com/office/drawing/2014/main" id="{0C5AB124-27C6-A2EA-7159-35D68B58D844}"/>
              </a:ext>
            </a:extLst>
          </p:cNvPr>
          <p:cNvSpPr txBox="1"/>
          <p:nvPr/>
        </p:nvSpPr>
        <p:spPr>
          <a:xfrm>
            <a:off x="8108637" y="808575"/>
            <a:ext cx="756443" cy="253916"/>
          </a:xfrm>
          <a:prstGeom prst="rect">
            <a:avLst/>
          </a:prstGeom>
          <a:solidFill>
            <a:schemeClr val="bg1">
              <a:lumMod val="95000"/>
            </a:schemeClr>
          </a:solidFill>
        </p:spPr>
        <p:txBody>
          <a:bodyPr wrap="square" rtlCol="0">
            <a:spAutoFit/>
          </a:bodyPr>
          <a:lstStyle/>
          <a:p>
            <a:pPr algn="ctr"/>
            <a:r>
              <a:rPr lang="en-US" altLang="ko-KR" sz="1050" dirty="0">
                <a:solidFill>
                  <a:schemeClr val="tx1"/>
                </a:solidFill>
                <a:latin typeface="나눔바른고딕" panose="020B0603020101020101" pitchFamily="50" charset="-127"/>
                <a:ea typeface="나눔바른고딕" panose="020B0603020101020101" pitchFamily="50" charset="-127"/>
              </a:rPr>
              <a:t>texts</a:t>
            </a:r>
            <a:r>
              <a:rPr lang="ko-KR" altLang="en-US" sz="1050" dirty="0">
                <a:solidFill>
                  <a:schemeClr val="tx1"/>
                </a:solidFill>
                <a:latin typeface="나눔바른고딕" panose="020B0603020101020101" pitchFamily="50" charset="-127"/>
                <a:ea typeface="나눔바른고딕" panose="020B0603020101020101" pitchFamily="50" charset="-127"/>
              </a:rPr>
              <a:t>파일</a:t>
            </a:r>
          </a:p>
        </p:txBody>
      </p:sp>
      <p:sp>
        <p:nvSpPr>
          <p:cNvPr id="13" name="직사각형 12">
            <a:extLst>
              <a:ext uri="{FF2B5EF4-FFF2-40B4-BE49-F238E27FC236}">
                <a16:creationId xmlns:a16="http://schemas.microsoft.com/office/drawing/2014/main" id="{1BAF5F52-C188-2510-195E-EACBA1E75DA1}"/>
              </a:ext>
            </a:extLst>
          </p:cNvPr>
          <p:cNvSpPr/>
          <p:nvPr/>
        </p:nvSpPr>
        <p:spPr>
          <a:xfrm>
            <a:off x="5019616" y="4001165"/>
            <a:ext cx="292894" cy="162358"/>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4" name="직사각형 13">
            <a:extLst>
              <a:ext uri="{FF2B5EF4-FFF2-40B4-BE49-F238E27FC236}">
                <a16:creationId xmlns:a16="http://schemas.microsoft.com/office/drawing/2014/main" id="{4456E820-1FAC-1434-0AD5-57E865901690}"/>
              </a:ext>
            </a:extLst>
          </p:cNvPr>
          <p:cNvSpPr/>
          <p:nvPr/>
        </p:nvSpPr>
        <p:spPr>
          <a:xfrm>
            <a:off x="3773895" y="795144"/>
            <a:ext cx="5117765" cy="2566757"/>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pic>
        <p:nvPicPr>
          <p:cNvPr id="15" name="그림 14">
            <a:extLst>
              <a:ext uri="{FF2B5EF4-FFF2-40B4-BE49-F238E27FC236}">
                <a16:creationId xmlns:a16="http://schemas.microsoft.com/office/drawing/2014/main" id="{89761C15-109C-4233-937C-5E84EDE28B37}"/>
              </a:ext>
            </a:extLst>
          </p:cNvPr>
          <p:cNvPicPr>
            <a:picLocks noChangeAspect="1"/>
          </p:cNvPicPr>
          <p:nvPr/>
        </p:nvPicPr>
        <p:blipFill rotWithShape="1">
          <a:blip r:embed="rId8"/>
          <a:srcRect t="83920" r="85592"/>
          <a:stretch/>
        </p:blipFill>
        <p:spPr>
          <a:xfrm>
            <a:off x="3135367" y="4597650"/>
            <a:ext cx="722058" cy="499108"/>
          </a:xfrm>
          <a:prstGeom prst="rect">
            <a:avLst/>
          </a:prstGeom>
        </p:spPr>
      </p:pic>
      <p:cxnSp>
        <p:nvCxnSpPr>
          <p:cNvPr id="16" name="연결선: 꺾임 15">
            <a:extLst>
              <a:ext uri="{FF2B5EF4-FFF2-40B4-BE49-F238E27FC236}">
                <a16:creationId xmlns:a16="http://schemas.microsoft.com/office/drawing/2014/main" id="{E04D9D8E-A6F2-C893-81D4-0D032FFBFC8E}"/>
              </a:ext>
            </a:extLst>
          </p:cNvPr>
          <p:cNvCxnSpPr>
            <a:cxnSpLocks/>
            <a:endCxn id="13" idx="3"/>
          </p:cNvCxnSpPr>
          <p:nvPr/>
        </p:nvCxnSpPr>
        <p:spPr>
          <a:xfrm rot="5400000">
            <a:off x="5392814" y="3260065"/>
            <a:ext cx="741975" cy="902582"/>
          </a:xfrm>
          <a:prstGeom prst="bentConnector2">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7" name="직사각형 16">
            <a:extLst>
              <a:ext uri="{FF2B5EF4-FFF2-40B4-BE49-F238E27FC236}">
                <a16:creationId xmlns:a16="http://schemas.microsoft.com/office/drawing/2014/main" id="{016E8A8E-87AF-F76D-229B-ED679995CF71}"/>
              </a:ext>
            </a:extLst>
          </p:cNvPr>
          <p:cNvSpPr/>
          <p:nvPr/>
        </p:nvSpPr>
        <p:spPr>
          <a:xfrm>
            <a:off x="4519713" y="4877126"/>
            <a:ext cx="995262" cy="148777"/>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cxnSp>
        <p:nvCxnSpPr>
          <p:cNvPr id="18" name="직선 화살표 연결선 17">
            <a:extLst>
              <a:ext uri="{FF2B5EF4-FFF2-40B4-BE49-F238E27FC236}">
                <a16:creationId xmlns:a16="http://schemas.microsoft.com/office/drawing/2014/main" id="{9CAF9FC3-6717-86EA-BC9F-A89E4AF8C57B}"/>
              </a:ext>
            </a:extLst>
          </p:cNvPr>
          <p:cNvCxnSpPr>
            <a:stCxn id="17" idx="1"/>
          </p:cNvCxnSpPr>
          <p:nvPr/>
        </p:nvCxnSpPr>
        <p:spPr>
          <a:xfrm flipH="1" flipV="1">
            <a:off x="3875094" y="4951514"/>
            <a:ext cx="644619" cy="1"/>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9" name="직사각형 18">
            <a:extLst>
              <a:ext uri="{FF2B5EF4-FFF2-40B4-BE49-F238E27FC236}">
                <a16:creationId xmlns:a16="http://schemas.microsoft.com/office/drawing/2014/main" id="{4CC70266-4617-28CA-2AD4-E9FB0979F853}"/>
              </a:ext>
            </a:extLst>
          </p:cNvPr>
          <p:cNvSpPr/>
          <p:nvPr/>
        </p:nvSpPr>
        <p:spPr>
          <a:xfrm>
            <a:off x="3106640" y="4594201"/>
            <a:ext cx="768453" cy="509075"/>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cxnSp>
        <p:nvCxnSpPr>
          <p:cNvPr id="20" name="연결선: 꺾임 19">
            <a:extLst>
              <a:ext uri="{FF2B5EF4-FFF2-40B4-BE49-F238E27FC236}">
                <a16:creationId xmlns:a16="http://schemas.microsoft.com/office/drawing/2014/main" id="{EEC497AA-8017-86AB-95DA-B2AD808ABBC8}"/>
              </a:ext>
            </a:extLst>
          </p:cNvPr>
          <p:cNvCxnSpPr>
            <a:cxnSpLocks/>
            <a:stCxn id="19" idx="0"/>
          </p:cNvCxnSpPr>
          <p:nvPr/>
        </p:nvCxnSpPr>
        <p:spPr>
          <a:xfrm rot="16200000" flipV="1">
            <a:off x="2200230" y="3303564"/>
            <a:ext cx="1090680" cy="1490594"/>
          </a:xfrm>
          <a:prstGeom prst="bentConnector2">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1" name="Google Shape;89;p18">
            <a:extLst>
              <a:ext uri="{FF2B5EF4-FFF2-40B4-BE49-F238E27FC236}">
                <a16:creationId xmlns:a16="http://schemas.microsoft.com/office/drawing/2014/main" id="{D5248F92-5CE5-EFA2-4232-78E1716937AF}"/>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3</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22" name="TextBox 21">
            <a:extLst>
              <a:ext uri="{FF2B5EF4-FFF2-40B4-BE49-F238E27FC236}">
                <a16:creationId xmlns:a16="http://schemas.microsoft.com/office/drawing/2014/main" id="{38822606-2618-4AC0-4497-43C119FBAFC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OCR_3</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21897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직사각형 3">
            <a:extLst>
              <a:ext uri="{FF2B5EF4-FFF2-40B4-BE49-F238E27FC236}">
                <a16:creationId xmlns:a16="http://schemas.microsoft.com/office/drawing/2014/main" id="{CC21F50F-837F-0620-44EF-24F569D9AFA9}"/>
              </a:ext>
            </a:extLst>
          </p:cNvPr>
          <p:cNvSpPr/>
          <p:nvPr/>
        </p:nvSpPr>
        <p:spPr>
          <a:xfrm>
            <a:off x="157755" y="1141027"/>
            <a:ext cx="1843544" cy="396538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3F9AEFF8-0F7D-E7AF-8C1F-CF6BF99253C7}"/>
              </a:ext>
            </a:extLst>
          </p:cNvPr>
          <p:cNvPicPr>
            <a:picLocks noChangeAspect="1"/>
          </p:cNvPicPr>
          <p:nvPr/>
        </p:nvPicPr>
        <p:blipFill>
          <a:blip r:embed="rId4"/>
          <a:stretch>
            <a:fillRect/>
          </a:stretch>
        </p:blipFill>
        <p:spPr>
          <a:xfrm>
            <a:off x="2220185" y="766769"/>
            <a:ext cx="4313306" cy="3216586"/>
          </a:xfrm>
          <a:prstGeom prst="rect">
            <a:avLst/>
          </a:prstGeom>
        </p:spPr>
      </p:pic>
      <p:pic>
        <p:nvPicPr>
          <p:cNvPr id="9" name="그림 8">
            <a:extLst>
              <a:ext uri="{FF2B5EF4-FFF2-40B4-BE49-F238E27FC236}">
                <a16:creationId xmlns:a16="http://schemas.microsoft.com/office/drawing/2014/main" id="{D69EB957-F159-FF2C-DF58-4EA24310E801}"/>
              </a:ext>
            </a:extLst>
          </p:cNvPr>
          <p:cNvPicPr>
            <a:picLocks noChangeAspect="1"/>
          </p:cNvPicPr>
          <p:nvPr/>
        </p:nvPicPr>
        <p:blipFill rotWithShape="1">
          <a:blip r:embed="rId5"/>
          <a:srcRect r="5719"/>
          <a:stretch/>
        </p:blipFill>
        <p:spPr>
          <a:xfrm>
            <a:off x="2220185" y="3983356"/>
            <a:ext cx="4313304" cy="524651"/>
          </a:xfrm>
          <a:prstGeom prst="rect">
            <a:avLst/>
          </a:prstGeom>
        </p:spPr>
      </p:pic>
      <p:sp>
        <p:nvSpPr>
          <p:cNvPr id="11" name="TextBox 10">
            <a:extLst>
              <a:ext uri="{FF2B5EF4-FFF2-40B4-BE49-F238E27FC236}">
                <a16:creationId xmlns:a16="http://schemas.microsoft.com/office/drawing/2014/main" id="{FBA8B57B-F70C-9485-77EA-4A62044D9AE1}"/>
              </a:ext>
            </a:extLst>
          </p:cNvPr>
          <p:cNvSpPr txBox="1"/>
          <p:nvPr/>
        </p:nvSpPr>
        <p:spPr>
          <a:xfrm>
            <a:off x="2318684" y="4763623"/>
            <a:ext cx="2044716"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OCR_TEST_peter_rev1.ipynb</a:t>
            </a:r>
            <a:endParaRPr lang="ko-KR" altLang="en-US" sz="1050" dirty="0">
              <a:latin typeface="나눔바른고딕" panose="020B0603020101020101" pitchFamily="50" charset="-127"/>
              <a:ea typeface="나눔바른고딕" panose="020B0603020101020101" pitchFamily="50" charset="-127"/>
            </a:endParaRPr>
          </a:p>
        </p:txBody>
      </p:sp>
      <p:sp>
        <p:nvSpPr>
          <p:cNvPr id="12" name="직사각형 11">
            <a:extLst>
              <a:ext uri="{FF2B5EF4-FFF2-40B4-BE49-F238E27FC236}">
                <a16:creationId xmlns:a16="http://schemas.microsoft.com/office/drawing/2014/main" id="{8B944805-B73C-6781-0337-EA92B05CFFF7}"/>
              </a:ext>
            </a:extLst>
          </p:cNvPr>
          <p:cNvSpPr/>
          <p:nvPr/>
        </p:nvSpPr>
        <p:spPr>
          <a:xfrm>
            <a:off x="3811945" y="1780353"/>
            <a:ext cx="1231900" cy="10795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3" name="직사각형 12">
            <a:extLst>
              <a:ext uri="{FF2B5EF4-FFF2-40B4-BE49-F238E27FC236}">
                <a16:creationId xmlns:a16="http://schemas.microsoft.com/office/drawing/2014/main" id="{56389D10-4CBD-EA4B-0985-749270C089E9}"/>
              </a:ext>
            </a:extLst>
          </p:cNvPr>
          <p:cNvSpPr/>
          <p:nvPr/>
        </p:nvSpPr>
        <p:spPr>
          <a:xfrm>
            <a:off x="2713295" y="1694105"/>
            <a:ext cx="381000" cy="1016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DD0BE665-8F04-045A-43C3-356EA9ECB8EE}"/>
              </a:ext>
            </a:extLst>
          </p:cNvPr>
          <p:cNvSpPr txBox="1"/>
          <p:nvPr/>
        </p:nvSpPr>
        <p:spPr>
          <a:xfrm>
            <a:off x="3587751" y="1841307"/>
            <a:ext cx="1060450" cy="276999"/>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좌측 상단 </a:t>
            </a:r>
            <a:r>
              <a:rPr lang="en-US" altLang="ko-KR" sz="600" dirty="0">
                <a:solidFill>
                  <a:srgbClr val="6A9955"/>
                </a:solidFill>
                <a:latin typeface="나눔바른고딕" panose="020B0603020101020101" pitchFamily="50" charset="-127"/>
                <a:ea typeface="나눔바른고딕" panose="020B0603020101020101" pitchFamily="50" charset="-127"/>
              </a:rPr>
              <a:t>x</a:t>
            </a:r>
            <a:r>
              <a:rPr lang="ko-KR" altLang="en-US" sz="600" dirty="0">
                <a:solidFill>
                  <a:srgbClr val="6A9955"/>
                </a:solidFill>
                <a:latin typeface="나눔바른고딕" panose="020B0603020101020101" pitchFamily="50" charset="-127"/>
                <a:ea typeface="나눔바른고딕" panose="020B0603020101020101" pitchFamily="50" charset="-127"/>
              </a:rPr>
              <a:t>좌표</a:t>
            </a:r>
            <a:endParaRPr lang="en-US" altLang="ko-KR" sz="600" dirty="0">
              <a:solidFill>
                <a:srgbClr val="6A9955"/>
              </a:solidFill>
              <a:latin typeface="나눔바른고딕" panose="020B0603020101020101" pitchFamily="50" charset="-127"/>
              <a:ea typeface="나눔바른고딕" panose="020B0603020101020101" pitchFamily="50" charset="-127"/>
            </a:endParaRPr>
          </a:p>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상단 </a:t>
            </a:r>
            <a:r>
              <a:rPr lang="en-US" altLang="ko-KR" sz="600" dirty="0">
                <a:solidFill>
                  <a:srgbClr val="6A9955"/>
                </a:solidFill>
                <a:latin typeface="나눔바른고딕" panose="020B0603020101020101" pitchFamily="50" charset="-127"/>
                <a:ea typeface="나눔바른고딕" panose="020B0603020101020101" pitchFamily="50" charset="-127"/>
              </a:rPr>
              <a:t>x</a:t>
            </a:r>
            <a:r>
              <a:rPr lang="ko-KR" altLang="en-US" sz="600" dirty="0">
                <a:solidFill>
                  <a:srgbClr val="6A9955"/>
                </a:solidFill>
                <a:latin typeface="나눔바른고딕" panose="020B0603020101020101" pitchFamily="50" charset="-127"/>
                <a:ea typeface="나눔바른고딕" panose="020B0603020101020101" pitchFamily="50" charset="-127"/>
              </a:rPr>
              <a:t>좌표</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CDF45672-282E-207D-5502-56D15D228CF3}"/>
              </a:ext>
            </a:extLst>
          </p:cNvPr>
          <p:cNvSpPr txBox="1"/>
          <p:nvPr/>
        </p:nvSpPr>
        <p:spPr>
          <a:xfrm>
            <a:off x="3908426" y="2134940"/>
            <a:ext cx="1333499"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#last_word_end</a:t>
            </a:r>
            <a:r>
              <a:rPr lang="ko-KR" altLang="en-US" sz="600" dirty="0">
                <a:solidFill>
                  <a:srgbClr val="6A9955"/>
                </a:solidFill>
                <a:latin typeface="나눔바른고딕" panose="020B0603020101020101" pitchFamily="50" charset="-127"/>
                <a:ea typeface="나눔바른고딕" panose="020B0603020101020101" pitchFamily="50" charset="-127"/>
              </a:rPr>
              <a:t>가 </a:t>
            </a:r>
            <a:r>
              <a:rPr lang="en-US" altLang="ko-KR" sz="600" dirty="0">
                <a:solidFill>
                  <a:srgbClr val="6A9955"/>
                </a:solidFill>
                <a:latin typeface="나눔바른고딕" panose="020B0603020101020101" pitchFamily="50" charset="-127"/>
                <a:ea typeface="나눔바른고딕" panose="020B0603020101020101" pitchFamily="50" charset="-127"/>
              </a:rPr>
              <a:t>None</a:t>
            </a:r>
            <a:r>
              <a:rPr lang="ko-KR" altLang="en-US" sz="600" dirty="0">
                <a:solidFill>
                  <a:srgbClr val="6A9955"/>
                </a:solidFill>
                <a:latin typeface="나눔바른고딕" panose="020B0603020101020101" pitchFamily="50" charset="-127"/>
                <a:ea typeface="나눔바른고딕" panose="020B0603020101020101" pitchFamily="50" charset="-127"/>
              </a:rPr>
              <a:t>이거나</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 </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55FCDA7D-45A7-A696-9779-BA13E8BFFF21}"/>
              </a:ext>
            </a:extLst>
          </p:cNvPr>
          <p:cNvSpPr txBox="1"/>
          <p:nvPr/>
        </p:nvSpPr>
        <p:spPr>
          <a:xfrm>
            <a:off x="4789845" y="2234783"/>
            <a:ext cx="4260850" cy="276999"/>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현재 단어의 시작</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en-US" altLang="ko-KR" sz="600" dirty="0" err="1">
                <a:solidFill>
                  <a:srgbClr val="6A9955"/>
                </a:solidFill>
                <a:latin typeface="나눔바른고딕" panose="020B0603020101020101" pitchFamily="50" charset="-127"/>
                <a:ea typeface="나눔바른고딕" panose="020B0603020101020101" pitchFamily="50" charset="-127"/>
              </a:rPr>
              <a:t>x_min</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이 이전 단어의 끝</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우측상단</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에서</a:t>
            </a:r>
            <a:r>
              <a:rPr lang="en-US" altLang="ko-KR" sz="600" dirty="0">
                <a:solidFill>
                  <a:srgbClr val="6A9955"/>
                </a:solidFill>
                <a:latin typeface="나눔바른고딕" panose="020B0603020101020101" pitchFamily="50" charset="-127"/>
                <a:ea typeface="나눔바른고딕" panose="020B0603020101020101" pitchFamily="50" charset="-127"/>
              </a:rPr>
              <a:t> </a:t>
            </a:r>
            <a:r>
              <a:rPr lang="en-US" altLang="ko-KR" sz="600" dirty="0" err="1">
                <a:solidFill>
                  <a:srgbClr val="6A9955"/>
                </a:solidFill>
                <a:latin typeface="나눔바른고딕" panose="020B0603020101020101" pitchFamily="50" charset="-127"/>
                <a:ea typeface="나눔바른고딕" panose="020B0603020101020101" pitchFamily="50" charset="-127"/>
              </a:rPr>
              <a:t>proximity_threshold</a:t>
            </a:r>
            <a:r>
              <a:rPr lang="en-US" altLang="ko-KR" sz="600" dirty="0">
                <a:solidFill>
                  <a:srgbClr val="6A9955"/>
                </a:solidFill>
                <a:latin typeface="나눔바른고딕" panose="020B0603020101020101" pitchFamily="50" charset="-127"/>
                <a:ea typeface="나눔바른고딕" panose="020B0603020101020101" pitchFamily="50" charset="-127"/>
              </a:rPr>
              <a:t>(=5) </a:t>
            </a:r>
            <a:r>
              <a:rPr lang="ko-KR" altLang="en-US" sz="600" dirty="0">
                <a:solidFill>
                  <a:srgbClr val="6A9955"/>
                </a:solidFill>
                <a:latin typeface="나눔바른고딕" panose="020B0603020101020101" pitchFamily="50" charset="-127"/>
                <a:ea typeface="나눔바른고딕" panose="020B0603020101020101" pitchFamily="50" charset="-127"/>
              </a:rPr>
              <a:t>이내에 위치한다면</a:t>
            </a:r>
            <a:endParaRPr lang="ko-KR" altLang="en-US" sz="600" dirty="0">
              <a:solidFill>
                <a:srgbClr val="CCCCCC"/>
              </a:solidFill>
              <a:latin typeface="나눔바른고딕" panose="020B0603020101020101" pitchFamily="50" charset="-127"/>
              <a:ea typeface="나눔바른고딕" panose="020B0603020101020101" pitchFamily="50" charset="-127"/>
            </a:endParaRPr>
          </a:p>
          <a:p>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7" name="TextBox 16">
            <a:extLst>
              <a:ext uri="{FF2B5EF4-FFF2-40B4-BE49-F238E27FC236}">
                <a16:creationId xmlns:a16="http://schemas.microsoft.com/office/drawing/2014/main" id="{4112BADA-4657-4C1A-8E82-DDD1A8947ED2}"/>
              </a:ext>
            </a:extLst>
          </p:cNvPr>
          <p:cNvSpPr txBox="1"/>
          <p:nvPr/>
        </p:nvSpPr>
        <p:spPr>
          <a:xfrm>
            <a:off x="4079871" y="2329402"/>
            <a:ext cx="1593851"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현재 단어를 </a:t>
            </a:r>
            <a:r>
              <a:rPr lang="en-US" altLang="ko-KR" sz="600" dirty="0" err="1">
                <a:solidFill>
                  <a:srgbClr val="6A9955"/>
                </a:solidFill>
                <a:latin typeface="나눔바른고딕" panose="020B0603020101020101" pitchFamily="50" charset="-127"/>
                <a:ea typeface="나눔바른고딕" panose="020B0603020101020101" pitchFamily="50" charset="-127"/>
              </a:rPr>
              <a:t>current_phrase</a:t>
            </a:r>
            <a:r>
              <a:rPr lang="ko-KR" altLang="en-US" sz="600" dirty="0">
                <a:solidFill>
                  <a:srgbClr val="6A9955"/>
                </a:solidFill>
                <a:latin typeface="나눔바른고딕" panose="020B0603020101020101" pitchFamily="50" charset="-127"/>
                <a:ea typeface="나눔바른고딕" panose="020B0603020101020101" pitchFamily="50" charset="-127"/>
              </a:rPr>
              <a:t>에 추가</a:t>
            </a:r>
            <a:r>
              <a:rPr lang="en-US" altLang="ko-KR" sz="600" dirty="0">
                <a:solidFill>
                  <a:srgbClr val="6A9955"/>
                </a:solidFill>
                <a:latin typeface="나눔바른고딕" panose="020B0603020101020101" pitchFamily="50" charset="-127"/>
                <a:ea typeface="나눔바른고딕" panose="020B0603020101020101" pitchFamily="50" charset="-127"/>
              </a:rPr>
              <a:t>)</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8" name="TextBox 17">
            <a:extLst>
              <a:ext uri="{FF2B5EF4-FFF2-40B4-BE49-F238E27FC236}">
                <a16:creationId xmlns:a16="http://schemas.microsoft.com/office/drawing/2014/main" id="{5E0EFE7D-A06C-19BD-B0E2-B4399ABA712B}"/>
              </a:ext>
            </a:extLst>
          </p:cNvPr>
          <p:cNvSpPr txBox="1"/>
          <p:nvPr/>
        </p:nvSpPr>
        <p:spPr>
          <a:xfrm>
            <a:off x="4211064" y="2526853"/>
            <a:ext cx="2387353"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en-US" altLang="ko-KR" sz="600" dirty="0" err="1">
                <a:solidFill>
                  <a:srgbClr val="6A9955"/>
                </a:solidFill>
                <a:latin typeface="나눔바른고딕" panose="020B0603020101020101" pitchFamily="50" charset="-127"/>
                <a:ea typeface="나눔바른고딕" panose="020B0603020101020101" pitchFamily="50" charset="-127"/>
              </a:rPr>
              <a:t>current_box</a:t>
            </a:r>
            <a:r>
              <a:rPr lang="ko-KR" altLang="en-US" sz="600" dirty="0">
                <a:solidFill>
                  <a:srgbClr val="6A9955"/>
                </a:solidFill>
                <a:latin typeface="나눔바른고딕" panose="020B0603020101020101" pitchFamily="50" charset="-127"/>
                <a:ea typeface="나눔바른고딕" panose="020B0603020101020101" pitchFamily="50" charset="-127"/>
              </a:rPr>
              <a:t>도 업데이트하여 현재 단어를 포함하도록 확장</a:t>
            </a:r>
            <a:r>
              <a:rPr lang="en-US" altLang="ko-KR" sz="600" dirty="0">
                <a:solidFill>
                  <a:srgbClr val="6A9955"/>
                </a:solidFill>
                <a:latin typeface="나눔바른고딕" panose="020B0603020101020101" pitchFamily="50" charset="-127"/>
                <a:ea typeface="나눔바른고딕" panose="020B0603020101020101" pitchFamily="50" charset="-127"/>
              </a:rPr>
              <a:t>)</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9" name="왼쪽 대괄호 18">
            <a:extLst>
              <a:ext uri="{FF2B5EF4-FFF2-40B4-BE49-F238E27FC236}">
                <a16:creationId xmlns:a16="http://schemas.microsoft.com/office/drawing/2014/main" id="{B7A7AB34-74E0-F62C-09A8-928E2863E3F4}"/>
              </a:ext>
            </a:extLst>
          </p:cNvPr>
          <p:cNvSpPr/>
          <p:nvPr/>
        </p:nvSpPr>
        <p:spPr>
          <a:xfrm>
            <a:off x="2867025" y="2589531"/>
            <a:ext cx="44450" cy="571500"/>
          </a:xfrm>
          <a:prstGeom prst="leftBracket">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왼쪽 대괄호 19">
            <a:extLst>
              <a:ext uri="{FF2B5EF4-FFF2-40B4-BE49-F238E27FC236}">
                <a16:creationId xmlns:a16="http://schemas.microsoft.com/office/drawing/2014/main" id="{725F2B4A-832B-6502-70B4-03B7626FEFB8}"/>
              </a:ext>
            </a:extLst>
          </p:cNvPr>
          <p:cNvSpPr/>
          <p:nvPr/>
        </p:nvSpPr>
        <p:spPr>
          <a:xfrm>
            <a:off x="2868869" y="2389283"/>
            <a:ext cx="44450" cy="161583"/>
          </a:xfrm>
          <a:prstGeom prst="leftBracket">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1" name="TextBox 20">
            <a:extLst>
              <a:ext uri="{FF2B5EF4-FFF2-40B4-BE49-F238E27FC236}">
                <a16:creationId xmlns:a16="http://schemas.microsoft.com/office/drawing/2014/main" id="{16A9F528-43D7-D8A3-A5AA-82189D07FBAE}"/>
              </a:ext>
            </a:extLst>
          </p:cNvPr>
          <p:cNvSpPr txBox="1"/>
          <p:nvPr/>
        </p:nvSpPr>
        <p:spPr>
          <a:xfrm>
            <a:off x="2195902" y="2410194"/>
            <a:ext cx="666126" cy="276999"/>
          </a:xfrm>
          <a:prstGeom prst="rect">
            <a:avLst/>
          </a:prstGeom>
          <a:solidFill>
            <a:schemeClr val="bg1"/>
          </a:solidFill>
        </p:spPr>
        <p:txBody>
          <a:bodyPr wrap="square" rtlCol="0">
            <a:spAutoFit/>
          </a:bodyPr>
          <a:lstStyle/>
          <a:p>
            <a:pPr algn="ctr"/>
            <a:r>
              <a:rPr lang="en-US" altLang="ko-KR" sz="600" dirty="0" err="1">
                <a:solidFill>
                  <a:schemeClr val="bg2">
                    <a:lumMod val="10000"/>
                  </a:schemeClr>
                </a:solidFill>
                <a:latin typeface="나눔바른고딕" panose="020B0603020101020101" pitchFamily="50" charset="-127"/>
                <a:ea typeface="나눔바른고딕" panose="020B0603020101020101" pitchFamily="50" charset="-127"/>
              </a:rPr>
              <a:t>current_phrase</a:t>
            </a:r>
            <a:endParaRPr lang="ko-KR" altLang="en-US" sz="60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22" name="TextBox 21">
            <a:extLst>
              <a:ext uri="{FF2B5EF4-FFF2-40B4-BE49-F238E27FC236}">
                <a16:creationId xmlns:a16="http://schemas.microsoft.com/office/drawing/2014/main" id="{B5BF0AF0-81DE-0816-2411-DBE08DA72D0A}"/>
              </a:ext>
            </a:extLst>
          </p:cNvPr>
          <p:cNvSpPr txBox="1"/>
          <p:nvPr/>
        </p:nvSpPr>
        <p:spPr>
          <a:xfrm>
            <a:off x="2227303" y="2687193"/>
            <a:ext cx="632605" cy="184666"/>
          </a:xfrm>
          <a:prstGeom prst="rect">
            <a:avLst/>
          </a:prstGeom>
          <a:solidFill>
            <a:schemeClr val="bg1"/>
          </a:solidFill>
        </p:spPr>
        <p:txBody>
          <a:bodyPr wrap="square" rtlCol="0">
            <a:spAutoFit/>
          </a:bodyPr>
          <a:lstStyle/>
          <a:p>
            <a:pPr algn="ctr"/>
            <a:r>
              <a:rPr lang="en-US" altLang="ko-KR" sz="600" dirty="0" err="1">
                <a:solidFill>
                  <a:schemeClr val="bg2">
                    <a:lumMod val="10000"/>
                  </a:schemeClr>
                </a:solidFill>
                <a:latin typeface="나눔바른고딕" panose="020B0603020101020101" pitchFamily="50" charset="-127"/>
                <a:ea typeface="나눔바른고딕" panose="020B0603020101020101" pitchFamily="50" charset="-127"/>
              </a:rPr>
              <a:t>current_box</a:t>
            </a:r>
            <a:endParaRPr lang="ko-KR" altLang="en-US" sz="60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23" name="TextBox 22">
            <a:extLst>
              <a:ext uri="{FF2B5EF4-FFF2-40B4-BE49-F238E27FC236}">
                <a16:creationId xmlns:a16="http://schemas.microsoft.com/office/drawing/2014/main" id="{F3F92411-55DB-4228-AC72-C36D58DE0E15}"/>
              </a:ext>
            </a:extLst>
          </p:cNvPr>
          <p:cNvSpPr txBox="1"/>
          <p:nvPr/>
        </p:nvSpPr>
        <p:spPr>
          <a:xfrm>
            <a:off x="4366447" y="3234103"/>
            <a:ext cx="2679993"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새 문구 시작</a:t>
            </a:r>
            <a:r>
              <a:rPr lang="en-US" altLang="ko-KR" sz="600" dirty="0">
                <a:solidFill>
                  <a:srgbClr val="6A9955"/>
                </a:solidFill>
                <a:latin typeface="나눔바른고딕" panose="020B0603020101020101" pitchFamily="50" charset="-127"/>
                <a:ea typeface="나눔바른고딕" panose="020B0603020101020101" pitchFamily="50" charset="-127"/>
              </a:rPr>
              <a:t>: </a:t>
            </a:r>
            <a:r>
              <a:rPr lang="ko-KR" altLang="en-US" sz="600" dirty="0">
                <a:solidFill>
                  <a:srgbClr val="6A9955"/>
                </a:solidFill>
                <a:latin typeface="나눔바른고딕" panose="020B0603020101020101" pitchFamily="50" charset="-127"/>
                <a:ea typeface="나눔바른고딕" panose="020B0603020101020101" pitchFamily="50" charset="-127"/>
              </a:rPr>
              <a:t>만약 현재 단어가 이전 단어와 충분히 떨어져 있다면</a:t>
            </a:r>
            <a:r>
              <a:rPr lang="en-US" altLang="ko-KR" sz="600" dirty="0">
                <a:solidFill>
                  <a:srgbClr val="6A9955"/>
                </a:solidFill>
                <a:latin typeface="나눔바른고딕" panose="020B0603020101020101" pitchFamily="50" charset="-127"/>
                <a:ea typeface="나눔바른고딕" panose="020B0603020101020101" pitchFamily="50" charset="-127"/>
              </a:rPr>
              <a:t>)</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24" name="TextBox 23">
            <a:extLst>
              <a:ext uri="{FF2B5EF4-FFF2-40B4-BE49-F238E27FC236}">
                <a16:creationId xmlns:a16="http://schemas.microsoft.com/office/drawing/2014/main" id="{9612EC75-CECE-CD0B-29A2-B9F0DA92DC27}"/>
              </a:ext>
            </a:extLst>
          </p:cNvPr>
          <p:cNvSpPr txBox="1"/>
          <p:nvPr/>
        </p:nvSpPr>
        <p:spPr>
          <a:xfrm>
            <a:off x="5069632" y="3346059"/>
            <a:ext cx="2854982"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현재까지의 </a:t>
            </a:r>
            <a:r>
              <a:rPr lang="en-US" altLang="ko-KR" sz="600" dirty="0" err="1">
                <a:solidFill>
                  <a:srgbClr val="6A9955"/>
                </a:solidFill>
                <a:latin typeface="나눔바른고딕" panose="020B0603020101020101" pitchFamily="50" charset="-127"/>
                <a:ea typeface="나눔바른고딕" panose="020B0603020101020101" pitchFamily="50" charset="-127"/>
              </a:rPr>
              <a:t>current_phrase</a:t>
            </a:r>
            <a:r>
              <a:rPr lang="ko-KR" altLang="en-US" sz="600" dirty="0">
                <a:solidFill>
                  <a:srgbClr val="6A9955"/>
                </a:solidFill>
                <a:latin typeface="나눔바른고딕" panose="020B0603020101020101" pitchFamily="50" charset="-127"/>
                <a:ea typeface="나눔바른고딕" panose="020B0603020101020101" pitchFamily="50" charset="-127"/>
              </a:rPr>
              <a:t>와 </a:t>
            </a:r>
            <a:r>
              <a:rPr lang="en-US" altLang="ko-KR" sz="600" dirty="0" err="1">
                <a:solidFill>
                  <a:srgbClr val="6A9955"/>
                </a:solidFill>
                <a:latin typeface="나눔바른고딕" panose="020B0603020101020101" pitchFamily="50" charset="-127"/>
                <a:ea typeface="나눔바른고딕" panose="020B0603020101020101" pitchFamily="50" charset="-127"/>
              </a:rPr>
              <a:t>current_box</a:t>
            </a:r>
            <a:r>
              <a:rPr lang="ko-KR" altLang="en-US" sz="600" dirty="0">
                <a:solidFill>
                  <a:srgbClr val="6A9955"/>
                </a:solidFill>
                <a:latin typeface="나눔바른고딕" panose="020B0603020101020101" pitchFamily="50" charset="-127"/>
                <a:ea typeface="나눔바른고딕" panose="020B0603020101020101" pitchFamily="50" charset="-127"/>
              </a:rPr>
              <a:t>를 </a:t>
            </a:r>
            <a:r>
              <a:rPr lang="en-US" altLang="ko-KR" sz="600" dirty="0" err="1">
                <a:solidFill>
                  <a:srgbClr val="6A9955"/>
                </a:solidFill>
                <a:latin typeface="나눔바른고딕" panose="020B0603020101020101" pitchFamily="50" charset="-127"/>
                <a:ea typeface="나눔바른고딕" panose="020B0603020101020101" pitchFamily="50" charset="-127"/>
              </a:rPr>
              <a:t>combined_results</a:t>
            </a:r>
            <a:r>
              <a:rPr lang="ko-KR" altLang="en-US" sz="600" dirty="0">
                <a:solidFill>
                  <a:srgbClr val="6A9955"/>
                </a:solidFill>
                <a:latin typeface="나눔바른고딕" panose="020B0603020101020101" pitchFamily="50" charset="-127"/>
                <a:ea typeface="나눔바른고딕" panose="020B0603020101020101" pitchFamily="50" charset="-127"/>
              </a:rPr>
              <a:t>에 추가</a:t>
            </a:r>
            <a:endParaRPr lang="en-US" altLang="ko-KR" sz="600" dirty="0">
              <a:solidFill>
                <a:srgbClr val="6A9955"/>
              </a:solidFill>
              <a:latin typeface="나눔바른고딕" panose="020B0603020101020101" pitchFamily="50" charset="-127"/>
              <a:ea typeface="나눔바른고딕" panose="020B0603020101020101" pitchFamily="50" charset="-127"/>
            </a:endParaRPr>
          </a:p>
        </p:txBody>
      </p:sp>
      <p:sp>
        <p:nvSpPr>
          <p:cNvPr id="25" name="TextBox 24">
            <a:extLst>
              <a:ext uri="{FF2B5EF4-FFF2-40B4-BE49-F238E27FC236}">
                <a16:creationId xmlns:a16="http://schemas.microsoft.com/office/drawing/2014/main" id="{EB4FE9FB-E655-D913-1E4D-3BE29BB1D656}"/>
              </a:ext>
            </a:extLst>
          </p:cNvPr>
          <p:cNvSpPr txBox="1"/>
          <p:nvPr/>
        </p:nvSpPr>
        <p:spPr>
          <a:xfrm>
            <a:off x="4309297" y="3447625"/>
            <a:ext cx="1959020"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새로운 </a:t>
            </a:r>
            <a:r>
              <a:rPr lang="en-US" altLang="ko-KR" sz="600" dirty="0">
                <a:solidFill>
                  <a:srgbClr val="6A9955"/>
                </a:solidFill>
                <a:latin typeface="나눔바른고딕" panose="020B0603020101020101" pitchFamily="50" charset="-127"/>
                <a:ea typeface="나눔바른고딕" panose="020B0603020101020101" pitchFamily="50" charset="-127"/>
              </a:rPr>
              <a:t>description</a:t>
            </a:r>
            <a:r>
              <a:rPr lang="ko-KR" altLang="en-US" sz="600" dirty="0">
                <a:solidFill>
                  <a:srgbClr val="6A9955"/>
                </a:solidFill>
                <a:latin typeface="나눔바른고딕" panose="020B0603020101020101" pitchFamily="50" charset="-127"/>
                <a:ea typeface="나눔바른고딕" panose="020B0603020101020101" pitchFamily="50" charset="-127"/>
              </a:rPr>
              <a:t>와 </a:t>
            </a:r>
            <a:r>
              <a:rPr lang="en-US" altLang="ko-KR" sz="600" dirty="0">
                <a:solidFill>
                  <a:srgbClr val="6A9955"/>
                </a:solidFill>
                <a:latin typeface="나눔바른고딕" panose="020B0603020101020101" pitchFamily="50" charset="-127"/>
                <a:ea typeface="나눔바른고딕" panose="020B0603020101020101" pitchFamily="50" charset="-127"/>
              </a:rPr>
              <a:t>bounding box</a:t>
            </a:r>
            <a:r>
              <a:rPr lang="ko-KR" altLang="en-US" sz="600" dirty="0">
                <a:solidFill>
                  <a:srgbClr val="6A9955"/>
                </a:solidFill>
                <a:latin typeface="나눔바른고딕" panose="020B0603020101020101" pitchFamily="50" charset="-127"/>
                <a:ea typeface="나눔바른고딕" panose="020B0603020101020101" pitchFamily="50" charset="-127"/>
              </a:rPr>
              <a:t>를 시작</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26" name="TextBox 25">
            <a:extLst>
              <a:ext uri="{FF2B5EF4-FFF2-40B4-BE49-F238E27FC236}">
                <a16:creationId xmlns:a16="http://schemas.microsoft.com/office/drawing/2014/main" id="{66AA4AD1-DD0F-57C1-750B-8AC8FC17C0D0}"/>
              </a:ext>
            </a:extLst>
          </p:cNvPr>
          <p:cNvSpPr txBox="1"/>
          <p:nvPr/>
        </p:nvSpPr>
        <p:spPr>
          <a:xfrm>
            <a:off x="4330081" y="3956938"/>
            <a:ext cx="4203455"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마지막 단어 처리</a:t>
            </a:r>
            <a:r>
              <a:rPr lang="en-US" altLang="ko-KR" sz="600" dirty="0">
                <a:solidFill>
                  <a:srgbClr val="6A9955"/>
                </a:solidFill>
                <a:latin typeface="나눔바른고딕" panose="020B0603020101020101" pitchFamily="50" charset="-127"/>
                <a:ea typeface="나눔바른고딕" panose="020B0603020101020101" pitchFamily="50" charset="-127"/>
              </a:rPr>
              <a:t>: </a:t>
            </a:r>
            <a:r>
              <a:rPr lang="ko-KR" altLang="en-US" sz="600" dirty="0">
                <a:solidFill>
                  <a:srgbClr val="6A9955"/>
                </a:solidFill>
                <a:latin typeface="나눔바른고딕" panose="020B0603020101020101" pitchFamily="50" charset="-127"/>
                <a:ea typeface="나눔바른고딕" panose="020B0603020101020101" pitchFamily="50" charset="-127"/>
              </a:rPr>
              <a:t>모든 결과를 순회한 후</a:t>
            </a:r>
            <a:r>
              <a:rPr lang="en-US" altLang="ko-KR" sz="600" dirty="0">
                <a:solidFill>
                  <a:srgbClr val="6A9955"/>
                </a:solidFill>
                <a:latin typeface="나눔바른고딕" panose="020B0603020101020101" pitchFamily="50" charset="-127"/>
                <a:ea typeface="나눔바른고딕" panose="020B0603020101020101" pitchFamily="50" charset="-127"/>
              </a:rPr>
              <a:t>, </a:t>
            </a:r>
            <a:r>
              <a:rPr lang="ko-KR" altLang="en-US" sz="600" dirty="0">
                <a:solidFill>
                  <a:srgbClr val="6A9955"/>
                </a:solidFill>
                <a:latin typeface="나눔바른고딕" panose="020B0603020101020101" pitchFamily="50" charset="-127"/>
                <a:ea typeface="나눔바른고딕" panose="020B0603020101020101" pitchFamily="50" charset="-127"/>
              </a:rPr>
              <a:t>마지막에 처리된 문구가 있다면 이를 </a:t>
            </a:r>
            <a:r>
              <a:rPr lang="en-US" altLang="ko-KR" sz="600" dirty="0" err="1">
                <a:solidFill>
                  <a:srgbClr val="6A9955"/>
                </a:solidFill>
                <a:latin typeface="나눔바른고딕" panose="020B0603020101020101" pitchFamily="50" charset="-127"/>
                <a:ea typeface="나눔바른고딕" panose="020B0603020101020101" pitchFamily="50" charset="-127"/>
              </a:rPr>
              <a:t>combined_results</a:t>
            </a:r>
            <a:r>
              <a:rPr lang="ko-KR" altLang="en-US" sz="600" dirty="0">
                <a:solidFill>
                  <a:srgbClr val="6A9955"/>
                </a:solidFill>
                <a:latin typeface="나눔바른고딕" panose="020B0603020101020101" pitchFamily="50" charset="-127"/>
                <a:ea typeface="나눔바른고딕" panose="020B0603020101020101" pitchFamily="50" charset="-127"/>
              </a:rPr>
              <a:t>에 추가</a:t>
            </a:r>
            <a:r>
              <a:rPr lang="en-US" altLang="ko-KR" sz="600" dirty="0">
                <a:solidFill>
                  <a:srgbClr val="6A9955"/>
                </a:solidFill>
                <a:latin typeface="나눔바른고딕" panose="020B0603020101020101" pitchFamily="50" charset="-127"/>
                <a:ea typeface="나눔바른고딕" panose="020B0603020101020101" pitchFamily="50" charset="-127"/>
              </a:rPr>
              <a:t>)</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27" name="TextBox 26">
            <a:extLst>
              <a:ext uri="{FF2B5EF4-FFF2-40B4-BE49-F238E27FC236}">
                <a16:creationId xmlns:a16="http://schemas.microsoft.com/office/drawing/2014/main" id="{4D9AB3BE-2F7B-BA35-96AE-2833D4615891}"/>
              </a:ext>
            </a:extLst>
          </p:cNvPr>
          <p:cNvSpPr txBox="1"/>
          <p:nvPr/>
        </p:nvSpPr>
        <p:spPr>
          <a:xfrm>
            <a:off x="6821122" y="2420671"/>
            <a:ext cx="2088571" cy="473206"/>
          </a:xfrm>
          <a:prstGeom prst="rect">
            <a:avLst/>
          </a:prstGeom>
          <a:solidFill>
            <a:schemeClr val="bg1">
              <a:lumMod val="95000"/>
            </a:schemeClr>
          </a:solidFill>
        </p:spPr>
        <p:txBody>
          <a:bodyPr wrap="square" rtlCol="0">
            <a:spAutoFit/>
          </a:bodyPr>
          <a:lstStyle/>
          <a:p>
            <a:pPr algn="ct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현재단어의 좌측상단 </a:t>
            </a:r>
            <a:r>
              <a:rPr lang="en-US" altLang="ko-KR" sz="825" dirty="0">
                <a:solidFill>
                  <a:schemeClr val="bg2">
                    <a:lumMod val="10000"/>
                  </a:schemeClr>
                </a:solidFill>
                <a:latin typeface="나눔바른고딕" panose="020B0603020101020101" pitchFamily="50" charset="-127"/>
                <a:ea typeface="나눔바른고딕" panose="020B0603020101020101" pitchFamily="50" charset="-127"/>
              </a:rPr>
              <a:t>x</a:t>
            </a: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좌표와 </a:t>
            </a:r>
            <a:endParaRPr lang="en-US" altLang="ko-KR" sz="825" dirty="0">
              <a:solidFill>
                <a:schemeClr val="bg2">
                  <a:lumMod val="10000"/>
                </a:schemeClr>
              </a:solidFill>
              <a:latin typeface="나눔바른고딕" panose="020B0603020101020101" pitchFamily="50" charset="-127"/>
              <a:ea typeface="나눔바른고딕" panose="020B0603020101020101" pitchFamily="50" charset="-127"/>
            </a:endParaRPr>
          </a:p>
          <a:p>
            <a:pPr algn="ct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앞선 단어의 우측상단 </a:t>
            </a:r>
            <a:r>
              <a:rPr lang="en-US" altLang="ko-KR" sz="825" dirty="0">
                <a:solidFill>
                  <a:schemeClr val="bg2">
                    <a:lumMod val="10000"/>
                  </a:schemeClr>
                </a:solidFill>
                <a:latin typeface="나눔바른고딕" panose="020B0603020101020101" pitchFamily="50" charset="-127"/>
                <a:ea typeface="나눔바른고딕" panose="020B0603020101020101" pitchFamily="50" charset="-127"/>
              </a:rPr>
              <a:t>x</a:t>
            </a: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좌표의 차이가 </a:t>
            </a:r>
            <a:endParaRPr lang="en-US" altLang="ko-KR" sz="825" dirty="0">
              <a:solidFill>
                <a:schemeClr val="bg2">
                  <a:lumMod val="10000"/>
                </a:schemeClr>
              </a:solidFill>
              <a:latin typeface="나눔바른고딕" panose="020B0603020101020101" pitchFamily="50" charset="-127"/>
              <a:ea typeface="나눔바른고딕" panose="020B0603020101020101" pitchFamily="50" charset="-127"/>
            </a:endParaRPr>
          </a:p>
          <a:p>
            <a:pPr algn="ctr"/>
            <a:r>
              <a:rPr lang="en-US" altLang="ko-KR" sz="825"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이하면 붙어있는 단어로 간주</a:t>
            </a:r>
          </a:p>
        </p:txBody>
      </p:sp>
      <p:sp>
        <p:nvSpPr>
          <p:cNvPr id="28" name="직사각형 27">
            <a:extLst>
              <a:ext uri="{FF2B5EF4-FFF2-40B4-BE49-F238E27FC236}">
                <a16:creationId xmlns:a16="http://schemas.microsoft.com/office/drawing/2014/main" id="{D98D069C-BA24-5524-0422-3AEF44C13740}"/>
              </a:ext>
            </a:extLst>
          </p:cNvPr>
          <p:cNvSpPr/>
          <p:nvPr/>
        </p:nvSpPr>
        <p:spPr>
          <a:xfrm>
            <a:off x="2146686" y="2118081"/>
            <a:ext cx="6763007" cy="1060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9" name="직사각형 28">
            <a:extLst>
              <a:ext uri="{FF2B5EF4-FFF2-40B4-BE49-F238E27FC236}">
                <a16:creationId xmlns:a16="http://schemas.microsoft.com/office/drawing/2014/main" id="{6326B743-D512-CDBC-7FB2-BC7CBE53AFF5}"/>
              </a:ext>
            </a:extLst>
          </p:cNvPr>
          <p:cNvSpPr/>
          <p:nvPr/>
        </p:nvSpPr>
        <p:spPr>
          <a:xfrm>
            <a:off x="2146686" y="3178291"/>
            <a:ext cx="6763007" cy="5246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0" name="TextBox 29">
            <a:extLst>
              <a:ext uri="{FF2B5EF4-FFF2-40B4-BE49-F238E27FC236}">
                <a16:creationId xmlns:a16="http://schemas.microsoft.com/office/drawing/2014/main" id="{08740701-EF62-58D2-5DAA-0A998442295A}"/>
              </a:ext>
            </a:extLst>
          </p:cNvPr>
          <p:cNvSpPr txBox="1"/>
          <p:nvPr/>
        </p:nvSpPr>
        <p:spPr>
          <a:xfrm>
            <a:off x="7109460" y="3494549"/>
            <a:ext cx="1795294" cy="219291"/>
          </a:xfrm>
          <a:prstGeom prst="rect">
            <a:avLst/>
          </a:prstGeom>
          <a:solidFill>
            <a:schemeClr val="bg1">
              <a:lumMod val="95000"/>
            </a:schemeClr>
          </a:solidFill>
        </p:spPr>
        <p:txBody>
          <a:bodyPr wrap="square" rtlCol="0">
            <a:spAutoFit/>
          </a:bodyPr>
          <a:lstStyle/>
          <a:p>
            <a:pPr algn="ctr"/>
            <a:r>
              <a:rPr lang="en-US" altLang="ko-KR" sz="825"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 초과하면 띄어 있는 단어로 간주</a:t>
            </a:r>
          </a:p>
        </p:txBody>
      </p:sp>
      <p:sp>
        <p:nvSpPr>
          <p:cNvPr id="31" name="TextBox 30">
            <a:extLst>
              <a:ext uri="{FF2B5EF4-FFF2-40B4-BE49-F238E27FC236}">
                <a16:creationId xmlns:a16="http://schemas.microsoft.com/office/drawing/2014/main" id="{0E678CA8-71E2-8EAA-1F14-C3E4448FA1A3}"/>
              </a:ext>
            </a:extLst>
          </p:cNvPr>
          <p:cNvSpPr txBox="1"/>
          <p:nvPr/>
        </p:nvSpPr>
        <p:spPr>
          <a:xfrm>
            <a:off x="3064759" y="2833594"/>
            <a:ext cx="2359489"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상단 </a:t>
            </a:r>
            <a:r>
              <a:rPr lang="en-US" altLang="ko-KR" sz="600" dirty="0">
                <a:solidFill>
                  <a:srgbClr val="6A9955"/>
                </a:solidFill>
                <a:latin typeface="나눔바른고딕" panose="020B0603020101020101" pitchFamily="50" charset="-127"/>
                <a:ea typeface="나눔바른고딕" panose="020B0603020101020101" pitchFamily="50" charset="-127"/>
              </a:rPr>
              <a:t>x</a:t>
            </a:r>
            <a:r>
              <a:rPr lang="ko-KR" altLang="en-US" sz="600" dirty="0">
                <a:solidFill>
                  <a:srgbClr val="6A9955"/>
                </a:solidFill>
                <a:latin typeface="나눔바른고딕" panose="020B0603020101020101" pitchFamily="50" charset="-127"/>
                <a:ea typeface="나눔바른고딕" panose="020B0603020101020101" pitchFamily="50" charset="-127"/>
              </a:rPr>
              <a:t>좌표와 하단 </a:t>
            </a:r>
            <a:r>
              <a:rPr lang="en-US" altLang="ko-KR" sz="600" dirty="0">
                <a:solidFill>
                  <a:srgbClr val="6A9955"/>
                </a:solidFill>
                <a:latin typeface="나눔바른고딕" panose="020B0603020101020101" pitchFamily="50" charset="-127"/>
                <a:ea typeface="나눔바른고딕" panose="020B0603020101020101" pitchFamily="50" charset="-127"/>
              </a:rPr>
              <a:t>x</a:t>
            </a:r>
            <a:r>
              <a:rPr lang="ko-KR" altLang="en-US" sz="600" dirty="0">
                <a:solidFill>
                  <a:srgbClr val="6A9955"/>
                </a:solidFill>
                <a:latin typeface="나눔바른고딕" panose="020B0603020101020101" pitchFamily="50" charset="-127"/>
                <a:ea typeface="나눔바른고딕" panose="020B0603020101020101" pitchFamily="50" charset="-127"/>
              </a:rPr>
              <a:t>좌표를 다음 텍스트의 것으로 변경</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32" name="TextBox 31">
            <a:extLst>
              <a:ext uri="{FF2B5EF4-FFF2-40B4-BE49-F238E27FC236}">
                <a16:creationId xmlns:a16="http://schemas.microsoft.com/office/drawing/2014/main" id="{4E525953-FC68-2B91-1A10-152076383BF0}"/>
              </a:ext>
            </a:extLst>
          </p:cNvPr>
          <p:cNvSpPr txBox="1"/>
          <p:nvPr/>
        </p:nvSpPr>
        <p:spPr>
          <a:xfrm>
            <a:off x="4740276" y="2937391"/>
            <a:ext cx="3799981" cy="276999"/>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상단의 </a:t>
            </a:r>
            <a:r>
              <a:rPr lang="en-US" altLang="ko-KR" sz="600" dirty="0">
                <a:solidFill>
                  <a:srgbClr val="6A9955"/>
                </a:solidFill>
                <a:latin typeface="나눔바른고딕" panose="020B0603020101020101" pitchFamily="50" charset="-127"/>
                <a:ea typeface="나눔바른고딕" panose="020B0603020101020101" pitchFamily="50" charset="-127"/>
              </a:rPr>
              <a:t>x </a:t>
            </a:r>
            <a:r>
              <a:rPr lang="ko-KR" altLang="en-US" sz="600" dirty="0">
                <a:solidFill>
                  <a:srgbClr val="6A9955"/>
                </a:solidFill>
                <a:latin typeface="나눔바른고딕" panose="020B0603020101020101" pitchFamily="50" charset="-127"/>
                <a:ea typeface="나눔바른고딕" panose="020B0603020101020101" pitchFamily="50" charset="-127"/>
              </a:rPr>
              <a:t>좌표를 </a:t>
            </a:r>
            <a:r>
              <a:rPr lang="en-US" altLang="ko-KR" sz="600" dirty="0">
                <a:solidFill>
                  <a:srgbClr val="6A9955"/>
                </a:solidFill>
                <a:latin typeface="나눔바른고딕" panose="020B0603020101020101" pitchFamily="50" charset="-127"/>
                <a:ea typeface="나눔바른고딕" panose="020B0603020101020101" pitchFamily="50" charset="-127"/>
              </a:rPr>
              <a:t>vertices </a:t>
            </a:r>
            <a:r>
              <a:rPr lang="ko-KR" altLang="en-US" sz="600" dirty="0">
                <a:solidFill>
                  <a:srgbClr val="6A9955"/>
                </a:solidFill>
                <a:latin typeface="나눔바른고딕" panose="020B0603020101020101" pitchFamily="50" charset="-127"/>
                <a:ea typeface="나눔바른고딕" panose="020B0603020101020101" pitchFamily="50" charset="-127"/>
              </a:rPr>
              <a:t>리스트의 두 번째 </a:t>
            </a:r>
            <a:r>
              <a:rPr lang="ko-KR" altLang="en-US" sz="600" dirty="0" err="1">
                <a:solidFill>
                  <a:srgbClr val="6A9955"/>
                </a:solidFill>
                <a:latin typeface="나눔바른고딕" panose="020B0603020101020101" pitchFamily="50" charset="-127"/>
                <a:ea typeface="나눔바른고딕" panose="020B0603020101020101" pitchFamily="50" charset="-127"/>
              </a:rPr>
              <a:t>튜플</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상단을 나타냄</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의 </a:t>
            </a:r>
            <a:r>
              <a:rPr lang="en-US" altLang="ko-KR" sz="600" dirty="0">
                <a:solidFill>
                  <a:srgbClr val="6A9955"/>
                </a:solidFill>
                <a:latin typeface="나눔바른고딕" panose="020B0603020101020101" pitchFamily="50" charset="-127"/>
                <a:ea typeface="나눔바른고딕" panose="020B0603020101020101" pitchFamily="50" charset="-127"/>
              </a:rPr>
              <a:t>x </a:t>
            </a:r>
            <a:r>
              <a:rPr lang="ko-KR" altLang="en-US" sz="600" dirty="0">
                <a:solidFill>
                  <a:srgbClr val="6A9955"/>
                </a:solidFill>
                <a:latin typeface="나눔바른고딕" panose="020B0603020101020101" pitchFamily="50" charset="-127"/>
                <a:ea typeface="나눔바른고딕" panose="020B0603020101020101" pitchFamily="50" charset="-127"/>
              </a:rPr>
              <a:t>좌표로 설정</a:t>
            </a:r>
            <a:endParaRPr lang="en-US" altLang="ko-KR" sz="600" dirty="0">
              <a:solidFill>
                <a:srgbClr val="6A9955"/>
              </a:solidFill>
              <a:latin typeface="나눔바른고딕" panose="020B0603020101020101" pitchFamily="50" charset="-127"/>
              <a:ea typeface="나눔바른고딕" panose="020B0603020101020101" pitchFamily="50" charset="-127"/>
            </a:endParaRPr>
          </a:p>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하단의 </a:t>
            </a:r>
            <a:r>
              <a:rPr lang="en-US" altLang="ko-KR" sz="600" dirty="0">
                <a:solidFill>
                  <a:srgbClr val="6A9955"/>
                </a:solidFill>
                <a:latin typeface="나눔바른고딕" panose="020B0603020101020101" pitchFamily="50" charset="-127"/>
                <a:ea typeface="나눔바른고딕" panose="020B0603020101020101" pitchFamily="50" charset="-127"/>
              </a:rPr>
              <a:t>x </a:t>
            </a:r>
            <a:r>
              <a:rPr lang="ko-KR" altLang="en-US" sz="600" dirty="0">
                <a:solidFill>
                  <a:srgbClr val="6A9955"/>
                </a:solidFill>
                <a:latin typeface="나눔바른고딕" panose="020B0603020101020101" pitchFamily="50" charset="-127"/>
                <a:ea typeface="나눔바른고딕" panose="020B0603020101020101" pitchFamily="50" charset="-127"/>
              </a:rPr>
              <a:t>좌표를 </a:t>
            </a:r>
            <a:r>
              <a:rPr lang="en-US" altLang="ko-KR" sz="600" dirty="0">
                <a:solidFill>
                  <a:srgbClr val="6A9955"/>
                </a:solidFill>
                <a:latin typeface="나눔바른고딕" panose="020B0603020101020101" pitchFamily="50" charset="-127"/>
                <a:ea typeface="나눔바른고딕" panose="020B0603020101020101" pitchFamily="50" charset="-127"/>
              </a:rPr>
              <a:t>vertices </a:t>
            </a:r>
            <a:r>
              <a:rPr lang="ko-KR" altLang="en-US" sz="600" dirty="0">
                <a:solidFill>
                  <a:srgbClr val="6A9955"/>
                </a:solidFill>
                <a:latin typeface="나눔바른고딕" panose="020B0603020101020101" pitchFamily="50" charset="-127"/>
                <a:ea typeface="나눔바른고딕" panose="020B0603020101020101" pitchFamily="50" charset="-127"/>
              </a:rPr>
              <a:t>리스트의 세 번째 </a:t>
            </a:r>
            <a:r>
              <a:rPr lang="ko-KR" altLang="en-US" sz="600" dirty="0" err="1">
                <a:solidFill>
                  <a:srgbClr val="6A9955"/>
                </a:solidFill>
                <a:latin typeface="나눔바른고딕" panose="020B0603020101020101" pitchFamily="50" charset="-127"/>
                <a:ea typeface="나눔바른고딕" panose="020B0603020101020101" pitchFamily="50" charset="-127"/>
              </a:rPr>
              <a:t>튜플</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하단을 나타냄</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의 </a:t>
            </a:r>
            <a:r>
              <a:rPr lang="en-US" altLang="ko-KR" sz="600" dirty="0">
                <a:solidFill>
                  <a:srgbClr val="6A9955"/>
                </a:solidFill>
                <a:latin typeface="나눔바른고딕" panose="020B0603020101020101" pitchFamily="50" charset="-127"/>
                <a:ea typeface="나눔바른고딕" panose="020B0603020101020101" pitchFamily="50" charset="-127"/>
              </a:rPr>
              <a:t>x </a:t>
            </a:r>
            <a:r>
              <a:rPr lang="ko-KR" altLang="en-US" sz="600" dirty="0">
                <a:solidFill>
                  <a:srgbClr val="6A9955"/>
                </a:solidFill>
                <a:latin typeface="나눔바른고딕" panose="020B0603020101020101" pitchFamily="50" charset="-127"/>
                <a:ea typeface="나눔바른고딕" panose="020B0603020101020101" pitchFamily="50" charset="-127"/>
              </a:rPr>
              <a:t>좌표로 설정</a:t>
            </a:r>
            <a:endParaRPr lang="en-US" altLang="ko-KR" sz="600" dirty="0">
              <a:solidFill>
                <a:srgbClr val="6A9955"/>
              </a:solidFill>
              <a:latin typeface="나눔바른고딕" panose="020B0603020101020101" pitchFamily="50" charset="-127"/>
              <a:ea typeface="나눔바른고딕" panose="020B0603020101020101" pitchFamily="50" charset="-127"/>
            </a:endParaRPr>
          </a:p>
        </p:txBody>
      </p:sp>
      <p:sp>
        <p:nvSpPr>
          <p:cNvPr id="33" name="직사각형 32">
            <a:extLst>
              <a:ext uri="{FF2B5EF4-FFF2-40B4-BE49-F238E27FC236}">
                <a16:creationId xmlns:a16="http://schemas.microsoft.com/office/drawing/2014/main" id="{2172A7AC-8E63-2AB3-E429-F9A875BE8D71}"/>
              </a:ext>
            </a:extLst>
          </p:cNvPr>
          <p:cNvSpPr/>
          <p:nvPr/>
        </p:nvSpPr>
        <p:spPr>
          <a:xfrm>
            <a:off x="3632488" y="2474769"/>
            <a:ext cx="764913" cy="10795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4" name="직사각형 33">
            <a:extLst>
              <a:ext uri="{FF2B5EF4-FFF2-40B4-BE49-F238E27FC236}">
                <a16:creationId xmlns:a16="http://schemas.microsoft.com/office/drawing/2014/main" id="{9309F38D-C4A2-3CEA-D95C-DC92FA3ADDDC}"/>
              </a:ext>
            </a:extLst>
          </p:cNvPr>
          <p:cNvSpPr/>
          <p:nvPr/>
        </p:nvSpPr>
        <p:spPr>
          <a:xfrm>
            <a:off x="3627307" y="2779617"/>
            <a:ext cx="841404" cy="10795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35" name="그림 34">
            <a:extLst>
              <a:ext uri="{FF2B5EF4-FFF2-40B4-BE49-F238E27FC236}">
                <a16:creationId xmlns:a16="http://schemas.microsoft.com/office/drawing/2014/main" id="{69318324-3B78-3A78-D04E-A4AAE1FC0CC4}"/>
              </a:ext>
            </a:extLst>
          </p:cNvPr>
          <p:cNvPicPr>
            <a:picLocks noChangeAspect="1"/>
          </p:cNvPicPr>
          <p:nvPr/>
        </p:nvPicPr>
        <p:blipFill rotWithShape="1">
          <a:blip r:embed="rId6"/>
          <a:srcRect l="-892" t="741" r="892" b="45582"/>
          <a:stretch/>
        </p:blipFill>
        <p:spPr>
          <a:xfrm>
            <a:off x="5288807" y="4133617"/>
            <a:ext cx="1235462" cy="979065"/>
          </a:xfrm>
          <a:prstGeom prst="rect">
            <a:avLst/>
          </a:prstGeom>
        </p:spPr>
      </p:pic>
      <p:pic>
        <p:nvPicPr>
          <p:cNvPr id="36" name="그림 35">
            <a:extLst>
              <a:ext uri="{FF2B5EF4-FFF2-40B4-BE49-F238E27FC236}">
                <a16:creationId xmlns:a16="http://schemas.microsoft.com/office/drawing/2014/main" id="{5C721495-2CA2-82FF-5270-EA831272926F}"/>
              </a:ext>
            </a:extLst>
          </p:cNvPr>
          <p:cNvPicPr>
            <a:picLocks noChangeAspect="1"/>
          </p:cNvPicPr>
          <p:nvPr/>
        </p:nvPicPr>
        <p:blipFill rotWithShape="1">
          <a:blip r:embed="rId6"/>
          <a:srcRect l="40" t="54829" r="-40" b="-586"/>
          <a:stretch/>
        </p:blipFill>
        <p:spPr>
          <a:xfrm>
            <a:off x="6515156" y="4133617"/>
            <a:ext cx="1188608" cy="954326"/>
          </a:xfrm>
          <a:prstGeom prst="rect">
            <a:avLst/>
          </a:prstGeom>
        </p:spPr>
      </p:pic>
      <p:cxnSp>
        <p:nvCxnSpPr>
          <p:cNvPr id="37" name="직선 화살표 연결선 36">
            <a:extLst>
              <a:ext uri="{FF2B5EF4-FFF2-40B4-BE49-F238E27FC236}">
                <a16:creationId xmlns:a16="http://schemas.microsoft.com/office/drawing/2014/main" id="{B75843F9-89EC-8D53-222F-9BDC7C18152C}"/>
              </a:ext>
            </a:extLst>
          </p:cNvPr>
          <p:cNvCxnSpPr>
            <a:cxnSpLocks/>
          </p:cNvCxnSpPr>
          <p:nvPr/>
        </p:nvCxnSpPr>
        <p:spPr>
          <a:xfrm flipV="1">
            <a:off x="3101975" y="1165363"/>
            <a:ext cx="1109089" cy="490718"/>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 name="직선 화살표 연결선 37">
            <a:extLst>
              <a:ext uri="{FF2B5EF4-FFF2-40B4-BE49-F238E27FC236}">
                <a16:creationId xmlns:a16="http://schemas.microsoft.com/office/drawing/2014/main" id="{C257DB18-0338-6D0F-4016-FDE0184AD910}"/>
              </a:ext>
            </a:extLst>
          </p:cNvPr>
          <p:cNvCxnSpPr>
            <a:cxnSpLocks/>
          </p:cNvCxnSpPr>
          <p:nvPr/>
        </p:nvCxnSpPr>
        <p:spPr>
          <a:xfrm flipV="1">
            <a:off x="3840480" y="996835"/>
            <a:ext cx="350830" cy="748070"/>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9" name="직선 화살표 연결선 38">
            <a:extLst>
              <a:ext uri="{FF2B5EF4-FFF2-40B4-BE49-F238E27FC236}">
                <a16:creationId xmlns:a16="http://schemas.microsoft.com/office/drawing/2014/main" id="{5E82FF6E-0FAE-CDAA-9838-413C79C8742C}"/>
              </a:ext>
            </a:extLst>
          </p:cNvPr>
          <p:cNvCxnSpPr>
            <a:cxnSpLocks/>
          </p:cNvCxnSpPr>
          <p:nvPr/>
        </p:nvCxnSpPr>
        <p:spPr>
          <a:xfrm flipV="1">
            <a:off x="3859316" y="1305349"/>
            <a:ext cx="351748" cy="1125080"/>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0" name="직선 화살표 연결선 39">
            <a:extLst>
              <a:ext uri="{FF2B5EF4-FFF2-40B4-BE49-F238E27FC236}">
                <a16:creationId xmlns:a16="http://schemas.microsoft.com/office/drawing/2014/main" id="{F4C3DC66-A747-7EDC-3CA2-2A164780CFB2}"/>
              </a:ext>
            </a:extLst>
          </p:cNvPr>
          <p:cNvCxnSpPr>
            <a:cxnSpLocks/>
          </p:cNvCxnSpPr>
          <p:nvPr/>
        </p:nvCxnSpPr>
        <p:spPr>
          <a:xfrm flipV="1">
            <a:off x="3906027" y="1497858"/>
            <a:ext cx="318076" cy="1241327"/>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1" name="직선 화살표 연결선 40">
            <a:extLst>
              <a:ext uri="{FF2B5EF4-FFF2-40B4-BE49-F238E27FC236}">
                <a16:creationId xmlns:a16="http://schemas.microsoft.com/office/drawing/2014/main" id="{7517B1A1-2546-0FC9-9BC2-25270752C9AE}"/>
              </a:ext>
            </a:extLst>
          </p:cNvPr>
          <p:cNvCxnSpPr>
            <a:cxnSpLocks/>
          </p:cNvCxnSpPr>
          <p:nvPr/>
        </p:nvCxnSpPr>
        <p:spPr>
          <a:xfrm>
            <a:off x="4941183" y="4239297"/>
            <a:ext cx="128449" cy="0"/>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3" name="직선 화살표 연결선 42">
            <a:extLst>
              <a:ext uri="{FF2B5EF4-FFF2-40B4-BE49-F238E27FC236}">
                <a16:creationId xmlns:a16="http://schemas.microsoft.com/office/drawing/2014/main" id="{6CCB03AF-3B7E-3DF0-0226-19310F20EC5B}"/>
              </a:ext>
            </a:extLst>
          </p:cNvPr>
          <p:cNvCxnSpPr>
            <a:cxnSpLocks/>
          </p:cNvCxnSpPr>
          <p:nvPr/>
        </p:nvCxnSpPr>
        <p:spPr>
          <a:xfrm flipV="1">
            <a:off x="1447627" y="3048048"/>
            <a:ext cx="699059" cy="79097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5" name="Google Shape;89;p18">
            <a:extLst>
              <a:ext uri="{FF2B5EF4-FFF2-40B4-BE49-F238E27FC236}">
                <a16:creationId xmlns:a16="http://schemas.microsoft.com/office/drawing/2014/main" id="{52C07AC4-52AB-6EE9-0C45-13770BDE2DC2}"/>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4</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46" name="TextBox 45">
            <a:extLst>
              <a:ext uri="{FF2B5EF4-FFF2-40B4-BE49-F238E27FC236}">
                <a16:creationId xmlns:a16="http://schemas.microsoft.com/office/drawing/2014/main" id="{24F7C88A-9F51-4E6C-20C1-1B7FC146CC82}"/>
              </a:ext>
            </a:extLst>
          </p:cNvPr>
          <p:cNvSpPr txBox="1"/>
          <p:nvPr/>
        </p:nvSpPr>
        <p:spPr>
          <a:xfrm>
            <a:off x="157105" y="1109706"/>
            <a:ext cx="1842171" cy="4028026"/>
          </a:xfrm>
          <a:prstGeom prst="rect">
            <a:avLst/>
          </a:prstGeom>
          <a:noFill/>
        </p:spPr>
        <p:txBody>
          <a:bodyPr wrap="none" rtlCol="0" anchor="ctr">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[4</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texts[0]</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의 문자열과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texts[0]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 결과를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비교해서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다른 점을 이미지 속에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표시하고자 함</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단어별로 안하고</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전체 문자열</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(text[0])</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진행하다</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보니</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맞춤법 검사 결과 </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틀린 단어에 </a:t>
            </a:r>
            <a:r>
              <a:rPr lang="en-US" altLang="ko-KR" sz="1050" dirty="0" err="1">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를 칠 </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수가 없는 문제발생</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단어와 조사가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따로따로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err="1">
                <a:solidFill>
                  <a:schemeClr val="bg2">
                    <a:lumMod val="10000"/>
                  </a:schemeClr>
                </a:solidFill>
                <a:latin typeface="나눔바른고딕" panose="020B0603020101020101" pitchFamily="50" charset="-127"/>
                <a:ea typeface="나눔바른고딕" panose="020B0603020101020101" pitchFamily="50" charset="-127"/>
              </a:rPr>
              <a:t>쳐지는게</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아닌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함께 쳐지도록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띄어쓰기를 기준으로</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치는 코드설계해서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검사를</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진행고자 함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7" name="TextBox 46">
            <a:extLst>
              <a:ext uri="{FF2B5EF4-FFF2-40B4-BE49-F238E27FC236}">
                <a16:creationId xmlns:a16="http://schemas.microsoft.com/office/drawing/2014/main" id="{297231D4-8FF7-8E30-C986-F6D0A604D421}"/>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OCR_3</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5" name="TextBox 4">
            <a:extLst>
              <a:ext uri="{FF2B5EF4-FFF2-40B4-BE49-F238E27FC236}">
                <a16:creationId xmlns:a16="http://schemas.microsoft.com/office/drawing/2014/main" id="{39D9C215-7A37-DB05-269F-72AB723D38B5}"/>
              </a:ext>
            </a:extLst>
          </p:cNvPr>
          <p:cNvSpPr txBox="1"/>
          <p:nvPr/>
        </p:nvSpPr>
        <p:spPr>
          <a:xfrm>
            <a:off x="4167027" y="793818"/>
            <a:ext cx="5028409" cy="727122"/>
          </a:xfrm>
          <a:prstGeom prst="rect">
            <a:avLst/>
          </a:prstGeom>
          <a:noFill/>
        </p:spPr>
        <p:txBody>
          <a:bodyPr wrap="square">
            <a:spAutoFit/>
          </a:bodyPr>
          <a:lstStyle/>
          <a:p>
            <a:r>
              <a:rPr lang="en-US" altLang="ko-KR" sz="600" dirty="0">
                <a:solidFill>
                  <a:schemeClr val="accent5"/>
                </a:solidFill>
                <a:latin typeface="나눔바른고딕" panose="020B0603020101020101" pitchFamily="50" charset="-127"/>
                <a:ea typeface="나눔바른고딕" panose="020B0603020101020101" pitchFamily="50" charset="-127"/>
              </a:rPr>
              <a:t>Ex)</a:t>
            </a:r>
          </a:p>
          <a:p>
            <a:r>
              <a:rPr lang="en-US" altLang="ko-KR" sz="600" dirty="0" err="1">
                <a:solidFill>
                  <a:schemeClr val="accent5"/>
                </a:solidFill>
                <a:latin typeface="나눔바른고딕" panose="020B0603020101020101" pitchFamily="50" charset="-127"/>
                <a:ea typeface="나눔바른고딕" panose="020B0603020101020101" pitchFamily="50" charset="-127"/>
              </a:rPr>
              <a:t>result.bounding_poly.vertices</a:t>
            </a:r>
            <a:r>
              <a:rPr lang="en-US" altLang="ko-KR" sz="600" dirty="0">
                <a:solidFill>
                  <a:schemeClr val="accent5"/>
                </a:solidFill>
                <a:latin typeface="나눔바른고딕" panose="020B0603020101020101" pitchFamily="50" charset="-127"/>
                <a:ea typeface="나눔바른고딕" panose="020B0603020101020101" pitchFamily="50" charset="-127"/>
              </a:rPr>
              <a:t> = </a:t>
            </a:r>
            <a:r>
              <a:rPr lang="es-ES" altLang="ko-KR" sz="600" dirty="0">
                <a:solidFill>
                  <a:schemeClr val="accent5"/>
                </a:solidFill>
                <a:latin typeface="나눔바른고딕" panose="020B0603020101020101" pitchFamily="50" charset="-127"/>
                <a:ea typeface="나눔바른고딕" panose="020B0603020101020101" pitchFamily="50" charset="-127"/>
              </a:rPr>
              <a:t>[x:7 y:9, x:13 y:9, x:13 y:31, x:7 y:31] [x:14 y:9, x:74 y:9, x:74 y:31, x:14 y:31]...</a:t>
            </a:r>
            <a:endParaRPr lang="en-US" altLang="ko-KR" sz="600" dirty="0">
              <a:solidFill>
                <a:schemeClr val="accent5"/>
              </a:solidFill>
              <a:latin typeface="나눔바른고딕" panose="020B0603020101020101" pitchFamily="50" charset="-127"/>
              <a:ea typeface="나눔바른고딕" panose="020B0603020101020101" pitchFamily="50" charset="-127"/>
            </a:endParaRPr>
          </a:p>
          <a:p>
            <a:endParaRPr lang="en-US" altLang="ko-KR" sz="375" dirty="0">
              <a:solidFill>
                <a:schemeClr val="accent5"/>
              </a:solidFill>
              <a:latin typeface="나눔바른고딕" panose="020B0603020101020101" pitchFamily="50" charset="-127"/>
              <a:ea typeface="나눔바른고딕" panose="020B0603020101020101" pitchFamily="50" charset="-127"/>
            </a:endParaRPr>
          </a:p>
          <a:p>
            <a:r>
              <a:rPr lang="en-US" altLang="ko-KR" sz="600" dirty="0">
                <a:solidFill>
                  <a:schemeClr val="accent5"/>
                </a:solidFill>
                <a:latin typeface="나눔바른고딕" panose="020B0603020101020101" pitchFamily="50" charset="-127"/>
                <a:ea typeface="나눔바른고딕" panose="020B0603020101020101" pitchFamily="50" charset="-127"/>
              </a:rPr>
              <a:t>Vertices = [(7, 9), (13, 9), (13, 31), (7, 31)] [(14, 9), (74, 9), (74, 31), (14, 31)]...</a:t>
            </a:r>
          </a:p>
          <a:p>
            <a:endParaRPr lang="en-US" altLang="ko-KR" sz="375" dirty="0">
              <a:solidFill>
                <a:schemeClr val="accent5"/>
              </a:solidFill>
              <a:latin typeface="나눔바른고딕" panose="020B0603020101020101" pitchFamily="50" charset="-127"/>
              <a:ea typeface="나눔바른고딕" panose="020B0603020101020101" pitchFamily="50" charset="-127"/>
            </a:endParaRPr>
          </a:p>
          <a:p>
            <a:r>
              <a:rPr lang="en-US" altLang="ko-KR" sz="600" dirty="0" err="1">
                <a:solidFill>
                  <a:schemeClr val="accent5"/>
                </a:solidFill>
                <a:latin typeface="나눔바른고딕" panose="020B0603020101020101" pitchFamily="50" charset="-127"/>
                <a:ea typeface="나눔바른고딕" panose="020B0603020101020101" pitchFamily="50" charset="-127"/>
              </a:rPr>
              <a:t>result.description</a:t>
            </a:r>
            <a:r>
              <a:rPr lang="en-US" altLang="ko-KR" sz="600" dirty="0">
                <a:solidFill>
                  <a:schemeClr val="accent5"/>
                </a:solidFill>
                <a:latin typeface="나눔바른고딕" panose="020B0603020101020101" pitchFamily="50" charset="-127"/>
                <a:ea typeface="나눔바른고딕" panose="020B0603020101020101" pitchFamily="50" charset="-127"/>
              </a:rPr>
              <a:t> = ‘</a:t>
            </a:r>
            <a:r>
              <a:rPr lang="ko-KR" altLang="en-US" sz="600" dirty="0">
                <a:solidFill>
                  <a:schemeClr val="accent5"/>
                </a:solidFill>
                <a:latin typeface="나눔바른고딕" panose="020B0603020101020101" pitchFamily="50" charset="-127"/>
                <a:ea typeface="나눔바른고딕" panose="020B0603020101020101" pitchFamily="50" charset="-127"/>
              </a:rPr>
              <a:t>섭취량</a:t>
            </a:r>
            <a:r>
              <a:rPr lang="en-US" altLang="ko-KR" sz="600" dirty="0">
                <a:solidFill>
                  <a:schemeClr val="accent5"/>
                </a:solidFill>
                <a:latin typeface="나눔바른고딕" panose="020B0603020101020101" pitchFamily="50" charset="-127"/>
                <a:ea typeface="나눔바른고딕" panose="020B0603020101020101" pitchFamily="50" charset="-127"/>
              </a:rPr>
              <a:t>’ ‘</a:t>
            </a:r>
            <a:r>
              <a:rPr lang="ko-KR" altLang="en-US" sz="600" dirty="0">
                <a:solidFill>
                  <a:schemeClr val="accent5"/>
                </a:solidFill>
                <a:latin typeface="나눔바른고딕" panose="020B0603020101020101" pitchFamily="50" charset="-127"/>
                <a:ea typeface="나눔바른고딕" panose="020B0603020101020101" pitchFamily="50" charset="-127"/>
              </a:rPr>
              <a:t>및</a:t>
            </a:r>
            <a:r>
              <a:rPr lang="en-US" altLang="ko-KR" sz="600" dirty="0">
                <a:solidFill>
                  <a:schemeClr val="accent5"/>
                </a:solidFill>
                <a:latin typeface="나눔바른고딕" panose="020B0603020101020101" pitchFamily="50" charset="-127"/>
                <a:ea typeface="나눔바른고딕" panose="020B0603020101020101" pitchFamily="50" charset="-127"/>
              </a:rPr>
              <a:t>’ ...</a:t>
            </a:r>
          </a:p>
          <a:p>
            <a:endParaRPr lang="en-US" altLang="ko-KR" sz="375" dirty="0">
              <a:solidFill>
                <a:schemeClr val="accent5"/>
              </a:solidFill>
              <a:latin typeface="나눔바른고딕" panose="020B0603020101020101" pitchFamily="50" charset="-127"/>
              <a:ea typeface="나눔바른고딕" panose="020B0603020101020101" pitchFamily="50" charset="-127"/>
            </a:endParaRPr>
          </a:p>
          <a:p>
            <a:r>
              <a:rPr lang="en-US" altLang="ko-KR" sz="600" dirty="0" err="1">
                <a:solidFill>
                  <a:schemeClr val="accent5"/>
                </a:solidFill>
                <a:latin typeface="나눔바른고딕" panose="020B0603020101020101" pitchFamily="50" charset="-127"/>
                <a:ea typeface="나눔바른고딕" panose="020B0603020101020101" pitchFamily="50" charset="-127"/>
              </a:rPr>
              <a:t>result.bounding_poly</a:t>
            </a:r>
            <a:r>
              <a:rPr lang="en-US" altLang="ko-KR" sz="600" dirty="0">
                <a:solidFill>
                  <a:schemeClr val="accent5"/>
                </a:solidFill>
                <a:latin typeface="나눔바른고딕" panose="020B0603020101020101" pitchFamily="50" charset="-127"/>
                <a:ea typeface="나눔바른고딕" panose="020B0603020101020101" pitchFamily="50" charset="-127"/>
              </a:rPr>
              <a:t>= vertices{ x: 7 y: 9 } vertices{ x: 74 y: 9 } vertices{ x: 74 y: 31 } vertices{ x: 7 y: 31 }...</a:t>
            </a:r>
          </a:p>
        </p:txBody>
      </p:sp>
      <p:sp>
        <p:nvSpPr>
          <p:cNvPr id="7" name="직사각형 6">
            <a:extLst>
              <a:ext uri="{FF2B5EF4-FFF2-40B4-BE49-F238E27FC236}">
                <a16:creationId xmlns:a16="http://schemas.microsoft.com/office/drawing/2014/main" id="{B62E2371-5CF0-A644-39F5-F78F61AF3990}"/>
              </a:ext>
            </a:extLst>
          </p:cNvPr>
          <p:cNvSpPr/>
          <p:nvPr/>
        </p:nvSpPr>
        <p:spPr>
          <a:xfrm>
            <a:off x="4211064" y="842140"/>
            <a:ext cx="4932937" cy="64644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462535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36E9B9FD-0DA2-80A4-BF9B-C82DC8B01E75}"/>
              </a:ext>
            </a:extLst>
          </p:cNvPr>
          <p:cNvSpPr/>
          <p:nvPr/>
        </p:nvSpPr>
        <p:spPr>
          <a:xfrm>
            <a:off x="2288264" y="3061853"/>
            <a:ext cx="3166018" cy="11845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4" name="직사각형 3">
            <a:extLst>
              <a:ext uri="{FF2B5EF4-FFF2-40B4-BE49-F238E27FC236}">
                <a16:creationId xmlns:a16="http://schemas.microsoft.com/office/drawing/2014/main" id="{FDF6E16E-07ED-5D52-CD3C-A5D289662192}"/>
              </a:ext>
            </a:extLst>
          </p:cNvPr>
          <p:cNvSpPr/>
          <p:nvPr/>
        </p:nvSpPr>
        <p:spPr>
          <a:xfrm>
            <a:off x="124044" y="911806"/>
            <a:ext cx="1843544" cy="424425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28481CD1-379C-C927-569D-C53DEAED6B94}"/>
              </a:ext>
            </a:extLst>
          </p:cNvPr>
          <p:cNvPicPr>
            <a:picLocks noChangeAspect="1"/>
          </p:cNvPicPr>
          <p:nvPr/>
        </p:nvPicPr>
        <p:blipFill rotWithShape="1">
          <a:blip r:embed="rId4"/>
          <a:srcRect l="53823" b="5577"/>
          <a:stretch/>
        </p:blipFill>
        <p:spPr>
          <a:xfrm>
            <a:off x="2304658" y="1258936"/>
            <a:ext cx="3170666" cy="830786"/>
          </a:xfrm>
          <a:prstGeom prst="rect">
            <a:avLst/>
          </a:prstGeom>
        </p:spPr>
      </p:pic>
      <p:pic>
        <p:nvPicPr>
          <p:cNvPr id="8" name="그림 7">
            <a:extLst>
              <a:ext uri="{FF2B5EF4-FFF2-40B4-BE49-F238E27FC236}">
                <a16:creationId xmlns:a16="http://schemas.microsoft.com/office/drawing/2014/main" id="{074C9471-1D81-832F-A3FE-CCDFDFB64DDD}"/>
              </a:ext>
            </a:extLst>
          </p:cNvPr>
          <p:cNvPicPr>
            <a:picLocks noChangeAspect="1"/>
          </p:cNvPicPr>
          <p:nvPr/>
        </p:nvPicPr>
        <p:blipFill rotWithShape="1">
          <a:blip r:embed="rId5"/>
          <a:srcRect l="53823" t="8157" r="718" b="6729"/>
          <a:stretch/>
        </p:blipFill>
        <p:spPr>
          <a:xfrm>
            <a:off x="2296666" y="3100627"/>
            <a:ext cx="3121351" cy="758120"/>
          </a:xfrm>
          <a:prstGeom prst="rect">
            <a:avLst/>
          </a:prstGeom>
        </p:spPr>
      </p:pic>
      <p:sp>
        <p:nvSpPr>
          <p:cNvPr id="9" name="TextBox 8">
            <a:extLst>
              <a:ext uri="{FF2B5EF4-FFF2-40B4-BE49-F238E27FC236}">
                <a16:creationId xmlns:a16="http://schemas.microsoft.com/office/drawing/2014/main" id="{09DF1B2C-2C5D-939F-5DB2-28451707611C}"/>
              </a:ext>
            </a:extLst>
          </p:cNvPr>
          <p:cNvSpPr txBox="1"/>
          <p:nvPr/>
        </p:nvSpPr>
        <p:spPr>
          <a:xfrm>
            <a:off x="100357" y="938194"/>
            <a:ext cx="1782860" cy="4247317"/>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[4</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texts[0]</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의 문자열과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texts[0]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 결과를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비교해서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다른 점을 이미지 속에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표시하고자 함</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단어별로 안하고</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전체 문자열</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(text[0])</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진행하다</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보니</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 결과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틀린 단어에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를 칠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수가 없는 문제발생</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단어와 조사가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따로따로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err="1">
                <a:solidFill>
                  <a:schemeClr val="bg2">
                    <a:lumMod val="10000"/>
                  </a:schemeClr>
                </a:solidFill>
                <a:latin typeface="나눔바른고딕" panose="020B0603020101020101" pitchFamily="50" charset="-127"/>
                <a:ea typeface="나눔바른고딕" panose="020B0603020101020101" pitchFamily="50" charset="-127"/>
              </a:rPr>
              <a:t>쳐지는게</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아닌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함께 쳐지도록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띄어쓰기를 기준으로</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치는 코드설계해서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검사를</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진행고자 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pPr algn="ctr"/>
            <a:r>
              <a:rPr lang="ko-KR" altLang="en-US" sz="1050" dirty="0">
                <a:latin typeface="나눔바른고딕" panose="020B0603020101020101" pitchFamily="50" charset="-127"/>
                <a:ea typeface="나눔바른고딕" panose="020B0603020101020101" pitchFamily="50" charset="-127"/>
              </a:rPr>
              <a:t>결과 </a:t>
            </a:r>
            <a:r>
              <a:rPr lang="ko-KR" altLang="en-US" sz="1050" dirty="0" err="1">
                <a:latin typeface="나눔바른고딕" panose="020B0603020101020101" pitchFamily="50" charset="-127"/>
                <a:ea typeface="나눔바른고딕" panose="020B0603020101020101" pitchFamily="50" charset="-127"/>
              </a:rPr>
              <a:t>좋지않음</a:t>
            </a:r>
            <a:r>
              <a:rPr lang="en-US" altLang="ko-KR" sz="1050" dirty="0">
                <a:latin typeface="나눔바른고딕" panose="020B0603020101020101" pitchFamily="50" charset="-127"/>
                <a:ea typeface="나눔바른고딕" panose="020B0603020101020101" pitchFamily="50" charset="-127"/>
              </a:rPr>
              <a:t>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11" name="화살표: 아래쪽 10">
            <a:extLst>
              <a:ext uri="{FF2B5EF4-FFF2-40B4-BE49-F238E27FC236}">
                <a16:creationId xmlns:a16="http://schemas.microsoft.com/office/drawing/2014/main" id="{3539497D-971F-BDAE-6012-F945D900843B}"/>
              </a:ext>
            </a:extLst>
          </p:cNvPr>
          <p:cNvSpPr/>
          <p:nvPr/>
        </p:nvSpPr>
        <p:spPr>
          <a:xfrm>
            <a:off x="1035446" y="4804437"/>
            <a:ext cx="188264" cy="142895"/>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D14029CE-F5C0-0EF5-7137-98979DF13404}"/>
              </a:ext>
            </a:extLst>
          </p:cNvPr>
          <p:cNvSpPr txBox="1"/>
          <p:nvPr/>
        </p:nvSpPr>
        <p:spPr>
          <a:xfrm>
            <a:off x="3894359" y="1080869"/>
            <a:ext cx="1544700" cy="253916"/>
          </a:xfrm>
          <a:prstGeom prst="rect">
            <a:avLst/>
          </a:prstGeom>
          <a:solidFill>
            <a:schemeClr val="bg1">
              <a:lumMod val="95000"/>
            </a:schemeClr>
          </a:solidFill>
        </p:spPr>
        <p:txBody>
          <a:bodyPr wrap="square" rtlCol="0">
            <a:spAutoFit/>
          </a:bodyPr>
          <a:lstStyle/>
          <a:p>
            <a:pPr algn="ct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OCR</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후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된 결과물</a:t>
            </a:r>
          </a:p>
        </p:txBody>
      </p:sp>
      <p:sp>
        <p:nvSpPr>
          <p:cNvPr id="13" name="TextBox 12">
            <a:extLst>
              <a:ext uri="{FF2B5EF4-FFF2-40B4-BE49-F238E27FC236}">
                <a16:creationId xmlns:a16="http://schemas.microsoft.com/office/drawing/2014/main" id="{4B1E0AB6-17AC-E86B-4C0F-06C1F043E41A}"/>
              </a:ext>
            </a:extLst>
          </p:cNvPr>
          <p:cNvSpPr txBox="1"/>
          <p:nvPr/>
        </p:nvSpPr>
        <p:spPr>
          <a:xfrm>
            <a:off x="2813613" y="2677057"/>
            <a:ext cx="2634114" cy="415498"/>
          </a:xfrm>
          <a:prstGeom prst="rect">
            <a:avLst/>
          </a:prstGeom>
          <a:solidFill>
            <a:schemeClr val="bg1">
              <a:lumMod val="95000"/>
            </a:schemeClr>
          </a:solidFill>
        </p:spPr>
        <p:txBody>
          <a:bodyPr wrap="square" rtlCol="0">
            <a:spAutoFit/>
          </a:bodyPr>
          <a:lstStyle/>
          <a:p>
            <a:pPr algn="ct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좌표차이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를 기준으로 띄어쓰기 단위로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pPr algn="ct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한 결과물</a:t>
            </a:r>
          </a:p>
        </p:txBody>
      </p:sp>
      <p:sp>
        <p:nvSpPr>
          <p:cNvPr id="14" name="TextBox 13">
            <a:extLst>
              <a:ext uri="{FF2B5EF4-FFF2-40B4-BE49-F238E27FC236}">
                <a16:creationId xmlns:a16="http://schemas.microsoft.com/office/drawing/2014/main" id="{AE1DBDDE-CDF0-E62A-6341-4B12050B0004}"/>
              </a:ext>
            </a:extLst>
          </p:cNvPr>
          <p:cNvSpPr txBox="1"/>
          <p:nvPr/>
        </p:nvSpPr>
        <p:spPr>
          <a:xfrm>
            <a:off x="2339143" y="3854035"/>
            <a:ext cx="2957941" cy="415498"/>
          </a:xfrm>
          <a:prstGeom prst="rect">
            <a:avLst/>
          </a:prstGeom>
          <a:noFill/>
        </p:spPr>
        <p:txBody>
          <a:bodyPr wrap="square" rtlCol="0">
            <a:spAutoFit/>
          </a:bodyPr>
          <a:lstStyle/>
          <a:p>
            <a:r>
              <a:rPr lang="en-US" altLang="ko-KR" sz="1050" dirty="0">
                <a:latin typeface="나눔바른고딕" panose="020B0603020101020101" pitchFamily="50" charset="-127"/>
                <a:ea typeface="나눔바른고딕" panose="020B0603020101020101" pitchFamily="50" charset="-127"/>
              </a:rPr>
              <a:t>: </a:t>
            </a:r>
            <a:r>
              <a:rPr lang="ko-KR" altLang="en-US" sz="1050" dirty="0">
                <a:latin typeface="나눔바른고딕" panose="020B0603020101020101" pitchFamily="50" charset="-127"/>
                <a:ea typeface="나눔바른고딕" panose="020B0603020101020101" pitchFamily="50" charset="-127"/>
              </a:rPr>
              <a:t>줄 </a:t>
            </a:r>
            <a:r>
              <a:rPr lang="ko-KR" altLang="en-US" sz="1050" dirty="0" err="1">
                <a:latin typeface="나눔바른고딕" panose="020B0603020101020101" pitchFamily="50" charset="-127"/>
                <a:ea typeface="나눔바른고딕" panose="020B0603020101020101" pitchFamily="50" charset="-127"/>
              </a:rPr>
              <a:t>바꿈할</a:t>
            </a:r>
            <a:r>
              <a:rPr lang="ko-KR" altLang="en-US" sz="1050" dirty="0">
                <a:latin typeface="나눔바른고딕" panose="020B0603020101020101" pitchFamily="50" charset="-127"/>
                <a:ea typeface="나눔바른고딕" panose="020B0603020101020101" pitchFamily="50" charset="-127"/>
              </a:rPr>
              <a:t> 때 </a:t>
            </a:r>
            <a:r>
              <a:rPr lang="en-US" altLang="ko-KR" sz="1050" dirty="0" err="1">
                <a:latin typeface="나눔바른고딕" panose="020B0603020101020101" pitchFamily="50" charset="-127"/>
                <a:ea typeface="나눔바른고딕" panose="020B0603020101020101" pitchFamily="50" charset="-127"/>
              </a:rPr>
              <a:t>bbox</a:t>
            </a:r>
            <a:r>
              <a:rPr lang="ko-KR" altLang="en-US" sz="1050" dirty="0">
                <a:latin typeface="나눔바른고딕" panose="020B0603020101020101" pitchFamily="50" charset="-127"/>
                <a:ea typeface="나눔바른고딕" panose="020B0603020101020101" pitchFamily="50" charset="-127"/>
              </a:rPr>
              <a:t>가 안쳐지는 문제점 발생</a:t>
            </a:r>
            <a:r>
              <a:rPr lang="en-US" altLang="ko-KR" sz="1050" dirty="0">
                <a:latin typeface="나눔바른고딕" panose="020B0603020101020101" pitchFamily="50" charset="-127"/>
                <a:ea typeface="나눔바른고딕" panose="020B0603020101020101" pitchFamily="50" charset="-127"/>
              </a:rPr>
              <a:t>. </a:t>
            </a:r>
          </a:p>
          <a:p>
            <a:r>
              <a:rPr lang="ko-KR" altLang="en-US" sz="1050" dirty="0">
                <a:latin typeface="나눔바른고딕" panose="020B0603020101020101" pitchFamily="50" charset="-127"/>
                <a:ea typeface="나눔바른고딕" panose="020B0603020101020101" pitchFamily="50" charset="-127"/>
              </a:rPr>
              <a:t>줄 바꿈도 정의 해주기 위해 코드 추가</a:t>
            </a:r>
            <a:endParaRPr lang="en-US" altLang="ko-KR" sz="105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43F814B3-4BA2-E276-EF02-6B6736D8A81D}"/>
              </a:ext>
            </a:extLst>
          </p:cNvPr>
          <p:cNvSpPr txBox="1"/>
          <p:nvPr/>
        </p:nvSpPr>
        <p:spPr>
          <a:xfrm>
            <a:off x="5577264" y="1080869"/>
            <a:ext cx="3538169" cy="3416320"/>
          </a:xfrm>
          <a:prstGeom prst="rect">
            <a:avLst/>
          </a:prstGeom>
          <a:solidFill>
            <a:schemeClr val="bg1"/>
          </a:solidFill>
        </p:spPr>
        <p:txBody>
          <a:bodyPr wrap="square" rtlCol="0">
            <a:spAutoFit/>
          </a:bodyPr>
          <a:lstStyle/>
          <a:p>
            <a:r>
              <a:rPr lang="ko-KR" altLang="en-US" sz="825" dirty="0">
                <a:latin typeface="나눔바른고딕" panose="020B0603020101020101" pitchFamily="50" charset="-127"/>
                <a:ea typeface="나눔바른고딕" panose="020B0603020101020101" pitchFamily="50" charset="-127"/>
              </a:rPr>
              <a:t>현재단어의 좌측상단 </a:t>
            </a:r>
            <a:r>
              <a:rPr lang="en-US" altLang="ko-KR" sz="825" dirty="0">
                <a:latin typeface="나눔바른고딕" panose="020B0603020101020101" pitchFamily="50" charset="-127"/>
                <a:ea typeface="나눔바른고딕" panose="020B0603020101020101" pitchFamily="50" charset="-127"/>
              </a:rPr>
              <a:t>y</a:t>
            </a:r>
            <a:r>
              <a:rPr lang="ko-KR" altLang="en-US" sz="825" dirty="0">
                <a:latin typeface="나눔바른고딕" panose="020B0603020101020101" pitchFamily="50" charset="-127"/>
                <a:ea typeface="나눔바른고딕" panose="020B0603020101020101" pitchFamily="50" charset="-127"/>
              </a:rPr>
              <a:t>좌표</a:t>
            </a:r>
            <a:r>
              <a:rPr lang="en-US" altLang="ko-KR" sz="825" dirty="0">
                <a:latin typeface="나눔바른고딕" panose="020B0603020101020101" pitchFamily="50" charset="-127"/>
                <a:ea typeface="나눔바른고딕" panose="020B0603020101020101" pitchFamily="50" charset="-127"/>
              </a:rPr>
              <a:t>(</a:t>
            </a:r>
            <a:r>
              <a:rPr lang="en-US" altLang="ko-KR" sz="825" dirty="0" err="1">
                <a:latin typeface="나눔바른고딕" panose="020B0603020101020101" pitchFamily="50" charset="-127"/>
                <a:ea typeface="나눔바른고딕" panose="020B0603020101020101" pitchFamily="50" charset="-127"/>
              </a:rPr>
              <a:t>y_min</a:t>
            </a:r>
            <a:r>
              <a:rPr lang="en-US" altLang="ko-KR" sz="825" dirty="0">
                <a:latin typeface="나눔바른고딕" panose="020B0603020101020101" pitchFamily="50" charset="-127"/>
                <a:ea typeface="나눔바른고딕" panose="020B0603020101020101" pitchFamily="50" charset="-127"/>
              </a:rPr>
              <a:t>)</a:t>
            </a:r>
            <a:r>
              <a:rPr lang="ko-KR" altLang="en-US" sz="825" dirty="0">
                <a:latin typeface="나눔바른고딕" panose="020B0603020101020101" pitchFamily="50" charset="-127"/>
                <a:ea typeface="나눔바른고딕" panose="020B0603020101020101" pitchFamily="50" charset="-127"/>
              </a:rPr>
              <a:t>와 이전단어의 좌측상단 </a:t>
            </a:r>
            <a:r>
              <a:rPr lang="en-US" altLang="ko-KR" sz="825" dirty="0">
                <a:latin typeface="나눔바른고딕" panose="020B0603020101020101" pitchFamily="50" charset="-127"/>
                <a:ea typeface="나눔바른고딕" panose="020B0603020101020101" pitchFamily="50" charset="-127"/>
              </a:rPr>
              <a:t>y</a:t>
            </a:r>
            <a:r>
              <a:rPr lang="ko-KR" altLang="en-US" sz="825" dirty="0">
                <a:latin typeface="나눔바른고딕" panose="020B0603020101020101" pitchFamily="50" charset="-127"/>
                <a:ea typeface="나눔바른고딕" panose="020B0603020101020101" pitchFamily="50" charset="-127"/>
              </a:rPr>
              <a:t>좌표 차이가</a:t>
            </a:r>
            <a:endParaRPr lang="en-US" altLang="ko-KR" sz="825" dirty="0">
              <a:latin typeface="나눔바른고딕" panose="020B0603020101020101" pitchFamily="50" charset="-127"/>
              <a:ea typeface="나눔바른고딕" panose="020B0603020101020101" pitchFamily="50" charset="-127"/>
            </a:endParaRPr>
          </a:p>
          <a:p>
            <a:r>
              <a:rPr lang="en-US" altLang="ko-KR" sz="825" dirty="0" err="1">
                <a:latin typeface="나눔바른고딕" panose="020B0603020101020101" pitchFamily="50" charset="-127"/>
                <a:ea typeface="나눔바른고딕" panose="020B0603020101020101" pitchFamily="50" charset="-127"/>
              </a:rPr>
              <a:t>Proximity_threshold_y</a:t>
            </a:r>
            <a:r>
              <a:rPr lang="en-US" altLang="ko-KR" sz="825" dirty="0">
                <a:latin typeface="나눔바른고딕" panose="020B0603020101020101" pitchFamily="50" charset="-127"/>
                <a:ea typeface="나눔바른고딕" panose="020B0603020101020101" pitchFamily="50" charset="-127"/>
              </a:rPr>
              <a:t>=33</a:t>
            </a:r>
            <a:r>
              <a:rPr lang="ko-KR" altLang="en-US" sz="825" dirty="0">
                <a:latin typeface="나눔바른고딕" panose="020B0603020101020101" pitchFamily="50" charset="-127"/>
                <a:ea typeface="나눔바른고딕" panose="020B0603020101020101" pitchFamily="50" charset="-127"/>
              </a:rPr>
              <a:t>차이가 나는 경우 </a:t>
            </a:r>
            <a:r>
              <a:rPr lang="ko-KR" altLang="en-US" sz="825" dirty="0" err="1">
                <a:latin typeface="나눔바른고딕" panose="020B0603020101020101" pitchFamily="50" charset="-127"/>
                <a:ea typeface="나눔바른고딕" panose="020B0603020101020101" pitchFamily="50" charset="-127"/>
              </a:rPr>
              <a:t>줄바꿈으로</a:t>
            </a:r>
            <a:r>
              <a:rPr lang="ko-KR" altLang="en-US" sz="825" dirty="0">
                <a:latin typeface="나눔바른고딕" panose="020B0603020101020101" pitchFamily="50" charset="-127"/>
                <a:ea typeface="나눔바른고딕" panose="020B0603020101020101" pitchFamily="50" charset="-127"/>
              </a:rPr>
              <a:t> 간주</a:t>
            </a:r>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r>
              <a:rPr lang="en-US" altLang="ko-KR" sz="1050" dirty="0">
                <a:latin typeface="나눔바른고딕" panose="020B0603020101020101" pitchFamily="50" charset="-127"/>
                <a:ea typeface="나눔바른고딕" panose="020B0603020101020101" pitchFamily="50" charset="-127"/>
              </a:rPr>
              <a:t>  : </a:t>
            </a:r>
            <a:r>
              <a:rPr lang="ko-KR" altLang="en-US" sz="1050" dirty="0">
                <a:latin typeface="나눔바른고딕" panose="020B0603020101020101" pitchFamily="50" charset="-127"/>
                <a:ea typeface="나눔바른고딕" panose="020B0603020101020101" pitchFamily="50" charset="-127"/>
              </a:rPr>
              <a:t>여전히 </a:t>
            </a:r>
            <a:r>
              <a:rPr lang="en-US" altLang="ko-KR" sz="1050" dirty="0" err="1">
                <a:latin typeface="나눔바른고딕" panose="020B0603020101020101" pitchFamily="50" charset="-127"/>
                <a:ea typeface="나눔바른고딕" panose="020B0603020101020101" pitchFamily="50" charset="-127"/>
              </a:rPr>
              <a:t>bbox</a:t>
            </a:r>
            <a:r>
              <a:rPr lang="ko-KR" altLang="en-US" sz="1050" dirty="0">
                <a:latin typeface="나눔바른고딕" panose="020B0603020101020101" pitchFamily="50" charset="-127"/>
                <a:ea typeface="나눔바른고딕" panose="020B0603020101020101" pitchFamily="50" charset="-127"/>
              </a:rPr>
              <a:t>결과가 좋지 않음</a:t>
            </a:r>
            <a:endParaRPr lang="en-US" altLang="ko-KR" sz="1050" dirty="0">
              <a:latin typeface="나눔바른고딕" panose="020B0603020101020101" pitchFamily="50" charset="-127"/>
              <a:ea typeface="나눔바른고딕" panose="020B0603020101020101" pitchFamily="50" charset="-127"/>
            </a:endParaRPr>
          </a:p>
          <a:p>
            <a:r>
              <a:rPr lang="ko-KR" altLang="en-US" sz="1050" dirty="0">
                <a:latin typeface="나눔바른고딕" panose="020B0603020101020101" pitchFamily="50" charset="-127"/>
                <a:ea typeface="나눔바른고딕" panose="020B0603020101020101" pitchFamily="50" charset="-127"/>
              </a:rPr>
              <a:t>  차후 더 고민해보기로 결정</a:t>
            </a:r>
            <a:endParaRPr lang="en-US" altLang="ko-KR" sz="1050" dirty="0">
              <a:latin typeface="나눔바른고딕" panose="020B0603020101020101" pitchFamily="50" charset="-127"/>
              <a:ea typeface="나눔바른고딕" panose="020B0603020101020101" pitchFamily="50" charset="-127"/>
            </a:endParaRPr>
          </a:p>
        </p:txBody>
      </p:sp>
      <p:pic>
        <p:nvPicPr>
          <p:cNvPr id="16" name="그림 15">
            <a:extLst>
              <a:ext uri="{FF2B5EF4-FFF2-40B4-BE49-F238E27FC236}">
                <a16:creationId xmlns:a16="http://schemas.microsoft.com/office/drawing/2014/main" id="{9921326C-DFA4-93BA-BC26-3EA40EFDFD61}"/>
              </a:ext>
            </a:extLst>
          </p:cNvPr>
          <p:cNvPicPr>
            <a:picLocks noChangeAspect="1"/>
          </p:cNvPicPr>
          <p:nvPr/>
        </p:nvPicPr>
        <p:blipFill>
          <a:blip r:embed="rId6"/>
          <a:stretch>
            <a:fillRect/>
          </a:stretch>
        </p:blipFill>
        <p:spPr>
          <a:xfrm>
            <a:off x="5893053" y="1499100"/>
            <a:ext cx="2901979" cy="1708989"/>
          </a:xfrm>
          <a:prstGeom prst="rect">
            <a:avLst/>
          </a:prstGeom>
        </p:spPr>
      </p:pic>
      <p:pic>
        <p:nvPicPr>
          <p:cNvPr id="17" name="그림 16">
            <a:extLst>
              <a:ext uri="{FF2B5EF4-FFF2-40B4-BE49-F238E27FC236}">
                <a16:creationId xmlns:a16="http://schemas.microsoft.com/office/drawing/2014/main" id="{B2FC2897-A111-392A-9D8B-922A7BB95E10}"/>
              </a:ext>
            </a:extLst>
          </p:cNvPr>
          <p:cNvPicPr>
            <a:picLocks noChangeAspect="1"/>
          </p:cNvPicPr>
          <p:nvPr/>
        </p:nvPicPr>
        <p:blipFill>
          <a:blip r:embed="rId7"/>
          <a:stretch>
            <a:fillRect/>
          </a:stretch>
        </p:blipFill>
        <p:spPr>
          <a:xfrm>
            <a:off x="5698198" y="3208089"/>
            <a:ext cx="3358055" cy="836049"/>
          </a:xfrm>
          <a:prstGeom prst="rect">
            <a:avLst/>
          </a:prstGeom>
        </p:spPr>
      </p:pic>
      <p:cxnSp>
        <p:nvCxnSpPr>
          <p:cNvPr id="18" name="직선 화살표 연결선 17">
            <a:extLst>
              <a:ext uri="{FF2B5EF4-FFF2-40B4-BE49-F238E27FC236}">
                <a16:creationId xmlns:a16="http://schemas.microsoft.com/office/drawing/2014/main" id="{50919239-00D8-1775-FB4B-BE754F7C5863}"/>
              </a:ext>
            </a:extLst>
          </p:cNvPr>
          <p:cNvCxnSpPr>
            <a:cxnSpLocks/>
          </p:cNvCxnSpPr>
          <p:nvPr/>
        </p:nvCxnSpPr>
        <p:spPr>
          <a:xfrm>
            <a:off x="3889991" y="2171700"/>
            <a:ext cx="0" cy="505358"/>
          </a:xfrm>
          <a:prstGeom prst="straightConnector1">
            <a:avLst/>
          </a:prstGeom>
          <a:ln w="285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직선 화살표 연결선 18">
            <a:extLst>
              <a:ext uri="{FF2B5EF4-FFF2-40B4-BE49-F238E27FC236}">
                <a16:creationId xmlns:a16="http://schemas.microsoft.com/office/drawing/2014/main" id="{3BCCB261-284E-2B80-0554-5CA462893DB0}"/>
              </a:ext>
            </a:extLst>
          </p:cNvPr>
          <p:cNvCxnSpPr>
            <a:cxnSpLocks/>
          </p:cNvCxnSpPr>
          <p:nvPr/>
        </p:nvCxnSpPr>
        <p:spPr>
          <a:xfrm flipV="1">
            <a:off x="4739640" y="1982922"/>
            <a:ext cx="1350786" cy="2168944"/>
          </a:xfrm>
          <a:prstGeom prst="straightConnector1">
            <a:avLst/>
          </a:prstGeom>
          <a:ln w="28575">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직사각형 19">
            <a:extLst>
              <a:ext uri="{FF2B5EF4-FFF2-40B4-BE49-F238E27FC236}">
                <a16:creationId xmlns:a16="http://schemas.microsoft.com/office/drawing/2014/main" id="{94390841-7551-1BEE-A1BD-9FAA66CCE25B}"/>
              </a:ext>
            </a:extLst>
          </p:cNvPr>
          <p:cNvSpPr/>
          <p:nvPr/>
        </p:nvSpPr>
        <p:spPr>
          <a:xfrm>
            <a:off x="6090426" y="1874091"/>
            <a:ext cx="2165985" cy="12407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n>
                <a:solidFill>
                  <a:srgbClr val="FFFF00"/>
                </a:solidFill>
              </a:ln>
              <a:latin typeface="나눔바른고딕" panose="020B0603020101020101" pitchFamily="50" charset="-127"/>
              <a:ea typeface="나눔바른고딕" panose="020B0603020101020101" pitchFamily="50" charset="-127"/>
            </a:endParaRPr>
          </a:p>
        </p:txBody>
      </p:sp>
      <p:sp>
        <p:nvSpPr>
          <p:cNvPr id="22" name="TextBox 21">
            <a:extLst>
              <a:ext uri="{FF2B5EF4-FFF2-40B4-BE49-F238E27FC236}">
                <a16:creationId xmlns:a16="http://schemas.microsoft.com/office/drawing/2014/main" id="{518D4C00-9010-C0EF-32CB-28575D6AFB2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OCR_4</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266562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B50DF848-E5E2-148E-0C89-E0594B206961}"/>
              </a:ext>
            </a:extLst>
          </p:cNvPr>
          <p:cNvSpPr/>
          <p:nvPr/>
        </p:nvSpPr>
        <p:spPr>
          <a:xfrm>
            <a:off x="2336264" y="868163"/>
            <a:ext cx="6644605" cy="42442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 name="직사각형 3">
            <a:extLst>
              <a:ext uri="{FF2B5EF4-FFF2-40B4-BE49-F238E27FC236}">
                <a16:creationId xmlns:a16="http://schemas.microsoft.com/office/drawing/2014/main" id="{70E76E7D-4294-7F43-6C74-16EC14EC41DE}"/>
              </a:ext>
            </a:extLst>
          </p:cNvPr>
          <p:cNvSpPr/>
          <p:nvPr/>
        </p:nvSpPr>
        <p:spPr>
          <a:xfrm>
            <a:off x="212495" y="1141028"/>
            <a:ext cx="1843544" cy="39713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7" name="TextBox 6">
            <a:extLst>
              <a:ext uri="{FF2B5EF4-FFF2-40B4-BE49-F238E27FC236}">
                <a16:creationId xmlns:a16="http://schemas.microsoft.com/office/drawing/2014/main" id="{9CDC0949-397F-764D-E212-EB77E3F5DDB9}"/>
              </a:ext>
            </a:extLst>
          </p:cNvPr>
          <p:cNvSpPr txBox="1"/>
          <p:nvPr/>
        </p:nvSpPr>
        <p:spPr>
          <a:xfrm>
            <a:off x="253278" y="1275843"/>
            <a:ext cx="1688283" cy="177741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표시디자인에 일부로 오타를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내서 맞춤법 테스트 진행</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띄어쓰기 단위로 테스트</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해도</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00FF00"/>
                </a:highlight>
                <a:latin typeface="나눔바른고딕" panose="020B0603020101020101" pitchFamily="50" charset="-127"/>
                <a:ea typeface="나눔바른고딕" panose="020B0603020101020101" pitchFamily="50" charset="-127"/>
              </a:rPr>
              <a:t>전체문자열로 테스트해도</a:t>
            </a:r>
            <a:endParaRPr lang="en-US" altLang="ko-KR" sz="1050" dirty="0">
              <a:solidFill>
                <a:schemeClr val="bg2">
                  <a:lumMod val="10000"/>
                </a:schemeClr>
              </a:solidFill>
              <a:highlight>
                <a:srgbClr val="00FF00"/>
              </a:highlight>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맞춤법검사가 제대로 이루어</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지지 않음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pic>
        <p:nvPicPr>
          <p:cNvPr id="8" name="그림 7" descr="텍스트, 폰트, 스크린샷이(가) 표시된 사진&#10;&#10;자동 생성된 설명">
            <a:extLst>
              <a:ext uri="{FF2B5EF4-FFF2-40B4-BE49-F238E27FC236}">
                <a16:creationId xmlns:a16="http://schemas.microsoft.com/office/drawing/2014/main" id="{4BFE0E51-7051-4996-CF1E-86B6659CE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4350" y="942855"/>
            <a:ext cx="4506344" cy="853986"/>
          </a:xfrm>
          <a:prstGeom prst="rect">
            <a:avLst/>
          </a:prstGeom>
        </p:spPr>
      </p:pic>
      <p:pic>
        <p:nvPicPr>
          <p:cNvPr id="9" name="그림 8">
            <a:extLst>
              <a:ext uri="{FF2B5EF4-FFF2-40B4-BE49-F238E27FC236}">
                <a16:creationId xmlns:a16="http://schemas.microsoft.com/office/drawing/2014/main" id="{323D1286-E011-A03A-D787-6770F50E4006}"/>
              </a:ext>
            </a:extLst>
          </p:cNvPr>
          <p:cNvPicPr>
            <a:picLocks noChangeAspect="1"/>
          </p:cNvPicPr>
          <p:nvPr/>
        </p:nvPicPr>
        <p:blipFill rotWithShape="1">
          <a:blip r:embed="rId5"/>
          <a:srcRect b="39247"/>
          <a:stretch/>
        </p:blipFill>
        <p:spPr>
          <a:xfrm>
            <a:off x="2457707" y="4047762"/>
            <a:ext cx="4226038" cy="889862"/>
          </a:xfrm>
          <a:prstGeom prst="rect">
            <a:avLst/>
          </a:prstGeom>
        </p:spPr>
      </p:pic>
      <p:sp>
        <p:nvSpPr>
          <p:cNvPr id="11" name="TextBox 10">
            <a:extLst>
              <a:ext uri="{FF2B5EF4-FFF2-40B4-BE49-F238E27FC236}">
                <a16:creationId xmlns:a16="http://schemas.microsoft.com/office/drawing/2014/main" id="{BD0E9DE1-F7D8-4DDB-D6FB-4296BAB7CFAA}"/>
              </a:ext>
            </a:extLst>
          </p:cNvPr>
          <p:cNvSpPr txBox="1"/>
          <p:nvPr/>
        </p:nvSpPr>
        <p:spPr>
          <a:xfrm>
            <a:off x="2533146" y="2039554"/>
            <a:ext cx="3206894" cy="646331"/>
          </a:xfrm>
          <a:prstGeom prst="rect">
            <a:avLst/>
          </a:prstGeom>
          <a:solidFill>
            <a:schemeClr val="bg1"/>
          </a:solidFill>
        </p:spPr>
        <p:txBody>
          <a:bodyPr wrap="square" rtlCol="0">
            <a:spAutoFit/>
          </a:bodyPr>
          <a:lstStyle/>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일일섭취량</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을 </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일일섭취양</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으로</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이상사례</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를 </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이상사레</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섭취 시</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를 </a:t>
            </a:r>
            <a:r>
              <a:rPr lang="en-US" altLang="ko-KR" sz="900" dirty="0">
                <a:latin typeface="나눔바른고딕" panose="020B0603020101020101" pitchFamily="50" charset="-127"/>
                <a:ea typeface="나눔바른고딕" panose="020B0603020101020101" pitchFamily="50" charset="-127"/>
              </a:rPr>
              <a:t>‘</a:t>
            </a:r>
            <a:r>
              <a:rPr lang="ko-KR" altLang="en-US" sz="900" dirty="0" err="1">
                <a:latin typeface="나눔바른고딕" panose="020B0603020101020101" pitchFamily="50" charset="-127"/>
                <a:ea typeface="나눔바른고딕" panose="020B0603020101020101" pitchFamily="50" charset="-127"/>
              </a:rPr>
              <a:t>섭취시</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있습니다</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를 </a:t>
            </a:r>
            <a:r>
              <a:rPr lang="en-US" altLang="ko-KR" sz="900" dirty="0">
                <a:latin typeface="나눔바른고딕" panose="020B0603020101020101" pitchFamily="50" charset="-127"/>
                <a:ea typeface="나눔바른고딕" panose="020B0603020101020101" pitchFamily="50" charset="-127"/>
              </a:rPr>
              <a:t>‘</a:t>
            </a:r>
            <a:r>
              <a:rPr lang="ko-KR" altLang="en-US" sz="900" dirty="0" err="1">
                <a:latin typeface="나눔바른고딕" panose="020B0603020101020101" pitchFamily="50" charset="-127"/>
                <a:ea typeface="나눔바른고딕" panose="020B0603020101020101" pitchFamily="50" charset="-127"/>
              </a:rPr>
              <a:t>있습니디</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 오타내 맞춤법 검사 진행</a:t>
            </a:r>
            <a:r>
              <a:rPr lang="en-US" altLang="ko-KR" sz="900" dirty="0">
                <a:latin typeface="나눔바른고딕" panose="020B0603020101020101" pitchFamily="50" charset="-127"/>
                <a:ea typeface="나눔바른고딕" panose="020B0603020101020101" pitchFamily="50" charset="-127"/>
              </a:rPr>
              <a:t> </a:t>
            </a:r>
            <a:endParaRPr lang="ko-KR" altLang="en-US" sz="900" dirty="0">
              <a:latin typeface="나눔바른고딕" panose="020B0603020101020101" pitchFamily="50" charset="-127"/>
              <a:ea typeface="나눔바른고딕" panose="020B0603020101020101" pitchFamily="50" charset="-127"/>
            </a:endParaRPr>
          </a:p>
        </p:txBody>
      </p:sp>
      <p:cxnSp>
        <p:nvCxnSpPr>
          <p:cNvPr id="12" name="직선 연결선 11">
            <a:extLst>
              <a:ext uri="{FF2B5EF4-FFF2-40B4-BE49-F238E27FC236}">
                <a16:creationId xmlns:a16="http://schemas.microsoft.com/office/drawing/2014/main" id="{5F989389-DDE7-CBBF-9B5A-7A51EBAAE3B6}"/>
              </a:ext>
            </a:extLst>
          </p:cNvPr>
          <p:cNvCxnSpPr/>
          <p:nvPr/>
        </p:nvCxnSpPr>
        <p:spPr>
          <a:xfrm>
            <a:off x="2587213" y="1582734"/>
            <a:ext cx="4572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직선 연결선 12">
            <a:extLst>
              <a:ext uri="{FF2B5EF4-FFF2-40B4-BE49-F238E27FC236}">
                <a16:creationId xmlns:a16="http://schemas.microsoft.com/office/drawing/2014/main" id="{B661185C-8876-D3C0-958C-6EF0632ABD61}"/>
              </a:ext>
            </a:extLst>
          </p:cNvPr>
          <p:cNvCxnSpPr/>
          <p:nvPr/>
        </p:nvCxnSpPr>
        <p:spPr>
          <a:xfrm>
            <a:off x="4236770" y="1582734"/>
            <a:ext cx="4156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직선 연결선 13">
            <a:extLst>
              <a:ext uri="{FF2B5EF4-FFF2-40B4-BE49-F238E27FC236}">
                <a16:creationId xmlns:a16="http://schemas.microsoft.com/office/drawing/2014/main" id="{374BAF92-9B29-D254-BAD8-A3697B884E81}"/>
              </a:ext>
            </a:extLst>
          </p:cNvPr>
          <p:cNvCxnSpPr/>
          <p:nvPr/>
        </p:nvCxnSpPr>
        <p:spPr>
          <a:xfrm>
            <a:off x="2980468" y="1747040"/>
            <a:ext cx="34350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직선 연결선 14">
            <a:extLst>
              <a:ext uri="{FF2B5EF4-FFF2-40B4-BE49-F238E27FC236}">
                <a16:creationId xmlns:a16="http://schemas.microsoft.com/office/drawing/2014/main" id="{2567C7DB-D7A0-882D-7105-5BE94C628A7B}"/>
              </a:ext>
            </a:extLst>
          </p:cNvPr>
          <p:cNvCxnSpPr/>
          <p:nvPr/>
        </p:nvCxnSpPr>
        <p:spPr>
          <a:xfrm>
            <a:off x="4177989" y="1744062"/>
            <a:ext cx="4156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직사각형 15">
            <a:extLst>
              <a:ext uri="{FF2B5EF4-FFF2-40B4-BE49-F238E27FC236}">
                <a16:creationId xmlns:a16="http://schemas.microsoft.com/office/drawing/2014/main" id="{A58BBEB3-AA86-5A27-75A5-13E8EC4D3874}"/>
              </a:ext>
            </a:extLst>
          </p:cNvPr>
          <p:cNvSpPr/>
          <p:nvPr/>
        </p:nvSpPr>
        <p:spPr>
          <a:xfrm>
            <a:off x="2423031" y="912706"/>
            <a:ext cx="4506344" cy="884135"/>
          </a:xfrm>
          <a:prstGeom prst="rect">
            <a:avLst/>
          </a:prstGeom>
          <a:no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7" name="화살표: 아래쪽 16">
            <a:extLst>
              <a:ext uri="{FF2B5EF4-FFF2-40B4-BE49-F238E27FC236}">
                <a16:creationId xmlns:a16="http://schemas.microsoft.com/office/drawing/2014/main" id="{F073EFAB-3BB2-4EAF-94F7-5D2F15FB8902}"/>
              </a:ext>
            </a:extLst>
          </p:cNvPr>
          <p:cNvSpPr/>
          <p:nvPr/>
        </p:nvSpPr>
        <p:spPr>
          <a:xfrm>
            <a:off x="4220208" y="1803602"/>
            <a:ext cx="467549" cy="149047"/>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8" name="화살표: 아래쪽 17">
            <a:extLst>
              <a:ext uri="{FF2B5EF4-FFF2-40B4-BE49-F238E27FC236}">
                <a16:creationId xmlns:a16="http://schemas.microsoft.com/office/drawing/2014/main" id="{3BB7D7CE-F199-795B-2CB9-A450D98393EA}"/>
              </a:ext>
            </a:extLst>
          </p:cNvPr>
          <p:cNvSpPr/>
          <p:nvPr/>
        </p:nvSpPr>
        <p:spPr>
          <a:xfrm>
            <a:off x="4220208" y="2802395"/>
            <a:ext cx="467549" cy="149047"/>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9" name="TextBox 18">
            <a:extLst>
              <a:ext uri="{FF2B5EF4-FFF2-40B4-BE49-F238E27FC236}">
                <a16:creationId xmlns:a16="http://schemas.microsoft.com/office/drawing/2014/main" id="{A63897F5-7C83-B3F1-9920-7D7D1E3D2A1F}"/>
              </a:ext>
            </a:extLst>
          </p:cNvPr>
          <p:cNvSpPr txBox="1"/>
          <p:nvPr/>
        </p:nvSpPr>
        <p:spPr>
          <a:xfrm>
            <a:off x="6892965" y="3548066"/>
            <a:ext cx="1878683" cy="1061829"/>
          </a:xfrm>
          <a:prstGeom prst="rect">
            <a:avLst/>
          </a:prstGeom>
          <a:solidFill>
            <a:schemeClr val="bg1"/>
          </a:solidFill>
        </p:spPr>
        <p:txBody>
          <a:bodyPr wrap="square" rtlCol="0">
            <a:spAutoFit/>
          </a:bodyPr>
          <a:lstStyle/>
          <a:p>
            <a:r>
              <a:rPr lang="en-US" altLang="ko-KR" sz="900" dirty="0">
                <a:latin typeface="나눔바른고딕" panose="020B0603020101020101" pitchFamily="50" charset="-127"/>
                <a:ea typeface="나눔바른고딕" panose="020B0603020101020101" pitchFamily="50" charset="-127"/>
              </a:rPr>
              <a:t>‘</a:t>
            </a:r>
            <a:r>
              <a:rPr lang="ko-KR" altLang="en-US" sz="900" dirty="0" err="1">
                <a:latin typeface="나눔바른고딕" panose="020B0603020101020101" pitchFamily="50" charset="-127"/>
                <a:ea typeface="나눔바른고딕" panose="020B0603020101020101" pitchFamily="50" charset="-127"/>
              </a:rPr>
              <a:t>섭취양</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섭취량</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으로 교정되지 않고 </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섭취 양</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으로 교정됨</a:t>
            </a:r>
            <a:r>
              <a:rPr lang="en-US" altLang="ko-KR" sz="900" dirty="0">
                <a:latin typeface="나눔바른고딕" panose="020B0603020101020101" pitchFamily="50" charset="-127"/>
                <a:ea typeface="나눔바른고딕" panose="020B0603020101020101" pitchFamily="50" charset="-127"/>
              </a:rPr>
              <a:t>.</a:t>
            </a:r>
          </a:p>
          <a:p>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이상사레</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가</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이상사례</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 교정되지 않고 </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 사레</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 교정됨</a:t>
            </a:r>
            <a:r>
              <a:rPr lang="en-US" altLang="ko-KR" sz="900" dirty="0">
                <a:latin typeface="나눔바른고딕" panose="020B0603020101020101" pitchFamily="50" charset="-127"/>
                <a:ea typeface="나눔바른고딕" panose="020B0603020101020101" pitchFamily="50" charset="-127"/>
              </a:rPr>
              <a:t>.</a:t>
            </a:r>
            <a:endParaRPr lang="ko-KR" altLang="en-US" sz="900" dirty="0">
              <a:latin typeface="나눔바른고딕" panose="020B0603020101020101" pitchFamily="50" charset="-127"/>
              <a:ea typeface="나눔바른고딕" panose="020B0603020101020101" pitchFamily="50" charset="-127"/>
            </a:endParaRPr>
          </a:p>
        </p:txBody>
      </p:sp>
      <p:sp>
        <p:nvSpPr>
          <p:cNvPr id="20" name="화살표: 아래쪽 19">
            <a:extLst>
              <a:ext uri="{FF2B5EF4-FFF2-40B4-BE49-F238E27FC236}">
                <a16:creationId xmlns:a16="http://schemas.microsoft.com/office/drawing/2014/main" id="{60588299-A2F4-12A7-CFD9-6A0D37539BC1}"/>
              </a:ext>
            </a:extLst>
          </p:cNvPr>
          <p:cNvSpPr/>
          <p:nvPr/>
        </p:nvSpPr>
        <p:spPr>
          <a:xfrm rot="16200000">
            <a:off x="6496891" y="4037296"/>
            <a:ext cx="467549" cy="149047"/>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21" name="그림 20">
            <a:extLst>
              <a:ext uri="{FF2B5EF4-FFF2-40B4-BE49-F238E27FC236}">
                <a16:creationId xmlns:a16="http://schemas.microsoft.com/office/drawing/2014/main" id="{AFB9031A-583E-4261-5DD5-B7F725A17777}"/>
              </a:ext>
            </a:extLst>
          </p:cNvPr>
          <p:cNvPicPr>
            <a:picLocks noChangeAspect="1"/>
          </p:cNvPicPr>
          <p:nvPr/>
        </p:nvPicPr>
        <p:blipFill>
          <a:blip r:embed="rId6"/>
          <a:stretch>
            <a:fillRect/>
          </a:stretch>
        </p:blipFill>
        <p:spPr>
          <a:xfrm>
            <a:off x="2675902" y="3139911"/>
            <a:ext cx="3847136" cy="865961"/>
          </a:xfrm>
          <a:prstGeom prst="rect">
            <a:avLst/>
          </a:prstGeom>
        </p:spPr>
      </p:pic>
      <p:cxnSp>
        <p:nvCxnSpPr>
          <p:cNvPr id="22" name="연결선: 꺾임 21">
            <a:extLst>
              <a:ext uri="{FF2B5EF4-FFF2-40B4-BE49-F238E27FC236}">
                <a16:creationId xmlns:a16="http://schemas.microsoft.com/office/drawing/2014/main" id="{1B0B9651-EF16-5881-3038-03A75ABE778B}"/>
              </a:ext>
            </a:extLst>
          </p:cNvPr>
          <p:cNvCxnSpPr>
            <a:cxnSpLocks/>
          </p:cNvCxnSpPr>
          <p:nvPr/>
        </p:nvCxnSpPr>
        <p:spPr>
          <a:xfrm rot="16200000" flipH="1">
            <a:off x="1376095" y="2515001"/>
            <a:ext cx="1627177" cy="1098907"/>
          </a:xfrm>
          <a:prstGeom prst="bentConnector3">
            <a:avLst>
              <a:gd name="adj1" fmla="val 101765"/>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연결선: 꺾임 22">
            <a:extLst>
              <a:ext uri="{FF2B5EF4-FFF2-40B4-BE49-F238E27FC236}">
                <a16:creationId xmlns:a16="http://schemas.microsoft.com/office/drawing/2014/main" id="{AFF28BC0-80A2-79BE-7484-F5CCDF366984}"/>
              </a:ext>
            </a:extLst>
          </p:cNvPr>
          <p:cNvCxnSpPr>
            <a:cxnSpLocks/>
          </p:cNvCxnSpPr>
          <p:nvPr/>
        </p:nvCxnSpPr>
        <p:spPr>
          <a:xfrm rot="16200000" flipH="1">
            <a:off x="1077327" y="2769973"/>
            <a:ext cx="1872262" cy="1451357"/>
          </a:xfrm>
          <a:prstGeom prst="bentConnector3">
            <a:avLst>
              <a:gd name="adj1" fmla="val 98839"/>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5</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OCR_5</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657809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2FFDCBA8-29D9-7170-C492-936505BF02E9}"/>
              </a:ext>
            </a:extLst>
          </p:cNvPr>
          <p:cNvSpPr/>
          <p:nvPr/>
        </p:nvSpPr>
        <p:spPr>
          <a:xfrm>
            <a:off x="7233050" y="782633"/>
            <a:ext cx="1754220" cy="8915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sz="1050" dirty="0">
              <a:solidFill>
                <a:srgbClr val="CCCCCC"/>
              </a:solidFill>
              <a:latin typeface="나눔바른고딕" panose="020B0603020101020101" pitchFamily="50" charset="-127"/>
              <a:ea typeface="나눔바른고딕" panose="020B0603020101020101" pitchFamily="50" charset="-127"/>
            </a:endParaRPr>
          </a:p>
        </p:txBody>
      </p:sp>
      <p:sp>
        <p:nvSpPr>
          <p:cNvPr id="4" name="직사각형 3">
            <a:extLst>
              <a:ext uri="{FF2B5EF4-FFF2-40B4-BE49-F238E27FC236}">
                <a16:creationId xmlns:a16="http://schemas.microsoft.com/office/drawing/2014/main" id="{8C40441C-5E47-FD80-AE66-A4AEE4E18A8E}"/>
              </a:ext>
            </a:extLst>
          </p:cNvPr>
          <p:cNvSpPr/>
          <p:nvPr/>
        </p:nvSpPr>
        <p:spPr>
          <a:xfrm>
            <a:off x="132738" y="1170777"/>
            <a:ext cx="4934562" cy="378468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7" name="TextBox 6">
            <a:extLst>
              <a:ext uri="{FF2B5EF4-FFF2-40B4-BE49-F238E27FC236}">
                <a16:creationId xmlns:a16="http://schemas.microsoft.com/office/drawing/2014/main" id="{895EA575-0CFC-BD57-1849-DEF17C8820E8}"/>
              </a:ext>
            </a:extLst>
          </p:cNvPr>
          <p:cNvSpPr txBox="1"/>
          <p:nvPr/>
        </p:nvSpPr>
        <p:spPr>
          <a:xfrm>
            <a:off x="235555" y="1314612"/>
            <a:ext cx="4384534" cy="2608406"/>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[6</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OpenAI</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API</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를 이용하여</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정의</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 진행</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latin typeface="나눔바른고딕" panose="020B0603020101020101" pitchFamily="50" charset="-127"/>
                <a:ea typeface="나눔바른고딕" panose="020B0603020101020101" pitchFamily="50" charset="-127"/>
              </a:rPr>
              <a:t>4</a:t>
            </a:r>
            <a:r>
              <a:rPr lang="ko-KR" altLang="en-US" sz="1050" dirty="0">
                <a:latin typeface="나눔바른고딕" panose="020B0603020101020101" pitchFamily="50" charset="-127"/>
                <a:ea typeface="나눔바른고딕" panose="020B0603020101020101" pitchFamily="50" charset="-127"/>
              </a:rPr>
              <a:t>차 작업</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 맞춤법 수정할 부분을 </a:t>
            </a:r>
            <a:r>
              <a:rPr lang="en-US" altLang="ko-KR" sz="1050" dirty="0" err="1">
                <a:latin typeface="나눔바른고딕" panose="020B0603020101020101" pitchFamily="50" charset="-127"/>
                <a:ea typeface="나눔바른고딕" panose="020B0603020101020101" pitchFamily="50" charset="-127"/>
              </a:rPr>
              <a:t>bbox</a:t>
            </a:r>
            <a:r>
              <a:rPr lang="ko-KR" altLang="en-US" sz="1050" dirty="0">
                <a:latin typeface="나눔바른고딕" panose="020B0603020101020101" pitchFamily="50" charset="-127"/>
                <a:ea typeface="나눔바른고딕" panose="020B0603020101020101" pitchFamily="50" charset="-127"/>
              </a:rPr>
              <a:t>로 나타내기 위해</a:t>
            </a:r>
            <a:endParaRPr lang="en-US" altLang="ko-KR" sz="1050" dirty="0">
              <a:latin typeface="나눔바른고딕" panose="020B0603020101020101" pitchFamily="50" charset="-127"/>
              <a:ea typeface="나눔바른고딕" panose="020B0603020101020101" pitchFamily="50" charset="-127"/>
            </a:endParaRPr>
          </a:p>
          <a:p>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전체 문자열 기준</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이 아닌 </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띄어쓰기 기준</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으로 맞춤법 검사를 진행하고자 했음</a:t>
            </a:r>
            <a:endParaRPr lang="en-US" altLang="ko-KR" sz="1050" dirty="0">
              <a:latin typeface="나눔바른고딕" panose="020B0603020101020101" pitchFamily="50" charset="-127"/>
              <a:ea typeface="나눔바른고딕" panose="020B0603020101020101" pitchFamily="50" charset="-127"/>
            </a:endParaRPr>
          </a:p>
          <a:p>
            <a:r>
              <a:rPr lang="ko-KR" altLang="en-US" sz="1050" dirty="0">
                <a:latin typeface="나눔바른고딕" panose="020B0603020101020101" pitchFamily="50" charset="-127"/>
                <a:ea typeface="나눔바른고딕" panose="020B0603020101020101" pitchFamily="50" charset="-127"/>
              </a:rPr>
              <a:t>따라서 </a:t>
            </a:r>
            <a:r>
              <a:rPr lang="ko-KR" altLang="en-US" sz="1050" dirty="0">
                <a:highlight>
                  <a:srgbClr val="FFFF00"/>
                </a:highlight>
                <a:latin typeface="나눔바른고딕" panose="020B0603020101020101" pitchFamily="50" charset="-127"/>
                <a:ea typeface="나눔바른고딕" panose="020B0603020101020101" pitchFamily="50" charset="-127"/>
              </a:rPr>
              <a:t>띄어쓰기 기준으로 </a:t>
            </a:r>
            <a:r>
              <a:rPr lang="en-US" altLang="ko-KR" sz="1050" dirty="0" err="1">
                <a:highlight>
                  <a:srgbClr val="FFFF00"/>
                </a:highlight>
                <a:latin typeface="나눔바른고딕" panose="020B0603020101020101" pitchFamily="50" charset="-127"/>
                <a:ea typeface="나눔바른고딕" panose="020B0603020101020101" pitchFamily="50" charset="-127"/>
              </a:rPr>
              <a:t>bbox</a:t>
            </a:r>
            <a:r>
              <a:rPr lang="ko-KR" altLang="en-US" sz="1050" dirty="0">
                <a:highlight>
                  <a:srgbClr val="FFFF00"/>
                </a:highlight>
                <a:latin typeface="나눔바른고딕" panose="020B0603020101020101" pitchFamily="50" charset="-127"/>
                <a:ea typeface="나눔바른고딕" panose="020B0603020101020101" pitchFamily="50" charset="-127"/>
              </a:rPr>
              <a:t>를 정의</a:t>
            </a:r>
            <a:r>
              <a:rPr lang="ko-KR" altLang="en-US" sz="1050" dirty="0">
                <a:latin typeface="나눔바른고딕" panose="020B0603020101020101" pitchFamily="50" charset="-127"/>
                <a:ea typeface="나눔바른고딕" panose="020B0603020101020101" pitchFamily="50" charset="-127"/>
              </a:rPr>
              <a:t>하려 했으나 결과가 좋지 않았음</a:t>
            </a:r>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r>
              <a:rPr lang="en-US" altLang="ko-KR" sz="1050" dirty="0">
                <a:latin typeface="나눔바른고딕" panose="020B0603020101020101" pitchFamily="50" charset="-127"/>
                <a:ea typeface="나눔바른고딕" panose="020B0603020101020101" pitchFamily="50" charset="-127"/>
              </a:rPr>
              <a:t>5</a:t>
            </a:r>
            <a:r>
              <a:rPr lang="ko-KR" altLang="en-US" sz="1050" dirty="0">
                <a:latin typeface="나눔바른고딕" panose="020B0603020101020101" pitchFamily="50" charset="-127"/>
                <a:ea typeface="나눔바른고딕" panose="020B0603020101020101" pitchFamily="50" charset="-127"/>
              </a:rPr>
              <a:t>차 작업</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 맞춤법검사를 테스트해보기 위해 </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띄어쓰기 기준</a:t>
            </a:r>
            <a:r>
              <a:rPr lang="en-US" altLang="ko-KR" sz="1050" dirty="0">
                <a:latin typeface="나눔바른고딕" panose="020B0603020101020101" pitchFamily="50" charset="-127"/>
                <a:ea typeface="나눔바른고딕" panose="020B0603020101020101" pitchFamily="50" charset="-127"/>
              </a:rPr>
              <a:t>’, ‘</a:t>
            </a:r>
            <a:r>
              <a:rPr lang="ko-KR" altLang="en-US" sz="1050" dirty="0">
                <a:latin typeface="나눔바른고딕" panose="020B0603020101020101" pitchFamily="50" charset="-127"/>
                <a:ea typeface="나눔바른고딕" panose="020B0603020101020101" pitchFamily="50" charset="-127"/>
              </a:rPr>
              <a:t>전체 문자열 기준</a:t>
            </a:r>
            <a:r>
              <a:rPr lang="en-US" altLang="ko-KR" sz="1050" dirty="0">
                <a:latin typeface="나눔바른고딕" panose="020B0603020101020101" pitchFamily="50" charset="-127"/>
                <a:ea typeface="나눔바른고딕" panose="020B0603020101020101" pitchFamily="50" charset="-127"/>
              </a:rPr>
              <a:t>’</a:t>
            </a:r>
          </a:p>
          <a:p>
            <a:r>
              <a:rPr lang="ko-KR" altLang="en-US" sz="1050" dirty="0" err="1">
                <a:latin typeface="나눔바른고딕" panose="020B0603020101020101" pitchFamily="50" charset="-127"/>
                <a:ea typeface="나눔바른고딕" panose="020B0603020101020101" pitchFamily="50" charset="-127"/>
              </a:rPr>
              <a:t>으로</a:t>
            </a:r>
            <a:r>
              <a:rPr lang="ko-KR" altLang="en-US" sz="1050" dirty="0">
                <a:latin typeface="나눔바른고딕" panose="020B0603020101020101" pitchFamily="50" charset="-127"/>
                <a:ea typeface="나눔바른고딕" panose="020B0603020101020101" pitchFamily="50" charset="-127"/>
              </a:rPr>
              <a:t> 네이버 맞춤법 검사기를 돌려 봤으나 둘 다 검사가 결과가 좋지 않았음</a:t>
            </a:r>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Py</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-spell</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모듈이 아닌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OpenAI API</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를 이용하여</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띄어쓰기 기준</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도</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정의해주고 맞춤법 검사도 진행하고자 함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7E7CBB96-0EC3-BBB7-4D85-99C75990325B}"/>
              </a:ext>
            </a:extLst>
          </p:cNvPr>
          <p:cNvSpPr txBox="1"/>
          <p:nvPr/>
        </p:nvSpPr>
        <p:spPr>
          <a:xfrm>
            <a:off x="7374683" y="916777"/>
            <a:ext cx="1478280" cy="646331"/>
          </a:xfrm>
          <a:prstGeom prst="rect">
            <a:avLst/>
          </a:prstGeom>
          <a:noFill/>
        </p:spPr>
        <p:txBody>
          <a:bodyPr wrap="square" rtlCol="0">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자체 </a:t>
            </a:r>
            <a:r>
              <a:rPr lang="en-US" altLang="ko-KR" sz="1200" dirty="0">
                <a:solidFill>
                  <a:schemeClr val="bg1"/>
                </a:solidFill>
                <a:latin typeface="나눔바른고딕" panose="020B0603020101020101" pitchFamily="50" charset="-127"/>
                <a:ea typeface="나눔바른고딕" panose="020B0603020101020101" pitchFamily="50" charset="-127"/>
              </a:rPr>
              <a:t>Serialize </a:t>
            </a:r>
            <a:r>
              <a:rPr lang="ko-KR" altLang="en-US" sz="1200" dirty="0">
                <a:solidFill>
                  <a:schemeClr val="bg1"/>
                </a:solidFill>
                <a:latin typeface="나눔바른고딕" panose="020B0603020101020101" pitchFamily="50" charset="-127"/>
                <a:ea typeface="나눔바른고딕" panose="020B0603020101020101" pitchFamily="50" charset="-127"/>
              </a:rPr>
              <a:t>없이 </a:t>
            </a:r>
            <a:endParaRPr lang="en-US" altLang="ko-KR" sz="1200" dirty="0">
              <a:solidFill>
                <a:schemeClr val="bg1"/>
              </a:solidFill>
              <a:latin typeface="나눔바른고딕" panose="020B0603020101020101" pitchFamily="50" charset="-127"/>
              <a:ea typeface="나눔바른고딕" panose="020B0603020101020101" pitchFamily="50" charset="-127"/>
            </a:endParaRPr>
          </a:p>
          <a:p>
            <a:r>
              <a:rPr lang="en-US" altLang="ko-KR" sz="1200" dirty="0">
                <a:solidFill>
                  <a:schemeClr val="bg1"/>
                </a:solidFill>
                <a:latin typeface="나눔바른고딕" panose="020B0603020101020101" pitchFamily="50" charset="-127"/>
                <a:ea typeface="나눔바른고딕" panose="020B0603020101020101" pitchFamily="50" charset="-127"/>
              </a:rPr>
              <a:t>Google Vision </a:t>
            </a:r>
            <a:r>
              <a:rPr lang="ko-KR" altLang="en-US" sz="1200" dirty="0">
                <a:solidFill>
                  <a:schemeClr val="bg1"/>
                </a:solidFill>
                <a:latin typeface="나눔바른고딕" panose="020B0603020101020101" pitchFamily="50" charset="-127"/>
                <a:ea typeface="나눔바른고딕" panose="020B0603020101020101" pitchFamily="50" charset="-127"/>
              </a:rPr>
              <a:t>결과 그대로 입력</a:t>
            </a:r>
            <a:endParaRPr lang="en-US" altLang="ko-KR" sz="1200" dirty="0">
              <a:solidFill>
                <a:schemeClr val="bg1"/>
              </a:solidFill>
              <a:latin typeface="나눔바른고딕" panose="020B0603020101020101" pitchFamily="50" charset="-127"/>
              <a:ea typeface="나눔바른고딕" panose="020B0603020101020101" pitchFamily="50" charset="-127"/>
            </a:endParaRPr>
          </a:p>
        </p:txBody>
      </p:sp>
      <p:sp>
        <p:nvSpPr>
          <p:cNvPr id="9" name="직사각형 8">
            <a:extLst>
              <a:ext uri="{FF2B5EF4-FFF2-40B4-BE49-F238E27FC236}">
                <a16:creationId xmlns:a16="http://schemas.microsoft.com/office/drawing/2014/main" id="{C856B830-57F0-91F4-7FDD-A6C2EA8CC3C5}"/>
              </a:ext>
            </a:extLst>
          </p:cNvPr>
          <p:cNvSpPr/>
          <p:nvPr/>
        </p:nvSpPr>
        <p:spPr>
          <a:xfrm>
            <a:off x="5294279" y="782633"/>
            <a:ext cx="1754220" cy="8915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sz="1050" dirty="0">
              <a:solidFill>
                <a:srgbClr val="CCCCCC"/>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A3E805A6-08D3-C895-3DFA-9B347D9E3D51}"/>
              </a:ext>
            </a:extLst>
          </p:cNvPr>
          <p:cNvSpPr txBox="1"/>
          <p:nvPr/>
        </p:nvSpPr>
        <p:spPr>
          <a:xfrm>
            <a:off x="5620463" y="1009111"/>
            <a:ext cx="1219200" cy="461665"/>
          </a:xfrm>
          <a:prstGeom prst="rect">
            <a:avLst/>
          </a:prstGeom>
          <a:noFill/>
        </p:spPr>
        <p:txBody>
          <a:bodyPr wrap="square" rtlCol="0">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자체 </a:t>
            </a:r>
            <a:r>
              <a:rPr lang="en-US" altLang="ko-KR" sz="1200" dirty="0">
                <a:solidFill>
                  <a:schemeClr val="bg1"/>
                </a:solidFill>
                <a:latin typeface="나눔바른고딕" panose="020B0603020101020101" pitchFamily="50" charset="-127"/>
                <a:ea typeface="나눔바른고딕" panose="020B0603020101020101" pitchFamily="50" charset="-127"/>
              </a:rPr>
              <a:t>Serialize </a:t>
            </a:r>
            <a:r>
              <a:rPr lang="ko-KR" altLang="en-US" sz="1200" dirty="0">
                <a:solidFill>
                  <a:schemeClr val="bg1"/>
                </a:solidFill>
                <a:latin typeface="나눔바른고딕" panose="020B0603020101020101" pitchFamily="50" charset="-127"/>
                <a:ea typeface="나눔바른고딕" panose="020B0603020101020101" pitchFamily="50" charset="-127"/>
              </a:rPr>
              <a:t>통과 후 입력</a:t>
            </a:r>
          </a:p>
        </p:txBody>
      </p:sp>
      <p:sp>
        <p:nvSpPr>
          <p:cNvPr id="12" name="직사각형 11">
            <a:extLst>
              <a:ext uri="{FF2B5EF4-FFF2-40B4-BE49-F238E27FC236}">
                <a16:creationId xmlns:a16="http://schemas.microsoft.com/office/drawing/2014/main" id="{498F90CE-92F5-1897-6945-E7033C25C30D}"/>
              </a:ext>
            </a:extLst>
          </p:cNvPr>
          <p:cNvSpPr/>
          <p:nvPr/>
        </p:nvSpPr>
        <p:spPr>
          <a:xfrm>
            <a:off x="5294279" y="1953748"/>
            <a:ext cx="3692990" cy="1850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sz="1050" dirty="0">
              <a:solidFill>
                <a:srgbClr val="CCCCCC"/>
              </a:solidFill>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CFC0166C-0B5B-C3EC-B008-5684DDF8AD61}"/>
              </a:ext>
            </a:extLst>
          </p:cNvPr>
          <p:cNvSpPr txBox="1"/>
          <p:nvPr/>
        </p:nvSpPr>
        <p:spPr>
          <a:xfrm>
            <a:off x="5308188" y="1962046"/>
            <a:ext cx="2993182" cy="461665"/>
          </a:xfrm>
          <a:prstGeom prst="rect">
            <a:avLst/>
          </a:prstGeom>
          <a:solidFill>
            <a:schemeClr val="bg1">
              <a:lumMod val="95000"/>
            </a:schemeClr>
          </a:solidFill>
        </p:spPr>
        <p:txBody>
          <a:bodyPr wrap="square" rtlCol="0">
            <a:spAutoFit/>
          </a:bodyPr>
          <a:lstStyle/>
          <a:p>
            <a:pPr algn="ctr"/>
            <a:r>
              <a:rPr lang="en-US" altLang="ko-KR" sz="1200" dirty="0">
                <a:solidFill>
                  <a:srgbClr val="CE9178"/>
                </a:solidFill>
                <a:latin typeface="나눔바른고딕" panose="020B0603020101020101" pitchFamily="50" charset="-127"/>
                <a:ea typeface="나눔바른고딕" panose="020B0603020101020101" pitchFamily="50" charset="-127"/>
              </a:rPr>
              <a:t>gpt-4-0125-preview </a:t>
            </a:r>
            <a:r>
              <a:rPr lang="ko-KR" altLang="en-US" sz="1200" dirty="0">
                <a:solidFill>
                  <a:srgbClr val="CE9178"/>
                </a:solidFill>
                <a:latin typeface="나눔바른고딕" panose="020B0603020101020101" pitchFamily="50" charset="-127"/>
                <a:ea typeface="나눔바른고딕" panose="020B0603020101020101" pitchFamily="50" charset="-127"/>
              </a:rPr>
              <a:t>또는</a:t>
            </a:r>
            <a:r>
              <a:rPr lang="en-US" altLang="ko-KR" sz="1200" dirty="0">
                <a:solidFill>
                  <a:srgbClr val="CE9178"/>
                </a:solidFill>
                <a:latin typeface="나눔바른고딕" panose="020B0603020101020101" pitchFamily="50" charset="-127"/>
                <a:ea typeface="나눔바른고딕" panose="020B0603020101020101" pitchFamily="50" charset="-127"/>
              </a:rPr>
              <a:t> gpt-3.5-turbo</a:t>
            </a:r>
            <a:endParaRPr lang="en-US" altLang="ko-KR" sz="1200" dirty="0">
              <a:solidFill>
                <a:srgbClr val="CCCCCC"/>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14212CF1-8C63-526C-69AF-AA5901103B14}"/>
              </a:ext>
            </a:extLst>
          </p:cNvPr>
          <p:cNvSpPr txBox="1"/>
          <p:nvPr/>
        </p:nvSpPr>
        <p:spPr>
          <a:xfrm>
            <a:off x="5294278" y="2283901"/>
            <a:ext cx="3628742" cy="1384995"/>
          </a:xfrm>
          <a:prstGeom prst="rect">
            <a:avLst/>
          </a:prstGeom>
          <a:noFill/>
        </p:spPr>
        <p:txBody>
          <a:bodyPr wrap="square">
            <a:spAutoFit/>
          </a:bodyPr>
          <a:lstStyle/>
          <a:p>
            <a:r>
              <a:rPr lang="en-US" altLang="ko-KR" sz="1200" dirty="0">
                <a:solidFill>
                  <a:schemeClr val="bg1"/>
                </a:solidFill>
                <a:latin typeface="나눔바른고딕" panose="020B0603020101020101" pitchFamily="50" charset="-127"/>
                <a:ea typeface="나눔바른고딕" panose="020B0603020101020101" pitchFamily="50" charset="-127"/>
              </a:rPr>
              <a:t>Message</a:t>
            </a:r>
            <a:r>
              <a:rPr lang="ko-KR" altLang="en-US" sz="1200" dirty="0">
                <a:solidFill>
                  <a:schemeClr val="bg1"/>
                </a:solidFill>
                <a:latin typeface="나눔바른고딕" panose="020B0603020101020101" pitchFamily="50" charset="-127"/>
                <a:ea typeface="나눔바른고딕" panose="020B0603020101020101" pitchFamily="50" charset="-127"/>
              </a:rPr>
              <a:t> </a:t>
            </a:r>
            <a:r>
              <a:rPr lang="en-US" altLang="ko-KR" sz="1200" dirty="0">
                <a:solidFill>
                  <a:schemeClr val="bg1"/>
                </a:solidFill>
                <a:latin typeface="나눔바른고딕" panose="020B0603020101020101" pitchFamily="50" charset="-127"/>
                <a:ea typeface="나눔바른고딕" panose="020B0603020101020101" pitchFamily="50" charset="-127"/>
              </a:rPr>
              <a:t>=</a:t>
            </a:r>
            <a:r>
              <a:rPr lang="ko-KR" altLang="en-US" sz="1200" dirty="0">
                <a:solidFill>
                  <a:schemeClr val="bg1"/>
                </a:solidFill>
                <a:latin typeface="나눔바른고딕" panose="020B0603020101020101" pitchFamily="50" charset="-127"/>
                <a:ea typeface="나눔바른고딕" panose="020B0603020101020101" pitchFamily="50" charset="-127"/>
              </a:rPr>
              <a:t> </a:t>
            </a:r>
            <a:endParaRPr lang="en-US" altLang="ko-KR" sz="1200" dirty="0">
              <a:solidFill>
                <a:schemeClr val="bg1"/>
              </a:solidFill>
              <a:latin typeface="나눔바른고딕" panose="020B0603020101020101" pitchFamily="50" charset="-127"/>
              <a:ea typeface="나눔바른고딕" panose="020B0603020101020101" pitchFamily="50" charset="-127"/>
            </a:endParaRPr>
          </a:p>
          <a:p>
            <a:r>
              <a:rPr lang="en-US" altLang="ko-KR" sz="1200" dirty="0">
                <a:solidFill>
                  <a:schemeClr val="bg1"/>
                </a:solidFill>
                <a:latin typeface="나눔바른고딕" panose="020B0603020101020101" pitchFamily="50" charset="-127"/>
                <a:ea typeface="나눔바른고딕" panose="020B0603020101020101" pitchFamily="50" charset="-127"/>
              </a:rPr>
              <a:t>"</a:t>
            </a:r>
            <a:r>
              <a:rPr lang="ko-KR" altLang="en-US" sz="1200" dirty="0">
                <a:solidFill>
                  <a:schemeClr val="bg1"/>
                </a:solidFill>
                <a:latin typeface="나눔바른고딕" panose="020B0603020101020101" pitchFamily="50" charset="-127"/>
                <a:ea typeface="나눔바른고딕" panose="020B0603020101020101" pitchFamily="50" charset="-127"/>
              </a:rPr>
              <a:t>너는 </a:t>
            </a:r>
            <a:r>
              <a:rPr lang="en-US" altLang="ko-KR" sz="1200" dirty="0">
                <a:solidFill>
                  <a:schemeClr val="bg1"/>
                </a:solidFill>
                <a:latin typeface="나눔바른고딕" panose="020B0603020101020101" pitchFamily="50" charset="-127"/>
                <a:ea typeface="나눔바른고딕" panose="020B0603020101020101" pitchFamily="50" charset="-127"/>
              </a:rPr>
              <a:t>OCR Recognizer </a:t>
            </a:r>
            <a:r>
              <a:rPr lang="ko-KR" altLang="en-US" sz="1200" dirty="0">
                <a:solidFill>
                  <a:schemeClr val="bg1"/>
                </a:solidFill>
                <a:latin typeface="나눔바른고딕" panose="020B0603020101020101" pitchFamily="50" charset="-127"/>
                <a:ea typeface="나눔바른고딕" panose="020B0603020101020101" pitchFamily="50" charset="-127"/>
              </a:rPr>
              <a:t>결과를 받아서 한국어 의미 단위로 단어를 합쳐주는 </a:t>
            </a:r>
            <a:r>
              <a:rPr lang="en-US" altLang="ko-KR" sz="1200" dirty="0">
                <a:solidFill>
                  <a:schemeClr val="bg1"/>
                </a:solidFill>
                <a:latin typeface="나눔바른고딕" panose="020B0603020101020101" pitchFamily="50" charset="-127"/>
                <a:ea typeface="나눔바른고딕" panose="020B0603020101020101" pitchFamily="50" charset="-127"/>
              </a:rPr>
              <a:t>Serializer</a:t>
            </a:r>
            <a:r>
              <a:rPr lang="ko-KR" altLang="en-US" sz="1200" dirty="0">
                <a:solidFill>
                  <a:schemeClr val="bg1"/>
                </a:solidFill>
                <a:latin typeface="나눔바른고딕" panose="020B0603020101020101" pitchFamily="50" charset="-127"/>
                <a:ea typeface="나눔바른고딕" panose="020B0603020101020101" pitchFamily="50" charset="-127"/>
              </a:rPr>
              <a:t>야</a:t>
            </a:r>
            <a:r>
              <a:rPr lang="en-US" altLang="ko-KR" sz="1200" dirty="0">
                <a:solidFill>
                  <a:schemeClr val="bg1"/>
                </a:solidFill>
                <a:latin typeface="나눔바른고딕" panose="020B0603020101020101" pitchFamily="50" charset="-127"/>
                <a:ea typeface="나눔바른고딕" panose="020B0603020101020101" pitchFamily="50" charset="-127"/>
              </a:rPr>
              <a:t>. </a:t>
            </a:r>
          </a:p>
          <a:p>
            <a:r>
              <a:rPr lang="ko-KR" altLang="en-US" sz="1200" dirty="0">
                <a:solidFill>
                  <a:schemeClr val="bg1"/>
                </a:solidFill>
                <a:latin typeface="나눔바른고딕" panose="020B0603020101020101" pitchFamily="50" charset="-127"/>
                <a:ea typeface="나눔바른고딕" panose="020B0603020101020101" pitchFamily="50" charset="-127"/>
              </a:rPr>
              <a:t>데이터를 받으면 </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해당 데이터를 의미 단위로 </a:t>
            </a:r>
            <a:r>
              <a:rPr lang="en-US" altLang="ko-KR" sz="1200" dirty="0">
                <a:solidFill>
                  <a:schemeClr val="bg1"/>
                </a:solidFill>
                <a:latin typeface="나눔바른고딕" panose="020B0603020101020101" pitchFamily="50" charset="-127"/>
                <a:ea typeface="나눔바른고딕" panose="020B0603020101020101" pitchFamily="50" charset="-127"/>
              </a:rPr>
              <a:t>Serialize</a:t>
            </a:r>
            <a:r>
              <a:rPr lang="ko-KR" altLang="en-US" sz="1200" dirty="0">
                <a:solidFill>
                  <a:schemeClr val="bg1"/>
                </a:solidFill>
                <a:latin typeface="나눔바른고딕" panose="020B0603020101020101" pitchFamily="50" charset="-127"/>
                <a:ea typeface="나눔바른고딕" panose="020B0603020101020101" pitchFamily="50" charset="-127"/>
              </a:rPr>
              <a:t>해주고</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맞춤법이 틀린 부분이 있다면 해당하는 </a:t>
            </a:r>
            <a:r>
              <a:rPr lang="en-US" altLang="ko-KR" sz="1200" dirty="0" err="1">
                <a:solidFill>
                  <a:schemeClr val="bg1"/>
                </a:solidFill>
                <a:latin typeface="나눔바른고딕" panose="020B0603020101020101" pitchFamily="50" charset="-127"/>
                <a:ea typeface="나눔바른고딕" panose="020B0603020101020101" pitchFamily="50" charset="-127"/>
              </a:rPr>
              <a:t>bbox</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좌표와 함께 어디가 틀렸고</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어떻게 고쳐야 하는지 알려줘</a:t>
            </a:r>
            <a:r>
              <a:rPr lang="en-US" altLang="ko-KR" sz="1200" dirty="0">
                <a:solidFill>
                  <a:schemeClr val="bg1"/>
                </a:solidFill>
                <a:latin typeface="나눔바른고딕" panose="020B0603020101020101" pitchFamily="50" charset="-127"/>
                <a:ea typeface="나눔바른고딕" panose="020B0603020101020101" pitchFamily="50" charset="-127"/>
              </a:rPr>
              <a:t>"</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cxnSp>
        <p:nvCxnSpPr>
          <p:cNvPr id="15" name="연결선: 꺾임 14">
            <a:extLst>
              <a:ext uri="{FF2B5EF4-FFF2-40B4-BE49-F238E27FC236}">
                <a16:creationId xmlns:a16="http://schemas.microsoft.com/office/drawing/2014/main" id="{AE07CDB7-CC6D-AA4F-F8DB-350C13A4AC07}"/>
              </a:ext>
            </a:extLst>
          </p:cNvPr>
          <p:cNvCxnSpPr>
            <a:cxnSpLocks/>
          </p:cNvCxnSpPr>
          <p:nvPr/>
        </p:nvCxnSpPr>
        <p:spPr>
          <a:xfrm rot="16200000" flipH="1">
            <a:off x="6412815" y="1334824"/>
            <a:ext cx="255563" cy="934262"/>
          </a:xfrm>
          <a:prstGeom prst="bent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연결선: 꺾임 15">
            <a:extLst>
              <a:ext uri="{FF2B5EF4-FFF2-40B4-BE49-F238E27FC236}">
                <a16:creationId xmlns:a16="http://schemas.microsoft.com/office/drawing/2014/main" id="{FCA6C988-5F72-98B8-1746-E71235985A4A}"/>
              </a:ext>
            </a:extLst>
          </p:cNvPr>
          <p:cNvCxnSpPr>
            <a:cxnSpLocks/>
          </p:cNvCxnSpPr>
          <p:nvPr/>
        </p:nvCxnSpPr>
        <p:spPr>
          <a:xfrm rot="5400000">
            <a:off x="7572398" y="1335574"/>
            <a:ext cx="255563" cy="934262"/>
          </a:xfrm>
          <a:prstGeom prst="bent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직선 화살표 연결선 16">
            <a:extLst>
              <a:ext uri="{FF2B5EF4-FFF2-40B4-BE49-F238E27FC236}">
                <a16:creationId xmlns:a16="http://schemas.microsoft.com/office/drawing/2014/main" id="{208F4A9B-4EEB-9F80-5E82-5FEBA48D0E18}"/>
              </a:ext>
            </a:extLst>
          </p:cNvPr>
          <p:cNvCxnSpPr>
            <a:cxnSpLocks/>
            <a:endCxn id="11" idx="1"/>
          </p:cNvCxnSpPr>
          <p:nvPr/>
        </p:nvCxnSpPr>
        <p:spPr>
          <a:xfrm flipV="1">
            <a:off x="2532819" y="1239944"/>
            <a:ext cx="3087644" cy="1373705"/>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8" name="직사각형 17">
            <a:extLst>
              <a:ext uri="{FF2B5EF4-FFF2-40B4-BE49-F238E27FC236}">
                <a16:creationId xmlns:a16="http://schemas.microsoft.com/office/drawing/2014/main" id="{CDC5B349-9CC6-8876-BB1F-D5A8CF1787EB}"/>
              </a:ext>
            </a:extLst>
          </p:cNvPr>
          <p:cNvSpPr/>
          <p:nvPr/>
        </p:nvSpPr>
        <p:spPr>
          <a:xfrm>
            <a:off x="5582483" y="1011652"/>
            <a:ext cx="1100378" cy="25381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Google Shape;89;p18">
            <a:extLst>
              <a:ext uri="{FF2B5EF4-FFF2-40B4-BE49-F238E27FC236}">
                <a16:creationId xmlns:a16="http://schemas.microsoft.com/office/drawing/2014/main" id="{0B8A1E28-B012-2F21-A0C6-3CFDA78A868B}"/>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6</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22" name="TextBox 21">
            <a:extLst>
              <a:ext uri="{FF2B5EF4-FFF2-40B4-BE49-F238E27FC236}">
                <a16:creationId xmlns:a16="http://schemas.microsoft.com/office/drawing/2014/main" id="{AF417807-203C-722E-16E3-9A4B6DCAB732}"/>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OCR_6</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646818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11" name="직사각형 10">
            <a:extLst>
              <a:ext uri="{FF2B5EF4-FFF2-40B4-BE49-F238E27FC236}">
                <a16:creationId xmlns:a16="http://schemas.microsoft.com/office/drawing/2014/main" id="{07F63636-ACC9-89D9-524A-F1276B72CD5C}"/>
              </a:ext>
            </a:extLst>
          </p:cNvPr>
          <p:cNvSpPr/>
          <p:nvPr/>
        </p:nvSpPr>
        <p:spPr>
          <a:xfrm>
            <a:off x="89397" y="1349320"/>
            <a:ext cx="2396957" cy="3191897"/>
          </a:xfrm>
          <a:prstGeom prst="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8" name="직사각형 27">
            <a:extLst>
              <a:ext uri="{FF2B5EF4-FFF2-40B4-BE49-F238E27FC236}">
                <a16:creationId xmlns:a16="http://schemas.microsoft.com/office/drawing/2014/main" id="{058C5222-21FD-FD40-C1B9-1E3785DF0475}"/>
              </a:ext>
            </a:extLst>
          </p:cNvPr>
          <p:cNvSpPr/>
          <p:nvPr/>
        </p:nvSpPr>
        <p:spPr>
          <a:xfrm>
            <a:off x="2555920" y="740949"/>
            <a:ext cx="6059209" cy="4377683"/>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29" name="그림 28">
            <a:extLst>
              <a:ext uri="{FF2B5EF4-FFF2-40B4-BE49-F238E27FC236}">
                <a16:creationId xmlns:a16="http://schemas.microsoft.com/office/drawing/2014/main" id="{8BFB6B38-4350-A8D4-9294-AA5A541F5863}"/>
              </a:ext>
            </a:extLst>
          </p:cNvPr>
          <p:cNvPicPr>
            <a:picLocks noChangeAspect="1"/>
          </p:cNvPicPr>
          <p:nvPr/>
        </p:nvPicPr>
        <p:blipFill>
          <a:blip r:embed="rId3"/>
          <a:stretch>
            <a:fillRect/>
          </a:stretch>
        </p:blipFill>
        <p:spPr>
          <a:xfrm>
            <a:off x="2625488" y="749768"/>
            <a:ext cx="5077385" cy="3257615"/>
          </a:xfrm>
          <a:prstGeom prst="rect">
            <a:avLst/>
          </a:prstGeom>
        </p:spPr>
      </p:pic>
      <p:pic>
        <p:nvPicPr>
          <p:cNvPr id="30" name="그림 29">
            <a:extLst>
              <a:ext uri="{FF2B5EF4-FFF2-40B4-BE49-F238E27FC236}">
                <a16:creationId xmlns:a16="http://schemas.microsoft.com/office/drawing/2014/main" id="{3F11A2C5-D8A3-E82B-1A69-2D148887D1AE}"/>
              </a:ext>
            </a:extLst>
          </p:cNvPr>
          <p:cNvPicPr>
            <a:picLocks noChangeAspect="1"/>
          </p:cNvPicPr>
          <p:nvPr/>
        </p:nvPicPr>
        <p:blipFill rotWithShape="1">
          <a:blip r:embed="rId4"/>
          <a:srcRect t="3281" r="19187" b="89716"/>
          <a:stretch/>
        </p:blipFill>
        <p:spPr>
          <a:xfrm>
            <a:off x="3405626" y="1746375"/>
            <a:ext cx="4879316" cy="107479"/>
          </a:xfrm>
          <a:prstGeom prst="rect">
            <a:avLst/>
          </a:prstGeom>
        </p:spPr>
      </p:pic>
      <p:pic>
        <p:nvPicPr>
          <p:cNvPr id="31" name="그림 30">
            <a:extLst>
              <a:ext uri="{FF2B5EF4-FFF2-40B4-BE49-F238E27FC236}">
                <a16:creationId xmlns:a16="http://schemas.microsoft.com/office/drawing/2014/main" id="{0B41B3A1-F6E0-5135-93B0-18356A59D7E5}"/>
              </a:ext>
            </a:extLst>
          </p:cNvPr>
          <p:cNvPicPr>
            <a:picLocks noChangeAspect="1"/>
          </p:cNvPicPr>
          <p:nvPr/>
        </p:nvPicPr>
        <p:blipFill rotWithShape="1">
          <a:blip r:embed="rId4"/>
          <a:srcRect l="80162" t="3281" b="89716"/>
          <a:stretch/>
        </p:blipFill>
        <p:spPr>
          <a:xfrm>
            <a:off x="7148057" y="1863863"/>
            <a:ext cx="1197778" cy="107479"/>
          </a:xfrm>
          <a:prstGeom prst="rect">
            <a:avLst/>
          </a:prstGeom>
        </p:spPr>
      </p:pic>
      <p:sp>
        <p:nvSpPr>
          <p:cNvPr id="32" name="직사각형 31">
            <a:extLst>
              <a:ext uri="{FF2B5EF4-FFF2-40B4-BE49-F238E27FC236}">
                <a16:creationId xmlns:a16="http://schemas.microsoft.com/office/drawing/2014/main" id="{6416C2AC-3D70-6CCD-421E-589896A9E7F9}"/>
              </a:ext>
            </a:extLst>
          </p:cNvPr>
          <p:cNvSpPr/>
          <p:nvPr/>
        </p:nvSpPr>
        <p:spPr>
          <a:xfrm>
            <a:off x="3146697" y="1415586"/>
            <a:ext cx="886512"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3" name="직사각형 32">
            <a:extLst>
              <a:ext uri="{FF2B5EF4-FFF2-40B4-BE49-F238E27FC236}">
                <a16:creationId xmlns:a16="http://schemas.microsoft.com/office/drawing/2014/main" id="{05710A81-DDEB-F680-AEF7-26BFAE63DE31}"/>
              </a:ext>
            </a:extLst>
          </p:cNvPr>
          <p:cNvSpPr/>
          <p:nvPr/>
        </p:nvSpPr>
        <p:spPr>
          <a:xfrm>
            <a:off x="3146697" y="2913522"/>
            <a:ext cx="886512"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4" name="직사각형 33">
            <a:extLst>
              <a:ext uri="{FF2B5EF4-FFF2-40B4-BE49-F238E27FC236}">
                <a16:creationId xmlns:a16="http://schemas.microsoft.com/office/drawing/2014/main" id="{700B65C9-EDBC-C533-2325-B4DFFFCADD49}"/>
              </a:ext>
            </a:extLst>
          </p:cNvPr>
          <p:cNvSpPr/>
          <p:nvPr/>
        </p:nvSpPr>
        <p:spPr>
          <a:xfrm>
            <a:off x="3146697" y="1189366"/>
            <a:ext cx="1727561"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5" name="직사각형 34">
            <a:extLst>
              <a:ext uri="{FF2B5EF4-FFF2-40B4-BE49-F238E27FC236}">
                <a16:creationId xmlns:a16="http://schemas.microsoft.com/office/drawing/2014/main" id="{05E1E4C3-A758-71E6-4281-6254987AE9FB}"/>
              </a:ext>
            </a:extLst>
          </p:cNvPr>
          <p:cNvSpPr/>
          <p:nvPr/>
        </p:nvSpPr>
        <p:spPr>
          <a:xfrm>
            <a:off x="3146696" y="2693883"/>
            <a:ext cx="2311499"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6" name="TextBox 35">
            <a:extLst>
              <a:ext uri="{FF2B5EF4-FFF2-40B4-BE49-F238E27FC236}">
                <a16:creationId xmlns:a16="http://schemas.microsoft.com/office/drawing/2014/main" id="{4A2AD546-BA48-6D4C-C400-91EF0A5D7233}"/>
              </a:ext>
            </a:extLst>
          </p:cNvPr>
          <p:cNvSpPr txBox="1"/>
          <p:nvPr/>
        </p:nvSpPr>
        <p:spPr>
          <a:xfrm>
            <a:off x="5458195" y="2638624"/>
            <a:ext cx="3052636" cy="230832"/>
          </a:xfrm>
          <a:prstGeom prst="rect">
            <a:avLst/>
          </a:prstGeom>
          <a:noFill/>
        </p:spPr>
        <p:txBody>
          <a:bodyPr wrap="square">
            <a:spAutoFit/>
          </a:bodyPr>
          <a:lstStyle/>
          <a:p>
            <a:r>
              <a:rPr lang="en-US" altLang="ko-KR" sz="900" dirty="0">
                <a:solidFill>
                  <a:srgbClr val="6A9955"/>
                </a:solidFill>
                <a:latin typeface="나눔바른고딕" panose="020B0603020101020101" pitchFamily="50" charset="-127"/>
                <a:ea typeface="나눔바른고딕" panose="020B0603020101020101" pitchFamily="50" charset="-127"/>
              </a:rPr>
              <a:t>#Google Cloud Vision</a:t>
            </a:r>
            <a:r>
              <a:rPr lang="ko-KR" altLang="en-US" sz="900" dirty="0">
                <a:solidFill>
                  <a:srgbClr val="6A9955"/>
                </a:solidFill>
                <a:latin typeface="나눔바른고딕" panose="020B0603020101020101" pitchFamily="50" charset="-127"/>
                <a:ea typeface="나눔바른고딕" panose="020B0603020101020101" pitchFamily="50" charset="-127"/>
              </a:rPr>
              <a:t>호출 후 자체 </a:t>
            </a:r>
            <a:r>
              <a:rPr lang="en-US" altLang="ko-KR" sz="900" dirty="0">
                <a:solidFill>
                  <a:srgbClr val="6A9955"/>
                </a:solidFill>
                <a:latin typeface="나눔바른고딕" panose="020B0603020101020101" pitchFamily="50" charset="-127"/>
                <a:ea typeface="나눔바른고딕" panose="020B0603020101020101" pitchFamily="50" charset="-127"/>
              </a:rPr>
              <a:t>Serialize </a:t>
            </a:r>
            <a:r>
              <a:rPr lang="ko-KR" altLang="en-US" sz="900" dirty="0">
                <a:solidFill>
                  <a:srgbClr val="6A9955"/>
                </a:solidFill>
                <a:latin typeface="나눔바른고딕" panose="020B0603020101020101" pitchFamily="50" charset="-127"/>
                <a:ea typeface="나눔바른고딕" panose="020B0603020101020101" pitchFamily="50" charset="-127"/>
              </a:rPr>
              <a:t>진행</a:t>
            </a:r>
            <a:r>
              <a:rPr lang="en-US" altLang="ko-KR" sz="900" dirty="0">
                <a:solidFill>
                  <a:srgbClr val="CE9178"/>
                </a:solidFill>
                <a:latin typeface="나눔바른고딕" panose="020B0603020101020101" pitchFamily="50" charset="-127"/>
                <a:ea typeface="나눔바른고딕" panose="020B0603020101020101" pitchFamily="50" charset="-127"/>
              </a:rPr>
              <a:t> </a:t>
            </a:r>
            <a:endParaRPr lang="ko-KR" altLang="en-US" sz="900" dirty="0">
              <a:solidFill>
                <a:srgbClr val="CCCCCC"/>
              </a:solidFill>
              <a:latin typeface="나눔바른고딕" panose="020B0603020101020101" pitchFamily="50" charset="-127"/>
              <a:ea typeface="나눔바른고딕" panose="020B0603020101020101" pitchFamily="50" charset="-127"/>
            </a:endParaRPr>
          </a:p>
        </p:txBody>
      </p:sp>
      <p:sp>
        <p:nvSpPr>
          <p:cNvPr id="37" name="TextBox 36">
            <a:extLst>
              <a:ext uri="{FF2B5EF4-FFF2-40B4-BE49-F238E27FC236}">
                <a16:creationId xmlns:a16="http://schemas.microsoft.com/office/drawing/2014/main" id="{A331BA97-B561-6966-F022-8D7A8B6E9F63}"/>
              </a:ext>
            </a:extLst>
          </p:cNvPr>
          <p:cNvSpPr txBox="1"/>
          <p:nvPr/>
        </p:nvSpPr>
        <p:spPr>
          <a:xfrm>
            <a:off x="4868517" y="1157171"/>
            <a:ext cx="3038421" cy="230832"/>
          </a:xfrm>
          <a:prstGeom prst="rect">
            <a:avLst/>
          </a:prstGeom>
          <a:noFill/>
        </p:spPr>
        <p:txBody>
          <a:bodyPr wrap="square">
            <a:spAutoFit/>
          </a:bodyPr>
          <a:lstStyle/>
          <a:p>
            <a:r>
              <a:rPr lang="en-US" altLang="ko-KR" sz="900" dirty="0">
                <a:solidFill>
                  <a:srgbClr val="6A9955"/>
                </a:solidFill>
                <a:latin typeface="나눔바른고딕" panose="020B0603020101020101" pitchFamily="50" charset="-127"/>
                <a:ea typeface="나눔바른고딕" panose="020B0603020101020101" pitchFamily="50" charset="-127"/>
              </a:rPr>
              <a:t>#</a:t>
            </a:r>
            <a:r>
              <a:rPr lang="ko-KR" altLang="en-US" sz="900" dirty="0">
                <a:solidFill>
                  <a:srgbClr val="6A9955"/>
                </a:solidFill>
                <a:latin typeface="나눔바른고딕" panose="020B0603020101020101" pitchFamily="50" charset="-127"/>
                <a:ea typeface="나눔바른고딕" panose="020B0603020101020101" pitchFamily="50" charset="-127"/>
              </a:rPr>
              <a:t>자체 </a:t>
            </a:r>
            <a:r>
              <a:rPr lang="en-US" altLang="ko-KR" sz="900" dirty="0">
                <a:solidFill>
                  <a:srgbClr val="6A9955"/>
                </a:solidFill>
                <a:latin typeface="나눔바른고딕" panose="020B0603020101020101" pitchFamily="50" charset="-127"/>
                <a:ea typeface="나눔바른고딕" panose="020B0603020101020101" pitchFamily="50" charset="-127"/>
              </a:rPr>
              <a:t>Serialize </a:t>
            </a:r>
            <a:r>
              <a:rPr lang="ko-KR" altLang="en-US" sz="900" dirty="0">
                <a:solidFill>
                  <a:srgbClr val="6A9955"/>
                </a:solidFill>
                <a:latin typeface="나눔바른고딕" panose="020B0603020101020101" pitchFamily="50" charset="-127"/>
                <a:ea typeface="나눔바른고딕" panose="020B0603020101020101" pitchFamily="50" charset="-127"/>
              </a:rPr>
              <a:t>없이 </a:t>
            </a:r>
            <a:r>
              <a:rPr lang="en-US" altLang="ko-KR" sz="900" dirty="0">
                <a:solidFill>
                  <a:srgbClr val="6A9955"/>
                </a:solidFill>
                <a:latin typeface="나눔바른고딕" panose="020B0603020101020101" pitchFamily="50" charset="-127"/>
                <a:ea typeface="나눔바른고딕" panose="020B0603020101020101" pitchFamily="50" charset="-127"/>
              </a:rPr>
              <a:t>Google Cloud Vision </a:t>
            </a:r>
            <a:r>
              <a:rPr lang="ko-KR" altLang="en-US" sz="900" dirty="0">
                <a:solidFill>
                  <a:srgbClr val="6A9955"/>
                </a:solidFill>
                <a:latin typeface="나눔바른고딕" panose="020B0603020101020101" pitchFamily="50" charset="-127"/>
                <a:ea typeface="나눔바른고딕" panose="020B0603020101020101" pitchFamily="50" charset="-127"/>
              </a:rPr>
              <a:t>호출</a:t>
            </a:r>
            <a:r>
              <a:rPr lang="en-US" altLang="ko-KR" sz="900" dirty="0">
                <a:solidFill>
                  <a:srgbClr val="6A9955"/>
                </a:solidFill>
                <a:latin typeface="나눔바른고딕" panose="020B0603020101020101" pitchFamily="50" charset="-127"/>
                <a:ea typeface="나눔바른고딕" panose="020B0603020101020101" pitchFamily="50" charset="-127"/>
              </a:rPr>
              <a:t> </a:t>
            </a:r>
            <a:r>
              <a:rPr lang="en-US" altLang="ko-KR" sz="900" dirty="0">
                <a:solidFill>
                  <a:srgbClr val="CE9178"/>
                </a:solidFill>
                <a:latin typeface="나눔바른고딕" panose="020B0603020101020101" pitchFamily="50" charset="-127"/>
                <a:ea typeface="나눔바른고딕" panose="020B0603020101020101" pitchFamily="50" charset="-127"/>
              </a:rPr>
              <a:t> </a:t>
            </a:r>
            <a:endParaRPr lang="ko-KR" altLang="en-US" sz="900" dirty="0">
              <a:solidFill>
                <a:srgbClr val="CCCCCC"/>
              </a:solidFill>
              <a:latin typeface="나눔바른고딕" panose="020B0603020101020101" pitchFamily="50" charset="-127"/>
              <a:ea typeface="나눔바른고딕" panose="020B0603020101020101" pitchFamily="50" charset="-127"/>
            </a:endParaRPr>
          </a:p>
        </p:txBody>
      </p:sp>
      <p:pic>
        <p:nvPicPr>
          <p:cNvPr id="38" name="그림 37">
            <a:extLst>
              <a:ext uri="{FF2B5EF4-FFF2-40B4-BE49-F238E27FC236}">
                <a16:creationId xmlns:a16="http://schemas.microsoft.com/office/drawing/2014/main" id="{3D98CA57-46D3-FB33-4CBA-9A37CD390325}"/>
              </a:ext>
            </a:extLst>
          </p:cNvPr>
          <p:cNvPicPr>
            <a:picLocks noChangeAspect="1"/>
          </p:cNvPicPr>
          <p:nvPr/>
        </p:nvPicPr>
        <p:blipFill>
          <a:blip r:embed="rId5"/>
          <a:stretch>
            <a:fillRect/>
          </a:stretch>
        </p:blipFill>
        <p:spPr>
          <a:xfrm>
            <a:off x="2625487" y="4032338"/>
            <a:ext cx="5989643" cy="1086294"/>
          </a:xfrm>
          <a:prstGeom prst="rect">
            <a:avLst/>
          </a:prstGeom>
        </p:spPr>
      </p:pic>
      <p:sp>
        <p:nvSpPr>
          <p:cNvPr id="39" name="TextBox 38">
            <a:extLst>
              <a:ext uri="{FF2B5EF4-FFF2-40B4-BE49-F238E27FC236}">
                <a16:creationId xmlns:a16="http://schemas.microsoft.com/office/drawing/2014/main" id="{7A3121EF-1C1D-C24B-B556-400293B6E3B3}"/>
              </a:ext>
            </a:extLst>
          </p:cNvPr>
          <p:cNvSpPr txBox="1"/>
          <p:nvPr/>
        </p:nvSpPr>
        <p:spPr>
          <a:xfrm>
            <a:off x="5278027" y="4146140"/>
            <a:ext cx="3052636" cy="230832"/>
          </a:xfrm>
          <a:prstGeom prst="rect">
            <a:avLst/>
          </a:prstGeom>
          <a:noFill/>
        </p:spPr>
        <p:txBody>
          <a:bodyPr wrap="square">
            <a:spAutoFit/>
          </a:bodyPr>
          <a:lstStyle/>
          <a:p>
            <a:r>
              <a:rPr lang="en-US" altLang="ko-KR" sz="900" dirty="0">
                <a:solidFill>
                  <a:srgbClr val="6A9955"/>
                </a:solidFill>
                <a:latin typeface="나눔바른고딕" panose="020B0603020101020101" pitchFamily="50" charset="-127"/>
                <a:ea typeface="나눔바른고딕" panose="020B0603020101020101" pitchFamily="50" charset="-127"/>
              </a:rPr>
              <a:t>#Google Cloud Vision</a:t>
            </a:r>
            <a:r>
              <a:rPr lang="ko-KR" altLang="en-US" sz="900" dirty="0">
                <a:solidFill>
                  <a:srgbClr val="6A9955"/>
                </a:solidFill>
                <a:latin typeface="나눔바른고딕" panose="020B0603020101020101" pitchFamily="50" charset="-127"/>
                <a:ea typeface="나눔바른고딕" panose="020B0603020101020101" pitchFamily="50" charset="-127"/>
              </a:rPr>
              <a:t>호출 후 자체 </a:t>
            </a:r>
            <a:r>
              <a:rPr lang="en-US" altLang="ko-KR" sz="900" dirty="0">
                <a:solidFill>
                  <a:srgbClr val="6A9955"/>
                </a:solidFill>
                <a:latin typeface="나눔바른고딕" panose="020B0603020101020101" pitchFamily="50" charset="-127"/>
                <a:ea typeface="나눔바른고딕" panose="020B0603020101020101" pitchFamily="50" charset="-127"/>
              </a:rPr>
              <a:t>Serialize </a:t>
            </a:r>
            <a:r>
              <a:rPr lang="ko-KR" altLang="en-US" sz="900" dirty="0">
                <a:solidFill>
                  <a:srgbClr val="6A9955"/>
                </a:solidFill>
                <a:latin typeface="나눔바른고딕" panose="020B0603020101020101" pitchFamily="50" charset="-127"/>
                <a:ea typeface="나눔바른고딕" panose="020B0603020101020101" pitchFamily="50" charset="-127"/>
              </a:rPr>
              <a:t>진행</a:t>
            </a:r>
            <a:r>
              <a:rPr lang="en-US" altLang="ko-KR" sz="900" dirty="0">
                <a:solidFill>
                  <a:srgbClr val="CE9178"/>
                </a:solidFill>
                <a:latin typeface="나눔바른고딕" panose="020B0603020101020101" pitchFamily="50" charset="-127"/>
                <a:ea typeface="나눔바른고딕" panose="020B0603020101020101" pitchFamily="50" charset="-127"/>
              </a:rPr>
              <a:t> </a:t>
            </a:r>
            <a:endParaRPr lang="ko-KR" altLang="en-US" sz="900" dirty="0">
              <a:solidFill>
                <a:srgbClr val="CCCCCC"/>
              </a:solidFill>
              <a:latin typeface="나눔바른고딕" panose="020B0603020101020101" pitchFamily="50" charset="-127"/>
              <a:ea typeface="나눔바른고딕" panose="020B0603020101020101" pitchFamily="50" charset="-127"/>
            </a:endParaRPr>
          </a:p>
        </p:txBody>
      </p:sp>
      <p:sp>
        <p:nvSpPr>
          <p:cNvPr id="40" name="직사각형 39">
            <a:extLst>
              <a:ext uri="{FF2B5EF4-FFF2-40B4-BE49-F238E27FC236}">
                <a16:creationId xmlns:a16="http://schemas.microsoft.com/office/drawing/2014/main" id="{55D87663-5733-22CA-8EFC-BFD385FB3EB4}"/>
              </a:ext>
            </a:extLst>
          </p:cNvPr>
          <p:cNvSpPr/>
          <p:nvPr/>
        </p:nvSpPr>
        <p:spPr>
          <a:xfrm>
            <a:off x="3139635" y="4260061"/>
            <a:ext cx="886512"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1" name="직사각형 40">
            <a:extLst>
              <a:ext uri="{FF2B5EF4-FFF2-40B4-BE49-F238E27FC236}">
                <a16:creationId xmlns:a16="http://schemas.microsoft.com/office/drawing/2014/main" id="{A100D965-E372-09CD-C313-955568EFEF75}"/>
              </a:ext>
            </a:extLst>
          </p:cNvPr>
          <p:cNvSpPr/>
          <p:nvPr/>
        </p:nvSpPr>
        <p:spPr>
          <a:xfrm>
            <a:off x="3139635" y="4040423"/>
            <a:ext cx="2311499"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43" name="그림 42">
            <a:extLst>
              <a:ext uri="{FF2B5EF4-FFF2-40B4-BE49-F238E27FC236}">
                <a16:creationId xmlns:a16="http://schemas.microsoft.com/office/drawing/2014/main" id="{1F463CB8-E7B5-2D63-252B-A22292D1CD39}"/>
              </a:ext>
            </a:extLst>
          </p:cNvPr>
          <p:cNvPicPr>
            <a:picLocks noChangeAspect="1"/>
          </p:cNvPicPr>
          <p:nvPr/>
        </p:nvPicPr>
        <p:blipFill rotWithShape="1">
          <a:blip r:embed="rId4"/>
          <a:srcRect t="3281" r="19187" b="89716"/>
          <a:stretch/>
        </p:blipFill>
        <p:spPr>
          <a:xfrm>
            <a:off x="3451346" y="3236221"/>
            <a:ext cx="4879316" cy="107479"/>
          </a:xfrm>
          <a:prstGeom prst="rect">
            <a:avLst/>
          </a:prstGeom>
        </p:spPr>
      </p:pic>
      <p:pic>
        <p:nvPicPr>
          <p:cNvPr id="44" name="그림 43">
            <a:extLst>
              <a:ext uri="{FF2B5EF4-FFF2-40B4-BE49-F238E27FC236}">
                <a16:creationId xmlns:a16="http://schemas.microsoft.com/office/drawing/2014/main" id="{3ECECA20-F765-A10B-BFD1-6B7CBB50EFB2}"/>
              </a:ext>
            </a:extLst>
          </p:cNvPr>
          <p:cNvPicPr>
            <a:picLocks noChangeAspect="1"/>
          </p:cNvPicPr>
          <p:nvPr/>
        </p:nvPicPr>
        <p:blipFill rotWithShape="1">
          <a:blip r:embed="rId4"/>
          <a:srcRect l="80162" t="3281" b="89716"/>
          <a:stretch/>
        </p:blipFill>
        <p:spPr>
          <a:xfrm>
            <a:off x="7193777" y="3353709"/>
            <a:ext cx="1197778" cy="107479"/>
          </a:xfrm>
          <a:prstGeom prst="rect">
            <a:avLst/>
          </a:prstGeom>
        </p:spPr>
      </p:pic>
      <p:pic>
        <p:nvPicPr>
          <p:cNvPr id="45" name="그림 44">
            <a:extLst>
              <a:ext uri="{FF2B5EF4-FFF2-40B4-BE49-F238E27FC236}">
                <a16:creationId xmlns:a16="http://schemas.microsoft.com/office/drawing/2014/main" id="{48DC8201-4034-20EE-BCA2-5E6F5AE40B10}"/>
              </a:ext>
            </a:extLst>
          </p:cNvPr>
          <p:cNvPicPr>
            <a:picLocks noChangeAspect="1"/>
          </p:cNvPicPr>
          <p:nvPr/>
        </p:nvPicPr>
        <p:blipFill rotWithShape="1">
          <a:blip r:embed="rId4"/>
          <a:srcRect l="18781" t="2240" r="19186" b="89716"/>
          <a:stretch/>
        </p:blipFill>
        <p:spPr>
          <a:xfrm>
            <a:off x="5377084" y="4533642"/>
            <a:ext cx="3745391" cy="123457"/>
          </a:xfrm>
          <a:prstGeom prst="rect">
            <a:avLst/>
          </a:prstGeom>
        </p:spPr>
      </p:pic>
      <p:pic>
        <p:nvPicPr>
          <p:cNvPr id="46" name="그림 45">
            <a:extLst>
              <a:ext uri="{FF2B5EF4-FFF2-40B4-BE49-F238E27FC236}">
                <a16:creationId xmlns:a16="http://schemas.microsoft.com/office/drawing/2014/main" id="{879E8B12-177C-D39A-142B-0BA2D4018166}"/>
              </a:ext>
            </a:extLst>
          </p:cNvPr>
          <p:cNvPicPr>
            <a:picLocks noChangeAspect="1"/>
          </p:cNvPicPr>
          <p:nvPr/>
        </p:nvPicPr>
        <p:blipFill rotWithShape="1">
          <a:blip r:embed="rId4"/>
          <a:srcRect l="80162" t="3281" b="89716"/>
          <a:stretch/>
        </p:blipFill>
        <p:spPr>
          <a:xfrm>
            <a:off x="7486918" y="4684675"/>
            <a:ext cx="1197778" cy="107479"/>
          </a:xfrm>
          <a:prstGeom prst="rect">
            <a:avLst/>
          </a:prstGeom>
        </p:spPr>
      </p:pic>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4885A16A-AE95-BFD8-8123-15C28EC2E652}"/>
              </a:ext>
            </a:extLst>
          </p:cNvPr>
          <p:cNvSpPr txBox="1"/>
          <p:nvPr/>
        </p:nvSpPr>
        <p:spPr>
          <a:xfrm>
            <a:off x="163933" y="4721612"/>
            <a:ext cx="2019051"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OCR_TEST_peter_rev1.ipynb</a:t>
            </a:r>
            <a:endParaRPr lang="ko-KR" altLang="en-US" sz="1050" dirty="0">
              <a:latin typeface="나눔바른고딕" panose="020B0603020101020101" pitchFamily="50" charset="-127"/>
              <a:ea typeface="나눔바른고딕" panose="020B0603020101020101" pitchFamily="50" charset="-127"/>
            </a:endParaRPr>
          </a:p>
        </p:txBody>
      </p:sp>
      <p:pic>
        <p:nvPicPr>
          <p:cNvPr id="26" name="그림 25">
            <a:extLst>
              <a:ext uri="{FF2B5EF4-FFF2-40B4-BE49-F238E27FC236}">
                <a16:creationId xmlns:a16="http://schemas.microsoft.com/office/drawing/2014/main" id="{5F80BA91-C3E4-A7B1-323D-A54086FF8399}"/>
              </a:ext>
            </a:extLst>
          </p:cNvPr>
          <p:cNvPicPr>
            <a:picLocks noChangeAspect="1"/>
          </p:cNvPicPr>
          <p:nvPr/>
        </p:nvPicPr>
        <p:blipFill>
          <a:blip r:embed="rId7"/>
          <a:stretch>
            <a:fillRect/>
          </a:stretch>
        </p:blipFill>
        <p:spPr>
          <a:xfrm>
            <a:off x="5458194" y="3610955"/>
            <a:ext cx="3522675" cy="434935"/>
          </a:xfrm>
          <a:prstGeom prst="rect">
            <a:avLst/>
          </a:prstGeom>
        </p:spPr>
      </p:pic>
      <p:sp>
        <p:nvSpPr>
          <p:cNvPr id="27" name="TextBox 26">
            <a:extLst>
              <a:ext uri="{FF2B5EF4-FFF2-40B4-BE49-F238E27FC236}">
                <a16:creationId xmlns:a16="http://schemas.microsoft.com/office/drawing/2014/main" id="{530B803D-8EDA-6EB1-3C39-7091B8732B41}"/>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OCR_6</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7" name="Google Shape;89;p18">
            <a:extLst>
              <a:ext uri="{FF2B5EF4-FFF2-40B4-BE49-F238E27FC236}">
                <a16:creationId xmlns:a16="http://schemas.microsoft.com/office/drawing/2014/main" id="{00214874-80D4-8492-14FF-3375EDABA744}"/>
              </a:ext>
            </a:extLst>
          </p:cNvPr>
          <p:cNvSpPr txBox="1"/>
          <p:nvPr/>
        </p:nvSpPr>
        <p:spPr>
          <a:xfrm>
            <a:off x="247357" y="740949"/>
            <a:ext cx="2206459"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6</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12" name="TextBox 11">
            <a:extLst>
              <a:ext uri="{FF2B5EF4-FFF2-40B4-BE49-F238E27FC236}">
                <a16:creationId xmlns:a16="http://schemas.microsoft.com/office/drawing/2014/main" id="{2C550932-BD06-08B4-A3CA-AC078D39CCC0}"/>
              </a:ext>
            </a:extLst>
          </p:cNvPr>
          <p:cNvSpPr txBox="1"/>
          <p:nvPr/>
        </p:nvSpPr>
        <p:spPr>
          <a:xfrm>
            <a:off x="89397" y="1415586"/>
            <a:ext cx="2332025" cy="2723823"/>
          </a:xfrm>
          <a:prstGeom prst="rect">
            <a:avLst/>
          </a:prstGeom>
          <a:noFill/>
        </p:spPr>
        <p:txBody>
          <a:bodyPr wrap="square" rtlCol="0">
            <a:spAutoFit/>
          </a:bodyPr>
          <a:lstStyle/>
          <a:p>
            <a:r>
              <a:rPr lang="en-US" altLang="ko-KR" sz="1200" dirty="0" err="1">
                <a:solidFill>
                  <a:schemeClr val="tx1"/>
                </a:solidFill>
                <a:latin typeface="나눔바른고딕" panose="020B0603020101020101" pitchFamily="50" charset="-127"/>
                <a:ea typeface="나눔바른고딕" panose="020B0603020101020101" pitchFamily="50" charset="-127"/>
              </a:rPr>
              <a:t>Py</a:t>
            </a:r>
            <a:r>
              <a:rPr lang="en-US" altLang="ko-KR"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맞춤법 결과</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잘못교정됨</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 </a:t>
            </a:r>
            <a:r>
              <a:rPr lang="ko-KR" altLang="en-US" sz="900" dirty="0">
                <a:solidFill>
                  <a:schemeClr val="tx1"/>
                </a:solidFill>
                <a:latin typeface="나눔바른고딕" panose="020B0603020101020101" pitchFamily="50" charset="-127"/>
                <a:ea typeface="나눔바른고딕" panose="020B0603020101020101" pitchFamily="50" charset="-127"/>
              </a:rPr>
              <a:t>일일섭취양</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en-US" altLang="ko-KR" sz="900" dirty="0">
                <a:solidFill>
                  <a:srgbClr val="FF0000"/>
                </a:solidFill>
                <a:latin typeface="나눔바른고딕" panose="020B0603020101020101" pitchFamily="50" charset="-127"/>
                <a:ea typeface="나눔바른고딕" panose="020B0603020101020101" pitchFamily="50" charset="-127"/>
              </a:rPr>
              <a:t>‘</a:t>
            </a:r>
            <a:r>
              <a:rPr lang="ko-KR" altLang="en-US" sz="900" dirty="0">
                <a:solidFill>
                  <a:srgbClr val="FF0000"/>
                </a:solidFill>
                <a:latin typeface="나눔바른고딕" panose="020B0603020101020101" pitchFamily="50" charset="-127"/>
                <a:ea typeface="나눔바른고딕" panose="020B0603020101020101" pitchFamily="50" charset="-127"/>
              </a:rPr>
              <a:t>일일 섭취 양</a:t>
            </a:r>
            <a:r>
              <a:rPr lang="en-US" altLang="ko-KR" sz="900" dirty="0">
                <a:solidFill>
                  <a:srgbClr val="FF0000"/>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 으로 교정됨</a:t>
            </a:r>
            <a:r>
              <a:rPr lang="en-US" altLang="ko-KR" sz="900" dirty="0">
                <a:solidFill>
                  <a:schemeClr val="tx1"/>
                </a:solidFill>
                <a:latin typeface="나눔바른고딕" panose="020B0603020101020101" pitchFamily="50" charset="-127"/>
                <a:ea typeface="나눔바른고딕" panose="020B0603020101020101" pitchFamily="50" charset="-127"/>
              </a:rPr>
              <a:t> </a:t>
            </a:r>
            <a:endParaRPr lang="ko-KR" altLang="en-US" sz="9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 </a:t>
            </a:r>
            <a:r>
              <a:rPr lang="ko-KR" altLang="en-US" sz="900" dirty="0">
                <a:solidFill>
                  <a:schemeClr val="tx1"/>
                </a:solidFill>
                <a:latin typeface="나눔바른고딕" panose="020B0603020101020101" pitchFamily="50" charset="-127"/>
                <a:ea typeface="나눔바른고딕" panose="020B0603020101020101" pitchFamily="50" charset="-127"/>
              </a:rPr>
              <a:t>이상사례</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en-US" altLang="ko-KR" sz="900" dirty="0">
                <a:solidFill>
                  <a:srgbClr val="FF0000"/>
                </a:solidFill>
                <a:latin typeface="나눔바른고딕" panose="020B0603020101020101" pitchFamily="50" charset="-127"/>
                <a:ea typeface="나눔바른고딕" panose="020B0603020101020101" pitchFamily="50" charset="-127"/>
              </a:rPr>
              <a:t>‘</a:t>
            </a:r>
            <a:r>
              <a:rPr lang="ko-KR" altLang="en-US" sz="900" dirty="0">
                <a:solidFill>
                  <a:srgbClr val="FF0000"/>
                </a:solidFill>
                <a:latin typeface="나눔바른고딕" panose="020B0603020101020101" pitchFamily="50" charset="-127"/>
                <a:ea typeface="나눔바른고딕" panose="020B0603020101020101" pitchFamily="50" charset="-127"/>
              </a:rPr>
              <a:t>이상 사례</a:t>
            </a:r>
            <a:r>
              <a:rPr lang="en-US" altLang="ko-KR" sz="900" dirty="0">
                <a:solidFill>
                  <a:srgbClr val="FF0000"/>
                </a:solidFill>
                <a:latin typeface="나눔바른고딕" panose="020B0603020101020101" pitchFamily="50" charset="-127"/>
                <a:ea typeface="나눔바른고딕" panose="020B0603020101020101" pitchFamily="50" charset="-127"/>
              </a:rPr>
              <a:t>’</a:t>
            </a:r>
            <a:endParaRPr lang="ko-KR" altLang="en-US" sz="900" dirty="0">
              <a:solidFill>
                <a:srgbClr val="FF0000"/>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 </a:t>
            </a:r>
            <a:r>
              <a:rPr lang="ko-KR" altLang="en-US" sz="900" dirty="0">
                <a:solidFill>
                  <a:schemeClr val="tx1"/>
                </a:solidFill>
                <a:latin typeface="나눔바른고딕" panose="020B0603020101020101" pitchFamily="50" charset="-127"/>
                <a:ea typeface="나눔바른고딕" panose="020B0603020101020101" pitchFamily="50" charset="-127"/>
              </a:rPr>
              <a:t>제조시설에서</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en-US" altLang="ko-KR" sz="900" dirty="0">
                <a:solidFill>
                  <a:srgbClr val="FF0000"/>
                </a:solidFill>
                <a:latin typeface="나눔바른고딕" panose="020B0603020101020101" pitchFamily="50" charset="-127"/>
                <a:ea typeface="나눔바른고딕" panose="020B0603020101020101" pitchFamily="50" charset="-127"/>
              </a:rPr>
              <a:t>‘</a:t>
            </a:r>
            <a:r>
              <a:rPr lang="ko-KR" altLang="en-US" sz="900" dirty="0">
                <a:solidFill>
                  <a:srgbClr val="FF0000"/>
                </a:solidFill>
                <a:latin typeface="나눔바른고딕" panose="020B0603020101020101" pitchFamily="50" charset="-127"/>
                <a:ea typeface="나눔바른고딕" panose="020B0603020101020101" pitchFamily="50" charset="-127"/>
              </a:rPr>
              <a:t>제조 시설에서</a:t>
            </a:r>
            <a:r>
              <a:rPr lang="en-US" altLang="ko-KR" sz="900" dirty="0">
                <a:solidFill>
                  <a:srgbClr val="FF0000"/>
                </a:solidFill>
                <a:latin typeface="나눔바른고딕" panose="020B0603020101020101" pitchFamily="50" charset="-127"/>
                <a:ea typeface="나눔바른고딕" panose="020B0603020101020101" pitchFamily="50" charset="-127"/>
              </a:rPr>
              <a:t>’</a:t>
            </a:r>
          </a:p>
          <a:p>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올바르게 교정됨</a:t>
            </a:r>
            <a:r>
              <a:rPr lang="en-US" altLang="ko-KR" sz="900" dirty="0">
                <a:solidFill>
                  <a:schemeClr val="tx1"/>
                </a:solidFill>
                <a:latin typeface="나눔바른고딕" panose="020B0603020101020101" pitchFamily="50" charset="-127"/>
                <a:ea typeface="나눔바른고딕" panose="020B0603020101020101" pitchFamily="50" charset="-127"/>
              </a:rPr>
              <a:t> </a:t>
            </a:r>
          </a:p>
          <a:p>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err="1">
                <a:solidFill>
                  <a:schemeClr val="tx1"/>
                </a:solidFill>
                <a:latin typeface="나눔바른고딕" panose="020B0603020101020101" pitchFamily="50" charset="-127"/>
                <a:ea typeface="나눔바른고딕" panose="020B0603020101020101" pitchFamily="50" charset="-127"/>
              </a:rPr>
              <a:t>섭취시</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en-US" altLang="ko-KR" sz="900" dirty="0">
                <a:solidFill>
                  <a:srgbClr val="00B0F0"/>
                </a:solidFill>
                <a:latin typeface="나눔바른고딕" panose="020B0603020101020101" pitchFamily="50" charset="-127"/>
                <a:ea typeface="나눔바른고딕" panose="020B0603020101020101" pitchFamily="50" charset="-127"/>
              </a:rPr>
              <a:t>‘</a:t>
            </a:r>
            <a:r>
              <a:rPr lang="ko-KR" altLang="en-US" sz="900" dirty="0">
                <a:solidFill>
                  <a:srgbClr val="00B0F0"/>
                </a:solidFill>
                <a:latin typeface="나눔바른고딕" panose="020B0603020101020101" pitchFamily="50" charset="-127"/>
                <a:ea typeface="나눔바른고딕" panose="020B0603020101020101" pitchFamily="50" charset="-127"/>
              </a:rPr>
              <a:t>섭취 시</a:t>
            </a:r>
            <a:r>
              <a:rPr lang="en-US" altLang="ko-KR" sz="900" dirty="0">
                <a:solidFill>
                  <a:srgbClr val="00B0F0"/>
                </a:solidFill>
                <a:latin typeface="나눔바른고딕" panose="020B0603020101020101" pitchFamily="50" charset="-127"/>
                <a:ea typeface="나눔바른고딕" panose="020B0603020101020101" pitchFamily="50" charset="-127"/>
              </a:rPr>
              <a:t>’</a:t>
            </a:r>
            <a:endParaRPr lang="ko-KR" altLang="en-US" sz="900" dirty="0">
              <a:solidFill>
                <a:srgbClr val="00B0F0"/>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dirty="0" err="1">
                <a:solidFill>
                  <a:schemeClr val="tx1"/>
                </a:solidFill>
                <a:latin typeface="나눔바른고딕" panose="020B0603020101020101" pitchFamily="50" charset="-127"/>
                <a:ea typeface="나눔바른고딕" panose="020B0603020101020101" pitchFamily="50" charset="-127"/>
              </a:rPr>
              <a:t>Openai</a:t>
            </a:r>
            <a:r>
              <a:rPr lang="en-US" altLang="ko-KR"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맞춤법결과</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잘못교정됨</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일일섭취양 </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ko-KR" altLang="en-US" sz="900" dirty="0">
                <a:solidFill>
                  <a:srgbClr val="FF0000"/>
                </a:solidFill>
                <a:latin typeface="나눔바른고딕" panose="020B0603020101020101" pitchFamily="50" charset="-127"/>
                <a:ea typeface="나눔바른고딕" panose="020B0603020101020101" pitchFamily="50" charset="-127"/>
              </a:rPr>
              <a:t>일일 섭취량</a:t>
            </a:r>
            <a:r>
              <a:rPr lang="en-US" altLang="ko-KR" sz="900" dirty="0">
                <a:solidFill>
                  <a:srgbClr val="FF0000"/>
                </a:solidFill>
                <a:latin typeface="나눔바른고딕" panose="020B0603020101020101" pitchFamily="50" charset="-127"/>
                <a:ea typeface="나눔바른고딕" panose="020B0603020101020101" pitchFamily="50" charset="-127"/>
              </a:rPr>
              <a:t>(x)</a:t>
            </a:r>
          </a:p>
          <a:p>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이상사례 </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ko-KR" altLang="en-US" sz="900" dirty="0">
                <a:solidFill>
                  <a:srgbClr val="FF0000"/>
                </a:solidFill>
                <a:latin typeface="나눔바른고딕" panose="020B0603020101020101" pitchFamily="50" charset="-127"/>
                <a:ea typeface="나눔바른고딕" panose="020B0603020101020101" pitchFamily="50" charset="-127"/>
              </a:rPr>
              <a:t>이상 사례</a:t>
            </a:r>
            <a:r>
              <a:rPr lang="en-US" altLang="ko-KR" sz="900" dirty="0">
                <a:solidFill>
                  <a:srgbClr val="FF0000"/>
                </a:solidFill>
                <a:latin typeface="나눔바른고딕" panose="020B0603020101020101" pitchFamily="50" charset="-127"/>
                <a:ea typeface="나눔바른고딕" panose="020B0603020101020101" pitchFamily="50" charset="-127"/>
              </a:rPr>
              <a:t>(x)</a:t>
            </a:r>
          </a:p>
          <a:p>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올바르게 교정됨</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err="1">
                <a:solidFill>
                  <a:schemeClr val="tx1"/>
                </a:solidFill>
                <a:latin typeface="나눔바른고딕" panose="020B0603020101020101" pitchFamily="50" charset="-127"/>
                <a:ea typeface="나눔바른고딕" panose="020B0603020101020101" pitchFamily="50" charset="-127"/>
              </a:rPr>
              <a:t>섭취시</a:t>
            </a:r>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ko-KR" altLang="en-US" sz="900" dirty="0">
                <a:solidFill>
                  <a:srgbClr val="00B0F0"/>
                </a:solidFill>
                <a:latin typeface="나눔바른고딕" panose="020B0603020101020101" pitchFamily="50" charset="-127"/>
                <a:ea typeface="나눔바른고딕" panose="020B0603020101020101" pitchFamily="50" charset="-127"/>
              </a:rPr>
              <a:t>섭취 시</a:t>
            </a:r>
            <a:r>
              <a:rPr lang="en-US" altLang="ko-KR" sz="900" dirty="0">
                <a:solidFill>
                  <a:srgbClr val="00B0F0"/>
                </a:solidFill>
                <a:latin typeface="나눔바른고딕" panose="020B0603020101020101" pitchFamily="50" charset="-127"/>
                <a:ea typeface="나눔바른고딕" panose="020B0603020101020101" pitchFamily="50" charset="-127"/>
              </a:rPr>
              <a:t>(o)</a:t>
            </a:r>
            <a:endParaRPr lang="ko-KR" altLang="en-US" sz="900" dirty="0">
              <a:solidFill>
                <a:srgbClr val="00B0F0"/>
              </a:solidFill>
              <a:latin typeface="나눔바른고딕" panose="020B0603020101020101" pitchFamily="50" charset="-127"/>
              <a:ea typeface="나눔바른고딕" panose="020B0603020101020101" pitchFamily="50" charset="-127"/>
            </a:endParaRPr>
          </a:p>
          <a:p>
            <a:endParaRPr lang="ko-KR" altLang="en-US" sz="9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이처럼 정확하지 않은 결과가 나옴</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따라서 이 프로젝트에 특화된 용어집을 만들어</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맞춤법 검사하기로 결정</a:t>
            </a:r>
          </a:p>
        </p:txBody>
      </p:sp>
    </p:spTree>
    <p:extLst>
      <p:ext uri="{BB962C8B-B14F-4D97-AF65-F5344CB8AC3E}">
        <p14:creationId xmlns:p14="http://schemas.microsoft.com/office/powerpoint/2010/main" val="2895719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F3080DEA-2336-3DCF-DDCB-44E845248D0A}"/>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OCR_7</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1" name="그림 30">
            <a:extLst>
              <a:ext uri="{FF2B5EF4-FFF2-40B4-BE49-F238E27FC236}">
                <a16:creationId xmlns:a16="http://schemas.microsoft.com/office/drawing/2014/main" id="{74BC6757-4320-92E2-5BEA-7FD3628B70D5}"/>
              </a:ext>
            </a:extLst>
          </p:cNvPr>
          <p:cNvPicPr>
            <a:picLocks noChangeAspect="1"/>
          </p:cNvPicPr>
          <p:nvPr/>
        </p:nvPicPr>
        <p:blipFill>
          <a:blip r:embed="rId4"/>
          <a:stretch>
            <a:fillRect/>
          </a:stretch>
        </p:blipFill>
        <p:spPr>
          <a:xfrm>
            <a:off x="2185615" y="3074427"/>
            <a:ext cx="6352517" cy="596504"/>
          </a:xfrm>
          <a:prstGeom prst="rect">
            <a:avLst/>
          </a:prstGeom>
        </p:spPr>
      </p:pic>
      <p:pic>
        <p:nvPicPr>
          <p:cNvPr id="32" name="그림 31">
            <a:extLst>
              <a:ext uri="{FF2B5EF4-FFF2-40B4-BE49-F238E27FC236}">
                <a16:creationId xmlns:a16="http://schemas.microsoft.com/office/drawing/2014/main" id="{3427F799-DAD4-EA65-3D22-B9125D23E880}"/>
              </a:ext>
            </a:extLst>
          </p:cNvPr>
          <p:cNvPicPr>
            <a:picLocks noChangeAspect="1"/>
          </p:cNvPicPr>
          <p:nvPr/>
        </p:nvPicPr>
        <p:blipFill>
          <a:blip r:embed="rId5"/>
          <a:stretch>
            <a:fillRect/>
          </a:stretch>
        </p:blipFill>
        <p:spPr>
          <a:xfrm>
            <a:off x="7482005" y="1893521"/>
            <a:ext cx="1369235" cy="893263"/>
          </a:xfrm>
          <a:prstGeom prst="rect">
            <a:avLst/>
          </a:prstGeom>
          <a:ln w="28575">
            <a:solidFill>
              <a:srgbClr val="FFFF00"/>
            </a:solidFill>
          </a:ln>
        </p:spPr>
      </p:pic>
      <p:pic>
        <p:nvPicPr>
          <p:cNvPr id="33" name="그림 32">
            <a:extLst>
              <a:ext uri="{FF2B5EF4-FFF2-40B4-BE49-F238E27FC236}">
                <a16:creationId xmlns:a16="http://schemas.microsoft.com/office/drawing/2014/main" id="{BA335F36-549B-2B56-DC0F-0EEEDF6BFFC6}"/>
              </a:ext>
            </a:extLst>
          </p:cNvPr>
          <p:cNvPicPr>
            <a:picLocks noChangeAspect="1"/>
          </p:cNvPicPr>
          <p:nvPr/>
        </p:nvPicPr>
        <p:blipFill>
          <a:blip r:embed="rId6"/>
          <a:stretch>
            <a:fillRect/>
          </a:stretch>
        </p:blipFill>
        <p:spPr>
          <a:xfrm>
            <a:off x="2206260" y="678469"/>
            <a:ext cx="5030526" cy="2015944"/>
          </a:xfrm>
          <a:prstGeom prst="rect">
            <a:avLst/>
          </a:prstGeom>
        </p:spPr>
      </p:pic>
      <p:pic>
        <p:nvPicPr>
          <p:cNvPr id="34" name="그림 33">
            <a:extLst>
              <a:ext uri="{FF2B5EF4-FFF2-40B4-BE49-F238E27FC236}">
                <a16:creationId xmlns:a16="http://schemas.microsoft.com/office/drawing/2014/main" id="{62D4EB3F-E6C2-DE89-8561-36A8D6A4AC12}"/>
              </a:ext>
            </a:extLst>
          </p:cNvPr>
          <p:cNvPicPr>
            <a:picLocks noChangeAspect="1"/>
          </p:cNvPicPr>
          <p:nvPr/>
        </p:nvPicPr>
        <p:blipFill>
          <a:blip r:embed="rId7"/>
          <a:stretch>
            <a:fillRect/>
          </a:stretch>
        </p:blipFill>
        <p:spPr>
          <a:xfrm>
            <a:off x="2185615" y="2708478"/>
            <a:ext cx="5030525" cy="156611"/>
          </a:xfrm>
          <a:prstGeom prst="rect">
            <a:avLst/>
          </a:prstGeom>
        </p:spPr>
      </p:pic>
      <p:pic>
        <p:nvPicPr>
          <p:cNvPr id="35" name="그림 34">
            <a:extLst>
              <a:ext uri="{FF2B5EF4-FFF2-40B4-BE49-F238E27FC236}">
                <a16:creationId xmlns:a16="http://schemas.microsoft.com/office/drawing/2014/main" id="{A4FD5E2B-8570-5522-45D4-837A9312F0EE}"/>
              </a:ext>
            </a:extLst>
          </p:cNvPr>
          <p:cNvPicPr>
            <a:picLocks noChangeAspect="1"/>
          </p:cNvPicPr>
          <p:nvPr/>
        </p:nvPicPr>
        <p:blipFill rotWithShape="1">
          <a:blip r:embed="rId8"/>
          <a:srcRect b="49176"/>
          <a:stretch/>
        </p:blipFill>
        <p:spPr>
          <a:xfrm>
            <a:off x="2532372" y="3688539"/>
            <a:ext cx="4079256" cy="1180641"/>
          </a:xfrm>
          <a:prstGeom prst="rect">
            <a:avLst/>
          </a:prstGeom>
        </p:spPr>
      </p:pic>
      <p:sp>
        <p:nvSpPr>
          <p:cNvPr id="36" name="직사각형 35">
            <a:extLst>
              <a:ext uri="{FF2B5EF4-FFF2-40B4-BE49-F238E27FC236}">
                <a16:creationId xmlns:a16="http://schemas.microsoft.com/office/drawing/2014/main" id="{A5B5CBEF-4FA5-4321-0FC0-5FF3E7D995DD}"/>
              </a:ext>
            </a:extLst>
          </p:cNvPr>
          <p:cNvSpPr/>
          <p:nvPr/>
        </p:nvSpPr>
        <p:spPr>
          <a:xfrm>
            <a:off x="2407920" y="3550920"/>
            <a:ext cx="1097279"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37" name="직선 화살표 연결선 36">
            <a:extLst>
              <a:ext uri="{FF2B5EF4-FFF2-40B4-BE49-F238E27FC236}">
                <a16:creationId xmlns:a16="http://schemas.microsoft.com/office/drawing/2014/main" id="{C7266E25-51DF-393B-00A6-B002912B87D0}"/>
              </a:ext>
            </a:extLst>
          </p:cNvPr>
          <p:cNvCxnSpPr>
            <a:cxnSpLocks/>
          </p:cNvCxnSpPr>
          <p:nvPr/>
        </p:nvCxnSpPr>
        <p:spPr>
          <a:xfrm>
            <a:off x="2418072" y="770818"/>
            <a:ext cx="0" cy="278010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8" name="직사각형 37">
            <a:extLst>
              <a:ext uri="{FF2B5EF4-FFF2-40B4-BE49-F238E27FC236}">
                <a16:creationId xmlns:a16="http://schemas.microsoft.com/office/drawing/2014/main" id="{4BDBDC93-090D-E98D-092F-9A41A90995C7}"/>
              </a:ext>
            </a:extLst>
          </p:cNvPr>
          <p:cNvSpPr/>
          <p:nvPr/>
        </p:nvSpPr>
        <p:spPr>
          <a:xfrm>
            <a:off x="2414016" y="640820"/>
            <a:ext cx="1207007"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39" name="직사각형 38">
            <a:extLst>
              <a:ext uri="{FF2B5EF4-FFF2-40B4-BE49-F238E27FC236}">
                <a16:creationId xmlns:a16="http://schemas.microsoft.com/office/drawing/2014/main" id="{849D1604-40CC-F6A3-A9A6-6D9AACEA4608}"/>
              </a:ext>
            </a:extLst>
          </p:cNvPr>
          <p:cNvSpPr/>
          <p:nvPr/>
        </p:nvSpPr>
        <p:spPr>
          <a:xfrm>
            <a:off x="7197162" y="3166797"/>
            <a:ext cx="1207007"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40" name="직선 화살표 연결선 39">
            <a:extLst>
              <a:ext uri="{FF2B5EF4-FFF2-40B4-BE49-F238E27FC236}">
                <a16:creationId xmlns:a16="http://schemas.microsoft.com/office/drawing/2014/main" id="{3CC396D9-A73A-0678-B101-0AC3B7C7DF35}"/>
              </a:ext>
            </a:extLst>
          </p:cNvPr>
          <p:cNvCxnSpPr/>
          <p:nvPr/>
        </p:nvCxnSpPr>
        <p:spPr>
          <a:xfrm>
            <a:off x="7466765" y="2791127"/>
            <a:ext cx="0" cy="391691"/>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41" name="직사각형 40">
            <a:extLst>
              <a:ext uri="{FF2B5EF4-FFF2-40B4-BE49-F238E27FC236}">
                <a16:creationId xmlns:a16="http://schemas.microsoft.com/office/drawing/2014/main" id="{B3FB4CA3-36A5-5DF6-0058-A4DCDD16610D}"/>
              </a:ext>
            </a:extLst>
          </p:cNvPr>
          <p:cNvSpPr/>
          <p:nvPr/>
        </p:nvSpPr>
        <p:spPr>
          <a:xfrm>
            <a:off x="4876800" y="3962400"/>
            <a:ext cx="1249680" cy="41148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4" name="TextBox 43">
            <a:extLst>
              <a:ext uri="{FF2B5EF4-FFF2-40B4-BE49-F238E27FC236}">
                <a16:creationId xmlns:a16="http://schemas.microsoft.com/office/drawing/2014/main" id="{D454F3BD-5745-B1DA-43E4-C2995C1C432C}"/>
              </a:ext>
            </a:extLst>
          </p:cNvPr>
          <p:cNvSpPr txBox="1"/>
          <p:nvPr/>
        </p:nvSpPr>
        <p:spPr>
          <a:xfrm>
            <a:off x="6960022" y="4589915"/>
            <a:ext cx="1476842"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24_04_03.ipynb</a:t>
            </a:r>
            <a:endParaRPr lang="ko-KR" altLang="en-US" sz="1050" dirty="0">
              <a:latin typeface="나눔바른고딕" panose="020B0603020101020101" pitchFamily="50" charset="-127"/>
              <a:ea typeface="나눔바른고딕" panose="020B0603020101020101" pitchFamily="50" charset="-127"/>
            </a:endParaRPr>
          </a:p>
        </p:txBody>
      </p:sp>
      <p:cxnSp>
        <p:nvCxnSpPr>
          <p:cNvPr id="45" name="연결선: 꺾임 44">
            <a:extLst>
              <a:ext uri="{FF2B5EF4-FFF2-40B4-BE49-F238E27FC236}">
                <a16:creationId xmlns:a16="http://schemas.microsoft.com/office/drawing/2014/main" id="{8F3F6E30-140D-B2A6-08BC-BF64CC467C6F}"/>
              </a:ext>
            </a:extLst>
          </p:cNvPr>
          <p:cNvCxnSpPr>
            <a:cxnSpLocks/>
          </p:cNvCxnSpPr>
          <p:nvPr/>
        </p:nvCxnSpPr>
        <p:spPr>
          <a:xfrm>
            <a:off x="3270528" y="3281803"/>
            <a:ext cx="1606273" cy="292289"/>
          </a:xfrm>
          <a:prstGeom prst="bentConnector3">
            <a:avLst>
              <a:gd name="adj1" fmla="val 100285"/>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46" name="직사각형 45">
            <a:extLst>
              <a:ext uri="{FF2B5EF4-FFF2-40B4-BE49-F238E27FC236}">
                <a16:creationId xmlns:a16="http://schemas.microsoft.com/office/drawing/2014/main" id="{D1DF6467-91E3-9C9C-D5E8-89D0D8CB8571}"/>
              </a:ext>
            </a:extLst>
          </p:cNvPr>
          <p:cNvSpPr/>
          <p:nvPr/>
        </p:nvSpPr>
        <p:spPr>
          <a:xfrm>
            <a:off x="2431834" y="3183293"/>
            <a:ext cx="824402" cy="137619"/>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47" name="직사각형 46">
            <a:extLst>
              <a:ext uri="{FF2B5EF4-FFF2-40B4-BE49-F238E27FC236}">
                <a16:creationId xmlns:a16="http://schemas.microsoft.com/office/drawing/2014/main" id="{7719160D-AEBB-82AA-D23E-C88BB9C2E69D}"/>
              </a:ext>
            </a:extLst>
          </p:cNvPr>
          <p:cNvSpPr/>
          <p:nvPr/>
        </p:nvSpPr>
        <p:spPr>
          <a:xfrm>
            <a:off x="4441481" y="3550920"/>
            <a:ext cx="824402" cy="137619"/>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48" name="직사각형 47">
            <a:extLst>
              <a:ext uri="{FF2B5EF4-FFF2-40B4-BE49-F238E27FC236}">
                <a16:creationId xmlns:a16="http://schemas.microsoft.com/office/drawing/2014/main" id="{A0859260-652A-D755-A47B-568F946E1A22}"/>
              </a:ext>
            </a:extLst>
          </p:cNvPr>
          <p:cNvSpPr/>
          <p:nvPr/>
        </p:nvSpPr>
        <p:spPr>
          <a:xfrm>
            <a:off x="132738" y="1238491"/>
            <a:ext cx="1843544" cy="371696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2" name="TextBox 51">
            <a:extLst>
              <a:ext uri="{FF2B5EF4-FFF2-40B4-BE49-F238E27FC236}">
                <a16:creationId xmlns:a16="http://schemas.microsoft.com/office/drawing/2014/main" id="{5C244FB9-6D99-4A71-1AD6-6DD3F27D1652}"/>
              </a:ext>
            </a:extLst>
          </p:cNvPr>
          <p:cNvSpPr txBox="1"/>
          <p:nvPr/>
        </p:nvSpPr>
        <p:spPr>
          <a:xfrm>
            <a:off x="121853" y="1567830"/>
            <a:ext cx="1794081" cy="242374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[7</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4,5,6</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차 작업에서 좋은 성과를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얻지 못함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우리 프로젝트는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포장디자인이라는</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특정 도메인에 특화된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검사이므로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직접 용어집을 만들기로 결정</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안쳐</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지고</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쳐지다 보니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 없는 것까지 표시됨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3" name="Google Shape;89;p18">
            <a:extLst>
              <a:ext uri="{FF2B5EF4-FFF2-40B4-BE49-F238E27FC236}">
                <a16:creationId xmlns:a16="http://schemas.microsoft.com/office/drawing/2014/main" id="{718FE081-0BE3-158C-D162-1D12F810A424}"/>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7</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cxnSp>
        <p:nvCxnSpPr>
          <p:cNvPr id="43" name="연결선: 꺾임 42">
            <a:extLst>
              <a:ext uri="{FF2B5EF4-FFF2-40B4-BE49-F238E27FC236}">
                <a16:creationId xmlns:a16="http://schemas.microsoft.com/office/drawing/2014/main" id="{33D0C399-B43F-09D2-F90C-1AA6FDD6F689}"/>
              </a:ext>
            </a:extLst>
          </p:cNvPr>
          <p:cNvCxnSpPr>
            <a:cxnSpLocks/>
          </p:cNvCxnSpPr>
          <p:nvPr/>
        </p:nvCxnSpPr>
        <p:spPr>
          <a:xfrm>
            <a:off x="739831" y="3962400"/>
            <a:ext cx="4119146" cy="229006"/>
          </a:xfrm>
          <a:prstGeom prst="bentConnector3">
            <a:avLst>
              <a:gd name="adj1" fmla="val 320"/>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8515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D951464D-6819-C5DF-2E15-C05E13097ADF}"/>
              </a:ext>
            </a:extLst>
          </p:cNvPr>
          <p:cNvSpPr/>
          <p:nvPr/>
        </p:nvSpPr>
        <p:spPr>
          <a:xfrm>
            <a:off x="132738" y="1238491"/>
            <a:ext cx="1843544" cy="371696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 name="TextBox 4">
            <a:extLst>
              <a:ext uri="{FF2B5EF4-FFF2-40B4-BE49-F238E27FC236}">
                <a16:creationId xmlns:a16="http://schemas.microsoft.com/office/drawing/2014/main" id="{5A744601-270E-6E6A-FA20-33FA08D515F6}"/>
              </a:ext>
            </a:extLst>
          </p:cNvPr>
          <p:cNvSpPr txBox="1"/>
          <p:nvPr/>
        </p:nvSpPr>
        <p:spPr>
          <a:xfrm>
            <a:off x="121853" y="1567830"/>
            <a:ext cx="1794081" cy="327782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[7</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4,5,6</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차 작업에서 좋은 성과를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얻지 못함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우리 프로젝트는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포장디자인이라는</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특정 도메인에 특화된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검사이므로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직접 용어집을 만들기로 결정</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안쳐</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지고</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쳐지다 보니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 없는 것까지 표시됨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다음 단어가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이면</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함께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쳐지도록 설계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0306ABA0-37EF-C223-87D9-594994ABFB22}"/>
              </a:ext>
            </a:extLst>
          </p:cNvPr>
          <p:cNvPicPr>
            <a:picLocks noChangeAspect="1"/>
          </p:cNvPicPr>
          <p:nvPr/>
        </p:nvPicPr>
        <p:blipFill>
          <a:blip r:embed="rId4"/>
          <a:stretch>
            <a:fillRect/>
          </a:stretch>
        </p:blipFill>
        <p:spPr>
          <a:xfrm>
            <a:off x="2220493" y="914572"/>
            <a:ext cx="4097243" cy="3314356"/>
          </a:xfrm>
          <a:prstGeom prst="rect">
            <a:avLst/>
          </a:prstGeom>
        </p:spPr>
      </p:pic>
      <p:pic>
        <p:nvPicPr>
          <p:cNvPr id="8" name="그림 7">
            <a:extLst>
              <a:ext uri="{FF2B5EF4-FFF2-40B4-BE49-F238E27FC236}">
                <a16:creationId xmlns:a16="http://schemas.microsoft.com/office/drawing/2014/main" id="{3BD8C580-0723-ADCD-00CB-1C7FEA440D87}"/>
              </a:ext>
            </a:extLst>
          </p:cNvPr>
          <p:cNvPicPr>
            <a:picLocks noChangeAspect="1"/>
          </p:cNvPicPr>
          <p:nvPr/>
        </p:nvPicPr>
        <p:blipFill rotWithShape="1">
          <a:blip r:embed="rId5"/>
          <a:srcRect r="10663" b="12736"/>
          <a:stretch/>
        </p:blipFill>
        <p:spPr>
          <a:xfrm>
            <a:off x="2206260" y="3861076"/>
            <a:ext cx="4044813" cy="164480"/>
          </a:xfrm>
          <a:prstGeom prst="rect">
            <a:avLst/>
          </a:prstGeom>
        </p:spPr>
      </p:pic>
      <p:sp>
        <p:nvSpPr>
          <p:cNvPr id="9" name="TextBox 8">
            <a:extLst>
              <a:ext uri="{FF2B5EF4-FFF2-40B4-BE49-F238E27FC236}">
                <a16:creationId xmlns:a16="http://schemas.microsoft.com/office/drawing/2014/main" id="{A58767C6-3BF1-40D3-BA9E-4FE1A02F8CAD}"/>
              </a:ext>
            </a:extLst>
          </p:cNvPr>
          <p:cNvSpPr txBox="1"/>
          <p:nvPr/>
        </p:nvSpPr>
        <p:spPr>
          <a:xfrm>
            <a:off x="7565541" y="979444"/>
            <a:ext cx="1253823"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24_04_03.ipynb</a:t>
            </a:r>
            <a:endParaRPr lang="ko-KR" altLang="en-US" sz="1050" dirty="0">
              <a:latin typeface="나눔바른고딕" panose="020B0603020101020101" pitchFamily="50" charset="-127"/>
              <a:ea typeface="나눔바른고딕" panose="020B0603020101020101" pitchFamily="50" charset="-127"/>
            </a:endParaRPr>
          </a:p>
        </p:txBody>
      </p:sp>
      <p:pic>
        <p:nvPicPr>
          <p:cNvPr id="11" name="그림 10">
            <a:extLst>
              <a:ext uri="{FF2B5EF4-FFF2-40B4-BE49-F238E27FC236}">
                <a16:creationId xmlns:a16="http://schemas.microsoft.com/office/drawing/2014/main" id="{DB9831E2-7497-998B-EAE9-D2FB74A524F6}"/>
              </a:ext>
            </a:extLst>
          </p:cNvPr>
          <p:cNvPicPr>
            <a:picLocks noChangeAspect="1"/>
          </p:cNvPicPr>
          <p:nvPr/>
        </p:nvPicPr>
        <p:blipFill>
          <a:blip r:embed="rId6"/>
          <a:stretch>
            <a:fillRect/>
          </a:stretch>
        </p:blipFill>
        <p:spPr>
          <a:xfrm>
            <a:off x="2195610" y="4425932"/>
            <a:ext cx="4965539" cy="232760"/>
          </a:xfrm>
          <a:prstGeom prst="rect">
            <a:avLst/>
          </a:prstGeom>
        </p:spPr>
      </p:pic>
      <p:pic>
        <p:nvPicPr>
          <p:cNvPr id="12" name="그림 11">
            <a:extLst>
              <a:ext uri="{FF2B5EF4-FFF2-40B4-BE49-F238E27FC236}">
                <a16:creationId xmlns:a16="http://schemas.microsoft.com/office/drawing/2014/main" id="{8E81335D-120C-4186-9473-703928ED40D3}"/>
              </a:ext>
            </a:extLst>
          </p:cNvPr>
          <p:cNvPicPr>
            <a:picLocks noChangeAspect="1"/>
          </p:cNvPicPr>
          <p:nvPr/>
        </p:nvPicPr>
        <p:blipFill>
          <a:blip r:embed="rId7"/>
          <a:stretch>
            <a:fillRect/>
          </a:stretch>
        </p:blipFill>
        <p:spPr>
          <a:xfrm>
            <a:off x="7293287" y="3130492"/>
            <a:ext cx="1215959" cy="907843"/>
          </a:xfrm>
          <a:prstGeom prst="rect">
            <a:avLst/>
          </a:prstGeom>
          <a:ln w="28575">
            <a:solidFill>
              <a:srgbClr val="FFFF00"/>
            </a:solidFill>
          </a:ln>
        </p:spPr>
      </p:pic>
      <p:pic>
        <p:nvPicPr>
          <p:cNvPr id="13" name="그림 12">
            <a:extLst>
              <a:ext uri="{FF2B5EF4-FFF2-40B4-BE49-F238E27FC236}">
                <a16:creationId xmlns:a16="http://schemas.microsoft.com/office/drawing/2014/main" id="{ACAEABCF-C32C-139D-7EE6-F00A72BF49B9}"/>
              </a:ext>
            </a:extLst>
          </p:cNvPr>
          <p:cNvPicPr>
            <a:picLocks noChangeAspect="1"/>
          </p:cNvPicPr>
          <p:nvPr/>
        </p:nvPicPr>
        <p:blipFill>
          <a:blip r:embed="rId8"/>
          <a:stretch>
            <a:fillRect/>
          </a:stretch>
        </p:blipFill>
        <p:spPr>
          <a:xfrm>
            <a:off x="2195611" y="4295634"/>
            <a:ext cx="5835006" cy="117357"/>
          </a:xfrm>
          <a:prstGeom prst="rect">
            <a:avLst/>
          </a:prstGeom>
        </p:spPr>
      </p:pic>
      <p:pic>
        <p:nvPicPr>
          <p:cNvPr id="14" name="그림 13">
            <a:extLst>
              <a:ext uri="{FF2B5EF4-FFF2-40B4-BE49-F238E27FC236}">
                <a16:creationId xmlns:a16="http://schemas.microsoft.com/office/drawing/2014/main" id="{D6639158-402B-87F7-8C8E-427196C3875F}"/>
              </a:ext>
            </a:extLst>
          </p:cNvPr>
          <p:cNvPicPr>
            <a:picLocks noChangeAspect="1"/>
          </p:cNvPicPr>
          <p:nvPr/>
        </p:nvPicPr>
        <p:blipFill rotWithShape="1">
          <a:blip r:embed="rId9"/>
          <a:srcRect l="58714" b="15398"/>
          <a:stretch/>
        </p:blipFill>
        <p:spPr>
          <a:xfrm>
            <a:off x="5969055" y="4423749"/>
            <a:ext cx="2721326" cy="118563"/>
          </a:xfrm>
          <a:prstGeom prst="rect">
            <a:avLst/>
          </a:prstGeom>
        </p:spPr>
      </p:pic>
      <p:sp>
        <p:nvSpPr>
          <p:cNvPr id="15" name="직사각형 14">
            <a:extLst>
              <a:ext uri="{FF2B5EF4-FFF2-40B4-BE49-F238E27FC236}">
                <a16:creationId xmlns:a16="http://schemas.microsoft.com/office/drawing/2014/main" id="{B5E2BDB5-4B23-9636-E468-2EAB567921C6}"/>
              </a:ext>
            </a:extLst>
          </p:cNvPr>
          <p:cNvSpPr/>
          <p:nvPr/>
        </p:nvSpPr>
        <p:spPr>
          <a:xfrm>
            <a:off x="2360397" y="914571"/>
            <a:ext cx="2352114"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16" name="연결선: 꺾임 15">
            <a:extLst>
              <a:ext uri="{FF2B5EF4-FFF2-40B4-BE49-F238E27FC236}">
                <a16:creationId xmlns:a16="http://schemas.microsoft.com/office/drawing/2014/main" id="{7B81C779-D138-3E5F-7ADF-B55D1C8AADEE}"/>
              </a:ext>
            </a:extLst>
          </p:cNvPr>
          <p:cNvCxnSpPr>
            <a:cxnSpLocks/>
          </p:cNvCxnSpPr>
          <p:nvPr/>
        </p:nvCxnSpPr>
        <p:spPr>
          <a:xfrm rot="16200000" flipH="1">
            <a:off x="1136177" y="2262803"/>
            <a:ext cx="3385164" cy="936727"/>
          </a:xfrm>
          <a:prstGeom prst="bentConnector3">
            <a:avLst>
              <a:gd name="adj1" fmla="val 50000"/>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직선 화살표 연결선 16">
            <a:extLst>
              <a:ext uri="{FF2B5EF4-FFF2-40B4-BE49-F238E27FC236}">
                <a16:creationId xmlns:a16="http://schemas.microsoft.com/office/drawing/2014/main" id="{88D45FDF-A450-8C93-F617-784E189EB66D}"/>
              </a:ext>
            </a:extLst>
          </p:cNvPr>
          <p:cNvCxnSpPr>
            <a:cxnSpLocks/>
          </p:cNvCxnSpPr>
          <p:nvPr/>
        </p:nvCxnSpPr>
        <p:spPr>
          <a:xfrm>
            <a:off x="3031652" y="4542312"/>
            <a:ext cx="870155" cy="56079"/>
          </a:xfrm>
          <a:prstGeom prst="straightConnector1">
            <a:avLst/>
          </a:prstGeom>
          <a:ln>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492A7C72-2E28-96D2-3E5A-EB26680A3C44}"/>
              </a:ext>
            </a:extLst>
          </p:cNvPr>
          <p:cNvCxnSpPr>
            <a:cxnSpLocks/>
          </p:cNvCxnSpPr>
          <p:nvPr/>
        </p:nvCxnSpPr>
        <p:spPr>
          <a:xfrm>
            <a:off x="3125000" y="4388808"/>
            <a:ext cx="1497131" cy="200132"/>
          </a:xfrm>
          <a:prstGeom prst="straightConnector1">
            <a:avLst/>
          </a:prstGeom>
          <a:ln>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9" name="직사각형 18">
            <a:extLst>
              <a:ext uri="{FF2B5EF4-FFF2-40B4-BE49-F238E27FC236}">
                <a16:creationId xmlns:a16="http://schemas.microsoft.com/office/drawing/2014/main" id="{A1B4B872-BE7B-A800-F992-003BE5D052D0}"/>
              </a:ext>
            </a:extLst>
          </p:cNvPr>
          <p:cNvSpPr/>
          <p:nvPr/>
        </p:nvSpPr>
        <p:spPr>
          <a:xfrm>
            <a:off x="7101266" y="4684804"/>
            <a:ext cx="1858701" cy="23276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합치고 싶은 단어를 </a:t>
            </a:r>
            <a:r>
              <a:rPr lang="en-US" altLang="ko-KR" sz="900" dirty="0">
                <a:solidFill>
                  <a:schemeClr val="tx1"/>
                </a:solidFill>
                <a:latin typeface="나눔바른고딕" panose="020B0603020101020101" pitchFamily="50" charset="-127"/>
                <a:ea typeface="나눔바른고딕" panose="020B0603020101020101" pitchFamily="50" charset="-127"/>
              </a:rPr>
              <a:t>list</a:t>
            </a:r>
            <a:r>
              <a:rPr lang="ko-KR" altLang="en-US" sz="900" dirty="0">
                <a:solidFill>
                  <a:schemeClr val="tx1"/>
                </a:solidFill>
                <a:latin typeface="나눔바른고딕" panose="020B0603020101020101" pitchFamily="50" charset="-127"/>
                <a:ea typeface="나눔바른고딕" panose="020B0603020101020101" pitchFamily="50" charset="-127"/>
              </a:rPr>
              <a:t>로 받음</a:t>
            </a:r>
          </a:p>
        </p:txBody>
      </p:sp>
      <p:cxnSp>
        <p:nvCxnSpPr>
          <p:cNvPr id="20" name="직선 연결선 19">
            <a:extLst>
              <a:ext uri="{FF2B5EF4-FFF2-40B4-BE49-F238E27FC236}">
                <a16:creationId xmlns:a16="http://schemas.microsoft.com/office/drawing/2014/main" id="{A11349D6-6F91-6B34-AE14-534A03D19C56}"/>
              </a:ext>
            </a:extLst>
          </p:cNvPr>
          <p:cNvCxnSpPr/>
          <p:nvPr/>
        </p:nvCxnSpPr>
        <p:spPr>
          <a:xfrm flipV="1">
            <a:off x="5243910" y="4528476"/>
            <a:ext cx="656303" cy="1165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1" name="연결선: 꺾임 20">
            <a:extLst>
              <a:ext uri="{FF2B5EF4-FFF2-40B4-BE49-F238E27FC236}">
                <a16:creationId xmlns:a16="http://schemas.microsoft.com/office/drawing/2014/main" id="{9B3C386D-D48E-25CC-4802-8F8D1DEC1AF1}"/>
              </a:ext>
            </a:extLst>
          </p:cNvPr>
          <p:cNvCxnSpPr/>
          <p:nvPr/>
        </p:nvCxnSpPr>
        <p:spPr>
          <a:xfrm>
            <a:off x="5885465" y="4540128"/>
            <a:ext cx="1201993" cy="272133"/>
          </a:xfrm>
          <a:prstGeom prst="bentConnector3">
            <a:avLst>
              <a:gd name="adj1" fmla="val 920"/>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2" name="직사각형 21">
            <a:extLst>
              <a:ext uri="{FF2B5EF4-FFF2-40B4-BE49-F238E27FC236}">
                <a16:creationId xmlns:a16="http://schemas.microsoft.com/office/drawing/2014/main" id="{CB302E2B-2099-6FE2-3162-8F458FA97B48}"/>
              </a:ext>
            </a:extLst>
          </p:cNvPr>
          <p:cNvSpPr/>
          <p:nvPr/>
        </p:nvSpPr>
        <p:spPr>
          <a:xfrm>
            <a:off x="6809607" y="4285038"/>
            <a:ext cx="1207007"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23" name="그림 22">
            <a:extLst>
              <a:ext uri="{FF2B5EF4-FFF2-40B4-BE49-F238E27FC236}">
                <a16:creationId xmlns:a16="http://schemas.microsoft.com/office/drawing/2014/main" id="{0470599D-F67A-F136-2485-BD994067EB0B}"/>
              </a:ext>
            </a:extLst>
          </p:cNvPr>
          <p:cNvPicPr>
            <a:picLocks noChangeAspect="1"/>
          </p:cNvPicPr>
          <p:nvPr/>
        </p:nvPicPr>
        <p:blipFill>
          <a:blip r:embed="rId10"/>
          <a:stretch>
            <a:fillRect/>
          </a:stretch>
        </p:blipFill>
        <p:spPr>
          <a:xfrm>
            <a:off x="5856168" y="3274026"/>
            <a:ext cx="1124072" cy="733323"/>
          </a:xfrm>
          <a:prstGeom prst="rect">
            <a:avLst/>
          </a:prstGeom>
          <a:ln w="28575">
            <a:solidFill>
              <a:srgbClr val="FFFF00"/>
            </a:solidFill>
          </a:ln>
        </p:spPr>
      </p:pic>
      <p:sp>
        <p:nvSpPr>
          <p:cNvPr id="24" name="화살표: 오른쪽 23">
            <a:extLst>
              <a:ext uri="{FF2B5EF4-FFF2-40B4-BE49-F238E27FC236}">
                <a16:creationId xmlns:a16="http://schemas.microsoft.com/office/drawing/2014/main" id="{E4E32575-B33C-1556-E2AA-2533CFE1D61D}"/>
              </a:ext>
            </a:extLst>
          </p:cNvPr>
          <p:cNvSpPr/>
          <p:nvPr/>
        </p:nvSpPr>
        <p:spPr>
          <a:xfrm>
            <a:off x="6371040" y="3889066"/>
            <a:ext cx="894998" cy="75042"/>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5" name="직사각형 24">
            <a:extLst>
              <a:ext uri="{FF2B5EF4-FFF2-40B4-BE49-F238E27FC236}">
                <a16:creationId xmlns:a16="http://schemas.microsoft.com/office/drawing/2014/main" id="{4F6E8E12-232C-10B0-50EF-57E1C2ED2B50}"/>
              </a:ext>
            </a:extLst>
          </p:cNvPr>
          <p:cNvSpPr/>
          <p:nvPr/>
        </p:nvSpPr>
        <p:spPr>
          <a:xfrm>
            <a:off x="5900213" y="3860392"/>
            <a:ext cx="417523" cy="11912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6" name="직사각형 25">
            <a:extLst>
              <a:ext uri="{FF2B5EF4-FFF2-40B4-BE49-F238E27FC236}">
                <a16:creationId xmlns:a16="http://schemas.microsoft.com/office/drawing/2014/main" id="{1A0979BE-0E08-70F3-B9FB-673288AE9A1D}"/>
              </a:ext>
            </a:extLst>
          </p:cNvPr>
          <p:cNvSpPr/>
          <p:nvPr/>
        </p:nvSpPr>
        <p:spPr>
          <a:xfrm>
            <a:off x="7297455" y="3856904"/>
            <a:ext cx="894998" cy="11912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27" name="직선 화살표 연결선 26">
            <a:extLst>
              <a:ext uri="{FF2B5EF4-FFF2-40B4-BE49-F238E27FC236}">
                <a16:creationId xmlns:a16="http://schemas.microsoft.com/office/drawing/2014/main" id="{CAC4FD0E-ECFC-3B29-C13D-44C95795278E}"/>
              </a:ext>
            </a:extLst>
          </p:cNvPr>
          <p:cNvCxnSpPr>
            <a:cxnSpLocks/>
          </p:cNvCxnSpPr>
          <p:nvPr/>
        </p:nvCxnSpPr>
        <p:spPr>
          <a:xfrm>
            <a:off x="7923388" y="4050029"/>
            <a:ext cx="0" cy="222068"/>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8" name="Google Shape;89;p18">
            <a:extLst>
              <a:ext uri="{FF2B5EF4-FFF2-40B4-BE49-F238E27FC236}">
                <a16:creationId xmlns:a16="http://schemas.microsoft.com/office/drawing/2014/main" id="{868449A9-9F1C-5D9E-1C83-1DBE2B177BA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7</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29" name="TextBox 28">
            <a:extLst>
              <a:ext uri="{FF2B5EF4-FFF2-40B4-BE49-F238E27FC236}">
                <a16:creationId xmlns:a16="http://schemas.microsoft.com/office/drawing/2014/main" id="{F3080DEA-2336-3DCF-DDCB-44E845248D0A}"/>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OCR_7</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직사각형 3">
            <a:extLst>
              <a:ext uri="{FF2B5EF4-FFF2-40B4-BE49-F238E27FC236}">
                <a16:creationId xmlns:a16="http://schemas.microsoft.com/office/drawing/2014/main" id="{2491FAD9-36F1-FBB7-C391-587DF60FB452}"/>
              </a:ext>
            </a:extLst>
          </p:cNvPr>
          <p:cNvSpPr/>
          <p:nvPr/>
        </p:nvSpPr>
        <p:spPr>
          <a:xfrm>
            <a:off x="6502601" y="1585327"/>
            <a:ext cx="2478268" cy="50460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나눔바른고딕" panose="020B0603020101020101" pitchFamily="50" charset="-127"/>
                <a:ea typeface="나눔바른고딕" panose="020B0603020101020101" pitchFamily="50" charset="-127"/>
              </a:rPr>
              <a:t>Bbox</a:t>
            </a:r>
            <a:r>
              <a:rPr lang="ko-KR" altLang="en-US" sz="1200" dirty="0">
                <a:solidFill>
                  <a:schemeClr val="tx1"/>
                </a:solidFill>
                <a:latin typeface="나눔바른고딕" panose="020B0603020101020101" pitchFamily="50" charset="-127"/>
                <a:ea typeface="나눔바른고딕" panose="020B0603020101020101" pitchFamily="50" charset="-127"/>
              </a:rPr>
              <a:t>를 합치고 싶은 앞뒤 단어를 </a:t>
            </a:r>
            <a:r>
              <a:rPr lang="en-US" altLang="ko-KR" sz="1200" dirty="0">
                <a:solidFill>
                  <a:schemeClr val="tx1"/>
                </a:solidFill>
                <a:latin typeface="나눔바른고딕" panose="020B0603020101020101" pitchFamily="50" charset="-127"/>
                <a:ea typeface="나눔바른고딕" panose="020B0603020101020101" pitchFamily="50" charset="-127"/>
              </a:rPr>
              <a:t>list</a:t>
            </a:r>
            <a:r>
              <a:rPr lang="ko-KR" altLang="en-US" sz="1200" dirty="0">
                <a:solidFill>
                  <a:schemeClr val="tx1"/>
                </a:solidFill>
                <a:latin typeface="나눔바른고딕" panose="020B0603020101020101" pitchFamily="50" charset="-127"/>
                <a:ea typeface="나눔바른고딕" panose="020B0603020101020101" pitchFamily="50" charset="-127"/>
              </a:rPr>
              <a:t>로 받아</a:t>
            </a:r>
            <a:r>
              <a:rPr lang="en-US" altLang="ko-KR"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합쳐주는 함수</a:t>
            </a:r>
          </a:p>
        </p:txBody>
      </p:sp>
    </p:spTree>
    <p:extLst>
      <p:ext uri="{BB962C8B-B14F-4D97-AF65-F5344CB8AC3E}">
        <p14:creationId xmlns:p14="http://schemas.microsoft.com/office/powerpoint/2010/main" val="4088099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그림 29">
            <a:extLst>
              <a:ext uri="{FF2B5EF4-FFF2-40B4-BE49-F238E27FC236}">
                <a16:creationId xmlns:a16="http://schemas.microsoft.com/office/drawing/2014/main" id="{7C2A7FFD-78A3-EFB1-E029-A9F93EE5AD54}"/>
              </a:ext>
            </a:extLst>
          </p:cNvPr>
          <p:cNvPicPr>
            <a:picLocks noChangeAspect="1"/>
          </p:cNvPicPr>
          <p:nvPr/>
        </p:nvPicPr>
        <p:blipFill rotWithShape="1">
          <a:blip r:embed="rId4"/>
          <a:srcRect l="3206" t="1420" b="1"/>
          <a:stretch/>
        </p:blipFill>
        <p:spPr>
          <a:xfrm>
            <a:off x="2200345" y="2408514"/>
            <a:ext cx="6943655" cy="331488"/>
          </a:xfrm>
          <a:prstGeom prst="rect">
            <a:avLst/>
          </a:prstGeom>
        </p:spPr>
      </p:pic>
      <p:pic>
        <p:nvPicPr>
          <p:cNvPr id="31" name="그림 30">
            <a:extLst>
              <a:ext uri="{FF2B5EF4-FFF2-40B4-BE49-F238E27FC236}">
                <a16:creationId xmlns:a16="http://schemas.microsoft.com/office/drawing/2014/main" id="{6A1A73D2-F7FF-07D0-FAB6-C6D8EB51CC77}"/>
              </a:ext>
            </a:extLst>
          </p:cNvPr>
          <p:cNvPicPr>
            <a:picLocks noChangeAspect="1"/>
          </p:cNvPicPr>
          <p:nvPr/>
        </p:nvPicPr>
        <p:blipFill>
          <a:blip r:embed="rId5"/>
          <a:stretch>
            <a:fillRect/>
          </a:stretch>
        </p:blipFill>
        <p:spPr>
          <a:xfrm>
            <a:off x="7323386" y="1057548"/>
            <a:ext cx="1215959" cy="907843"/>
          </a:xfrm>
          <a:prstGeom prst="rect">
            <a:avLst/>
          </a:prstGeom>
          <a:ln w="28575">
            <a:solidFill>
              <a:srgbClr val="FFFF00"/>
            </a:solidFill>
          </a:ln>
        </p:spPr>
      </p:pic>
      <p:pic>
        <p:nvPicPr>
          <p:cNvPr id="32" name="그림 31">
            <a:extLst>
              <a:ext uri="{FF2B5EF4-FFF2-40B4-BE49-F238E27FC236}">
                <a16:creationId xmlns:a16="http://schemas.microsoft.com/office/drawing/2014/main" id="{FFAEEE46-9534-1935-BB27-5D0863449EBB}"/>
              </a:ext>
            </a:extLst>
          </p:cNvPr>
          <p:cNvPicPr>
            <a:picLocks noChangeAspect="1"/>
          </p:cNvPicPr>
          <p:nvPr/>
        </p:nvPicPr>
        <p:blipFill rotWithShape="1">
          <a:blip r:embed="rId6"/>
          <a:srcRect l="3332" t="7544" r="1468" b="9426"/>
          <a:stretch/>
        </p:blipFill>
        <p:spPr>
          <a:xfrm>
            <a:off x="2235845" y="2262733"/>
            <a:ext cx="6887493" cy="120815"/>
          </a:xfrm>
          <a:prstGeom prst="rect">
            <a:avLst/>
          </a:prstGeom>
        </p:spPr>
      </p:pic>
      <p:sp>
        <p:nvSpPr>
          <p:cNvPr id="33" name="직사각형 32">
            <a:extLst>
              <a:ext uri="{FF2B5EF4-FFF2-40B4-BE49-F238E27FC236}">
                <a16:creationId xmlns:a16="http://schemas.microsoft.com/office/drawing/2014/main" id="{F493D9EB-E268-7A40-7140-4604EE9EB234}"/>
              </a:ext>
            </a:extLst>
          </p:cNvPr>
          <p:cNvSpPr/>
          <p:nvPr/>
        </p:nvSpPr>
        <p:spPr>
          <a:xfrm>
            <a:off x="6763570" y="2864429"/>
            <a:ext cx="1858701" cy="23276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합치고 싶은 단어를 </a:t>
            </a:r>
            <a:r>
              <a:rPr lang="en-US" altLang="ko-KR" sz="900" dirty="0">
                <a:solidFill>
                  <a:schemeClr val="tx1"/>
                </a:solidFill>
                <a:latin typeface="나눔바른고딕" panose="020B0603020101020101" pitchFamily="50" charset="-127"/>
                <a:ea typeface="나눔바른고딕" panose="020B0603020101020101" pitchFamily="50" charset="-127"/>
              </a:rPr>
              <a:t>list</a:t>
            </a:r>
            <a:r>
              <a:rPr lang="ko-KR" altLang="en-US" sz="900" dirty="0">
                <a:solidFill>
                  <a:schemeClr val="tx1"/>
                </a:solidFill>
                <a:latin typeface="나눔바른고딕" panose="020B0603020101020101" pitchFamily="50" charset="-127"/>
                <a:ea typeface="나눔바른고딕" panose="020B0603020101020101" pitchFamily="50" charset="-127"/>
              </a:rPr>
              <a:t>로 받음</a:t>
            </a:r>
          </a:p>
        </p:txBody>
      </p:sp>
      <p:cxnSp>
        <p:nvCxnSpPr>
          <p:cNvPr id="34" name="직선 연결선 33">
            <a:extLst>
              <a:ext uri="{FF2B5EF4-FFF2-40B4-BE49-F238E27FC236}">
                <a16:creationId xmlns:a16="http://schemas.microsoft.com/office/drawing/2014/main" id="{EDB5B34D-9D1E-8222-1C43-9BDD1813FDB2}"/>
              </a:ext>
            </a:extLst>
          </p:cNvPr>
          <p:cNvCxnSpPr/>
          <p:nvPr/>
        </p:nvCxnSpPr>
        <p:spPr>
          <a:xfrm flipV="1">
            <a:off x="6365146" y="2572572"/>
            <a:ext cx="960894" cy="1165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5" name="연결선: 꺾임 34">
            <a:extLst>
              <a:ext uri="{FF2B5EF4-FFF2-40B4-BE49-F238E27FC236}">
                <a16:creationId xmlns:a16="http://schemas.microsoft.com/office/drawing/2014/main" id="{F8E027CD-1AD4-F3FC-AC48-176E6C2DE999}"/>
              </a:ext>
            </a:extLst>
          </p:cNvPr>
          <p:cNvCxnSpPr>
            <a:cxnSpLocks/>
          </p:cNvCxnSpPr>
          <p:nvPr/>
        </p:nvCxnSpPr>
        <p:spPr>
          <a:xfrm rot="16200000" flipH="1">
            <a:off x="7286650" y="2597489"/>
            <a:ext cx="295344" cy="221876"/>
          </a:xfrm>
          <a:prstGeom prst="bentConnector3">
            <a:avLst>
              <a:gd name="adj1" fmla="val 50000"/>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6" name="직사각형 35">
            <a:extLst>
              <a:ext uri="{FF2B5EF4-FFF2-40B4-BE49-F238E27FC236}">
                <a16:creationId xmlns:a16="http://schemas.microsoft.com/office/drawing/2014/main" id="{41AB6444-8B04-2F08-151B-61E8FBCF7525}"/>
              </a:ext>
            </a:extLst>
          </p:cNvPr>
          <p:cNvSpPr/>
          <p:nvPr/>
        </p:nvSpPr>
        <p:spPr>
          <a:xfrm>
            <a:off x="7745391" y="2237037"/>
            <a:ext cx="1327707" cy="15138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37" name="그림 36">
            <a:extLst>
              <a:ext uri="{FF2B5EF4-FFF2-40B4-BE49-F238E27FC236}">
                <a16:creationId xmlns:a16="http://schemas.microsoft.com/office/drawing/2014/main" id="{115EB675-78FF-01C8-F294-839AB312118E}"/>
              </a:ext>
            </a:extLst>
          </p:cNvPr>
          <p:cNvPicPr>
            <a:picLocks noChangeAspect="1"/>
          </p:cNvPicPr>
          <p:nvPr/>
        </p:nvPicPr>
        <p:blipFill>
          <a:blip r:embed="rId7"/>
          <a:stretch>
            <a:fillRect/>
          </a:stretch>
        </p:blipFill>
        <p:spPr>
          <a:xfrm>
            <a:off x="5886267" y="1201082"/>
            <a:ext cx="1124072" cy="733323"/>
          </a:xfrm>
          <a:prstGeom prst="rect">
            <a:avLst/>
          </a:prstGeom>
          <a:ln w="28575">
            <a:solidFill>
              <a:srgbClr val="FFFF00"/>
            </a:solidFill>
          </a:ln>
        </p:spPr>
      </p:pic>
      <p:sp>
        <p:nvSpPr>
          <p:cNvPr id="38" name="화살표: 오른쪽 37">
            <a:extLst>
              <a:ext uri="{FF2B5EF4-FFF2-40B4-BE49-F238E27FC236}">
                <a16:creationId xmlns:a16="http://schemas.microsoft.com/office/drawing/2014/main" id="{52F7854A-9ACC-420C-8494-83659DF23CF0}"/>
              </a:ext>
            </a:extLst>
          </p:cNvPr>
          <p:cNvSpPr/>
          <p:nvPr/>
        </p:nvSpPr>
        <p:spPr>
          <a:xfrm>
            <a:off x="6401139" y="1816122"/>
            <a:ext cx="894998" cy="75042"/>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9" name="직사각형 38">
            <a:extLst>
              <a:ext uri="{FF2B5EF4-FFF2-40B4-BE49-F238E27FC236}">
                <a16:creationId xmlns:a16="http://schemas.microsoft.com/office/drawing/2014/main" id="{B01F3662-C986-8C33-52D5-A72CCEBBBAA3}"/>
              </a:ext>
            </a:extLst>
          </p:cNvPr>
          <p:cNvSpPr/>
          <p:nvPr/>
        </p:nvSpPr>
        <p:spPr>
          <a:xfrm>
            <a:off x="5930312" y="1787448"/>
            <a:ext cx="417523" cy="11912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0" name="직사각형 39">
            <a:extLst>
              <a:ext uri="{FF2B5EF4-FFF2-40B4-BE49-F238E27FC236}">
                <a16:creationId xmlns:a16="http://schemas.microsoft.com/office/drawing/2014/main" id="{BE1EAF76-96BC-EC69-B180-F47CB34E2B42}"/>
              </a:ext>
            </a:extLst>
          </p:cNvPr>
          <p:cNvSpPr/>
          <p:nvPr/>
        </p:nvSpPr>
        <p:spPr>
          <a:xfrm>
            <a:off x="7327554" y="1783960"/>
            <a:ext cx="894998" cy="11912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41" name="직선 화살표 연결선 40">
            <a:extLst>
              <a:ext uri="{FF2B5EF4-FFF2-40B4-BE49-F238E27FC236}">
                <a16:creationId xmlns:a16="http://schemas.microsoft.com/office/drawing/2014/main" id="{7B3B7FD9-DC46-9A90-4AC3-729F9A19AABA}"/>
              </a:ext>
            </a:extLst>
          </p:cNvPr>
          <p:cNvCxnSpPr>
            <a:cxnSpLocks/>
          </p:cNvCxnSpPr>
          <p:nvPr/>
        </p:nvCxnSpPr>
        <p:spPr>
          <a:xfrm>
            <a:off x="7953487" y="1977085"/>
            <a:ext cx="0" cy="222068"/>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43" name="그림 42">
            <a:extLst>
              <a:ext uri="{FF2B5EF4-FFF2-40B4-BE49-F238E27FC236}">
                <a16:creationId xmlns:a16="http://schemas.microsoft.com/office/drawing/2014/main" id="{118E69F4-F4B5-93B7-2357-D118CD03DD04}"/>
              </a:ext>
            </a:extLst>
          </p:cNvPr>
          <p:cNvPicPr>
            <a:picLocks noChangeAspect="1"/>
          </p:cNvPicPr>
          <p:nvPr/>
        </p:nvPicPr>
        <p:blipFill rotWithShape="1">
          <a:blip r:embed="rId8"/>
          <a:srcRect b="49479"/>
          <a:stretch/>
        </p:blipFill>
        <p:spPr>
          <a:xfrm>
            <a:off x="3061750" y="3242387"/>
            <a:ext cx="4771499" cy="1626347"/>
          </a:xfrm>
          <a:prstGeom prst="rect">
            <a:avLst/>
          </a:prstGeom>
        </p:spPr>
      </p:pic>
      <p:sp>
        <p:nvSpPr>
          <p:cNvPr id="44" name="직사각형 43">
            <a:extLst>
              <a:ext uri="{FF2B5EF4-FFF2-40B4-BE49-F238E27FC236}">
                <a16:creationId xmlns:a16="http://schemas.microsoft.com/office/drawing/2014/main" id="{F332D3DC-BE0E-DA01-393C-85DA48284035}"/>
              </a:ext>
            </a:extLst>
          </p:cNvPr>
          <p:cNvSpPr/>
          <p:nvPr/>
        </p:nvSpPr>
        <p:spPr>
          <a:xfrm>
            <a:off x="5536355" y="3433098"/>
            <a:ext cx="1396469" cy="622463"/>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5" name="직사각형 44">
            <a:extLst>
              <a:ext uri="{FF2B5EF4-FFF2-40B4-BE49-F238E27FC236}">
                <a16:creationId xmlns:a16="http://schemas.microsoft.com/office/drawing/2014/main" id="{094C8DAE-EF7A-BA23-D161-F521C468FC81}"/>
              </a:ext>
            </a:extLst>
          </p:cNvPr>
          <p:cNvSpPr/>
          <p:nvPr/>
        </p:nvSpPr>
        <p:spPr>
          <a:xfrm>
            <a:off x="6029597" y="4208301"/>
            <a:ext cx="1663324" cy="45262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6" name="직사각형 45">
            <a:extLst>
              <a:ext uri="{FF2B5EF4-FFF2-40B4-BE49-F238E27FC236}">
                <a16:creationId xmlns:a16="http://schemas.microsoft.com/office/drawing/2014/main" id="{146E35DF-24D9-D460-67E1-62035ECE960B}"/>
              </a:ext>
            </a:extLst>
          </p:cNvPr>
          <p:cNvSpPr/>
          <p:nvPr/>
        </p:nvSpPr>
        <p:spPr>
          <a:xfrm>
            <a:off x="5536355" y="3433098"/>
            <a:ext cx="1396469" cy="23276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유통에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쳐지지 않음</a:t>
            </a:r>
          </a:p>
        </p:txBody>
      </p:sp>
      <p:sp>
        <p:nvSpPr>
          <p:cNvPr id="47" name="직사각형 46">
            <a:extLst>
              <a:ext uri="{FF2B5EF4-FFF2-40B4-BE49-F238E27FC236}">
                <a16:creationId xmlns:a16="http://schemas.microsoft.com/office/drawing/2014/main" id="{AD5584AA-E9CD-FA09-357F-FCBF24750942}"/>
              </a:ext>
            </a:extLst>
          </p:cNvPr>
          <p:cNvSpPr/>
          <p:nvPr/>
        </p:nvSpPr>
        <p:spPr>
          <a:xfrm>
            <a:off x="6448302" y="4195406"/>
            <a:ext cx="1269518" cy="23276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유통기한에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err="1">
                <a:solidFill>
                  <a:schemeClr val="tx1"/>
                </a:solidFill>
                <a:latin typeface="나눔바른고딕" panose="020B0603020101020101" pitchFamily="50" charset="-127"/>
                <a:ea typeface="나눔바른고딕" panose="020B0603020101020101" pitchFamily="50" charset="-127"/>
              </a:rPr>
              <a:t>쳐짐</a:t>
            </a:r>
            <a:endParaRPr lang="ko-KR" altLang="en-US" sz="900" dirty="0">
              <a:solidFill>
                <a:schemeClr val="tx1"/>
              </a:solidFill>
              <a:latin typeface="나눔바른고딕" panose="020B0603020101020101" pitchFamily="50" charset="-127"/>
              <a:ea typeface="나눔바른고딕" panose="020B0603020101020101" pitchFamily="50" charset="-127"/>
            </a:endParaRPr>
          </a:p>
        </p:txBody>
      </p:sp>
      <p:sp>
        <p:nvSpPr>
          <p:cNvPr id="48" name="TextBox 47">
            <a:extLst>
              <a:ext uri="{FF2B5EF4-FFF2-40B4-BE49-F238E27FC236}">
                <a16:creationId xmlns:a16="http://schemas.microsoft.com/office/drawing/2014/main" id="{ADC9903C-9817-12AC-C888-E7E6E365B5A3}"/>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OCR_7</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52" name="직사각형 51">
            <a:extLst>
              <a:ext uri="{FF2B5EF4-FFF2-40B4-BE49-F238E27FC236}">
                <a16:creationId xmlns:a16="http://schemas.microsoft.com/office/drawing/2014/main" id="{6331EA96-B18D-DB30-A385-C03FF626D31B}"/>
              </a:ext>
            </a:extLst>
          </p:cNvPr>
          <p:cNvSpPr/>
          <p:nvPr/>
        </p:nvSpPr>
        <p:spPr>
          <a:xfrm>
            <a:off x="132738" y="1238491"/>
            <a:ext cx="1843544" cy="371696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3" name="TextBox 52">
            <a:extLst>
              <a:ext uri="{FF2B5EF4-FFF2-40B4-BE49-F238E27FC236}">
                <a16:creationId xmlns:a16="http://schemas.microsoft.com/office/drawing/2014/main" id="{71985B28-899F-042C-50C5-FE7A5D741863}"/>
              </a:ext>
            </a:extLst>
          </p:cNvPr>
          <p:cNvSpPr txBox="1"/>
          <p:nvPr/>
        </p:nvSpPr>
        <p:spPr>
          <a:xfrm>
            <a:off x="121853" y="1567830"/>
            <a:ext cx="1794081" cy="327782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[7</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4,5,6</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차 작업에서 좋은 성과를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얻지 못함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우리 프로젝트는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포장디자인이라는</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특정 도메인에 특화된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검사이므로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직접 용어집을 만들기로 결정</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안쳐</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지고</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쳐지다 보니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 없는 것까지 표시됨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다음 단어가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이면</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함께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쳐지도록 설계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4" name="Google Shape;89;p18">
            <a:extLst>
              <a:ext uri="{FF2B5EF4-FFF2-40B4-BE49-F238E27FC236}">
                <a16:creationId xmlns:a16="http://schemas.microsoft.com/office/drawing/2014/main" id="{D5FBD9F9-AD64-2F6C-5ED3-1C6A2909B0AC}"/>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7</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Tree>
    <p:extLst>
      <p:ext uri="{BB962C8B-B14F-4D97-AF65-F5344CB8AC3E}">
        <p14:creationId xmlns:p14="http://schemas.microsoft.com/office/powerpoint/2010/main" val="1446285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1) </a:t>
            </a:r>
            <a:r>
              <a:rPr lang="ko-KR" altLang="en-US" b="1" dirty="0">
                <a:solidFill>
                  <a:srgbClr val="FFFF6D"/>
                </a:solidFill>
                <a:latin typeface="나눔바른고딕" panose="020B0603020101020101" pitchFamily="50" charset="-127"/>
                <a:ea typeface="나눔바른고딕" panose="020B0603020101020101" pitchFamily="50" charset="-127"/>
              </a:rPr>
              <a:t>프로젝트 주제 및 배경</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dirty="0">
                  <a:solidFill>
                    <a:schemeClr val="bg1"/>
                  </a:solidFill>
                  <a:latin typeface="나눔바른고딕" panose="020B0603020101020101" pitchFamily="50" charset="-127"/>
                  <a:ea typeface="나눔바른고딕" panose="020B0603020101020101" pitchFamily="50" charset="-127"/>
                </a:rPr>
                <a:t>2024 </a:t>
              </a:r>
              <a:r>
                <a:rPr lang="ko-KR" altLang="en-US" sz="1050" dirty="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dirty="0">
                <a:solidFill>
                  <a:schemeClr val="bg1"/>
                </a:solidFill>
                <a:latin typeface="나눔바른고딕" panose="020B0603020101020101" pitchFamily="50" charset="-127"/>
                <a:ea typeface="나눔바른고딕" panose="020B0603020101020101" pitchFamily="50" charset="-127"/>
              </a:endParaRPr>
            </a:p>
            <a:p>
              <a:r>
                <a:rPr lang="ko-KR" altLang="en-US" sz="1050" dirty="0" err="1">
                  <a:solidFill>
                    <a:schemeClr val="bg1"/>
                  </a:solidFill>
                  <a:latin typeface="나눔바른고딕" panose="020B0603020101020101" pitchFamily="50" charset="-127"/>
                  <a:ea typeface="나눔바른고딕" panose="020B0603020101020101" pitchFamily="50" charset="-127"/>
                </a:rPr>
                <a:t>새싹도봉</a:t>
              </a:r>
              <a:r>
                <a:rPr lang="ko-KR" altLang="en-US" sz="1050" dirty="0">
                  <a:solidFill>
                    <a:schemeClr val="bg1"/>
                  </a:solidFill>
                  <a:latin typeface="나눔바른고딕" panose="020B0603020101020101" pitchFamily="50" charset="-127"/>
                  <a:ea typeface="나눔바른고딕" panose="020B0603020101020101" pitchFamily="50" charset="-127"/>
                </a:rPr>
                <a:t> </a:t>
              </a:r>
              <a:r>
                <a:rPr lang="en-US" altLang="ko-KR" sz="1050" dirty="0">
                  <a:solidFill>
                    <a:schemeClr val="bg1"/>
                  </a:solidFill>
                  <a:latin typeface="나눔바른고딕" panose="020B0603020101020101" pitchFamily="50" charset="-127"/>
                  <a:ea typeface="나눔바른고딕" panose="020B0603020101020101" pitchFamily="50" charset="-127"/>
                </a:rPr>
                <a:t>AI </a:t>
              </a:r>
              <a:r>
                <a:rPr lang="ko-KR" altLang="en-US" sz="1050" dirty="0">
                  <a:solidFill>
                    <a:schemeClr val="bg1"/>
                  </a:solidFill>
                  <a:latin typeface="나눔바른고딕" panose="020B0603020101020101" pitchFamily="50" charset="-127"/>
                  <a:ea typeface="나눔바른고딕" panose="020B0603020101020101" pitchFamily="50" charset="-127"/>
                </a:rPr>
                <a:t>개발자</a:t>
              </a:r>
              <a:r>
                <a:rPr lang="en-US" altLang="ko-KR" sz="1050" dirty="0">
                  <a:solidFill>
                    <a:schemeClr val="bg1"/>
                  </a:solidFill>
                  <a:latin typeface="나눔바른고딕" panose="020B0603020101020101" pitchFamily="50" charset="-127"/>
                  <a:ea typeface="나눔바른고딕" panose="020B0603020101020101" pitchFamily="50" charset="-127"/>
                </a:rPr>
                <a:t> </a:t>
              </a:r>
              <a:r>
                <a:rPr lang="ko-KR" altLang="en-US" sz="105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Google Shape;68;p15"/>
          <p:cNvSpPr txBox="1"/>
          <p:nvPr/>
        </p:nvSpPr>
        <p:spPr>
          <a:xfrm>
            <a:off x="619859" y="891520"/>
            <a:ext cx="55443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표시 디자인에 대한</a:t>
            </a:r>
            <a:endParaRPr lang="en-US" altLang="ko-KR" b="1" dirty="0">
              <a:solidFill>
                <a:schemeClr val="tx1"/>
              </a:solidFill>
              <a:latin typeface="나눔바른고딕" panose="020B0603020101020101" pitchFamily="50" charset="-127"/>
              <a:ea typeface="나눔바른고딕" panose="020B0603020101020101" pitchFamily="50" charset="-127"/>
            </a:endParaRPr>
          </a:p>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 다양한 피드백 요청</a:t>
            </a:r>
          </a:p>
        </p:txBody>
      </p:sp>
      <p:pic>
        <p:nvPicPr>
          <p:cNvPr id="9" name="그림 8">
            <a:extLst>
              <a:ext uri="{FF2B5EF4-FFF2-40B4-BE49-F238E27FC236}">
                <a16:creationId xmlns:a16="http://schemas.microsoft.com/office/drawing/2014/main" id="{10AF27E5-FE73-3B83-17C5-C6B47A07902B}"/>
              </a:ext>
            </a:extLst>
          </p:cNvPr>
          <p:cNvPicPr>
            <a:picLocks noChangeAspect="1"/>
          </p:cNvPicPr>
          <p:nvPr/>
        </p:nvPicPr>
        <p:blipFill>
          <a:blip r:embed="rId4"/>
          <a:stretch>
            <a:fillRect/>
          </a:stretch>
        </p:blipFill>
        <p:spPr>
          <a:xfrm>
            <a:off x="4523629" y="1804584"/>
            <a:ext cx="4306830" cy="2707277"/>
          </a:xfrm>
          <a:prstGeom prst="rect">
            <a:avLst/>
          </a:prstGeom>
        </p:spPr>
      </p:pic>
      <p:pic>
        <p:nvPicPr>
          <p:cNvPr id="11" name="그림 10">
            <a:extLst>
              <a:ext uri="{FF2B5EF4-FFF2-40B4-BE49-F238E27FC236}">
                <a16:creationId xmlns:a16="http://schemas.microsoft.com/office/drawing/2014/main" id="{6AB05508-7AE6-A7CF-A122-4770388D90AB}"/>
              </a:ext>
            </a:extLst>
          </p:cNvPr>
          <p:cNvPicPr>
            <a:picLocks noChangeAspect="1"/>
          </p:cNvPicPr>
          <p:nvPr/>
        </p:nvPicPr>
        <p:blipFill>
          <a:blip r:embed="rId5"/>
          <a:stretch>
            <a:fillRect/>
          </a:stretch>
        </p:blipFill>
        <p:spPr>
          <a:xfrm>
            <a:off x="619859" y="1804585"/>
            <a:ext cx="3392475" cy="2707277"/>
          </a:xfrm>
          <a:prstGeom prst="rect">
            <a:avLst/>
          </a:prstGeom>
        </p:spPr>
      </p:pic>
      <p:sp>
        <p:nvSpPr>
          <p:cNvPr id="13" name="TextBox 12">
            <a:extLst>
              <a:ext uri="{FF2B5EF4-FFF2-40B4-BE49-F238E27FC236}">
                <a16:creationId xmlns:a16="http://schemas.microsoft.com/office/drawing/2014/main" id="{2C66AC54-6B82-4B8D-07DA-76D9734EFBD1}"/>
              </a:ext>
            </a:extLst>
          </p:cNvPr>
          <p:cNvSpPr txBox="1"/>
          <p:nvPr/>
        </p:nvSpPr>
        <p:spPr>
          <a:xfrm>
            <a:off x="2731454" y="1078333"/>
            <a:ext cx="5792687" cy="276999"/>
          </a:xfrm>
          <a:prstGeom prst="rect">
            <a:avLst/>
          </a:prstGeom>
          <a:noFill/>
        </p:spPr>
        <p:txBody>
          <a:bodyPr wrap="square">
            <a:spAutoFit/>
          </a:bodyPr>
          <a:lstStyle/>
          <a:p>
            <a:pPr marL="171450" indent="-171450">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제품 출하 전 디자인 기준 미준수로 발주 일정 차질의 문제를 해결하고자 함 </a:t>
            </a:r>
          </a:p>
        </p:txBody>
      </p:sp>
    </p:spTree>
    <p:extLst>
      <p:ext uri="{BB962C8B-B14F-4D97-AF65-F5344CB8AC3E}">
        <p14:creationId xmlns:p14="http://schemas.microsoft.com/office/powerpoint/2010/main" val="262430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OCR_8</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4" name="그림 3">
            <a:extLst>
              <a:ext uri="{FF2B5EF4-FFF2-40B4-BE49-F238E27FC236}">
                <a16:creationId xmlns:a16="http://schemas.microsoft.com/office/drawing/2014/main" id="{30109E42-7E30-19A6-C30A-B09A61A4FFB4}"/>
              </a:ext>
            </a:extLst>
          </p:cNvPr>
          <p:cNvPicPr>
            <a:picLocks noChangeAspect="1"/>
          </p:cNvPicPr>
          <p:nvPr/>
        </p:nvPicPr>
        <p:blipFill rotWithShape="1">
          <a:blip r:embed="rId4"/>
          <a:srcRect l="52392" t="60631" r="8941" b="5807"/>
          <a:stretch/>
        </p:blipFill>
        <p:spPr>
          <a:xfrm>
            <a:off x="2168519" y="842128"/>
            <a:ext cx="2225354" cy="495022"/>
          </a:xfrm>
          <a:prstGeom prst="rect">
            <a:avLst/>
          </a:prstGeom>
        </p:spPr>
      </p:pic>
      <p:pic>
        <p:nvPicPr>
          <p:cNvPr id="7" name="그림 6">
            <a:extLst>
              <a:ext uri="{FF2B5EF4-FFF2-40B4-BE49-F238E27FC236}">
                <a16:creationId xmlns:a16="http://schemas.microsoft.com/office/drawing/2014/main" id="{300D4647-20C9-2813-2094-3F89D4CAA6EC}"/>
              </a:ext>
            </a:extLst>
          </p:cNvPr>
          <p:cNvPicPr>
            <a:picLocks noChangeAspect="1"/>
          </p:cNvPicPr>
          <p:nvPr/>
        </p:nvPicPr>
        <p:blipFill>
          <a:blip r:embed="rId5"/>
          <a:stretch>
            <a:fillRect/>
          </a:stretch>
        </p:blipFill>
        <p:spPr>
          <a:xfrm>
            <a:off x="4502687" y="771450"/>
            <a:ext cx="4398108" cy="3148320"/>
          </a:xfrm>
          <a:prstGeom prst="rect">
            <a:avLst/>
          </a:prstGeom>
        </p:spPr>
      </p:pic>
      <p:sp>
        <p:nvSpPr>
          <p:cNvPr id="9" name="직사각형 8">
            <a:extLst>
              <a:ext uri="{FF2B5EF4-FFF2-40B4-BE49-F238E27FC236}">
                <a16:creationId xmlns:a16="http://schemas.microsoft.com/office/drawing/2014/main" id="{A253ED48-91FF-3C5E-012A-499842217AD1}"/>
              </a:ext>
            </a:extLst>
          </p:cNvPr>
          <p:cNvSpPr/>
          <p:nvPr/>
        </p:nvSpPr>
        <p:spPr>
          <a:xfrm>
            <a:off x="5511188" y="2206858"/>
            <a:ext cx="2912055" cy="19236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괄호와 앞의 단어가 </a:t>
            </a:r>
            <a:r>
              <a:rPr lang="en-US" altLang="ko-KR" sz="900" dirty="0">
                <a:solidFill>
                  <a:schemeClr val="tx1"/>
                </a:solidFill>
                <a:latin typeface="나눔바른고딕" panose="020B0603020101020101" pitchFamily="50" charset="-127"/>
                <a:ea typeface="나눔바른고딕" panose="020B0603020101020101" pitchFamily="50" charset="-127"/>
              </a:rPr>
              <a:t>5</a:t>
            </a:r>
            <a:r>
              <a:rPr lang="ko-KR" altLang="en-US" sz="900" dirty="0">
                <a:solidFill>
                  <a:schemeClr val="tx1"/>
                </a:solidFill>
                <a:latin typeface="나눔바른고딕" panose="020B0603020101020101" pitchFamily="50" charset="-127"/>
                <a:ea typeface="나눔바른고딕" panose="020B0603020101020101" pitchFamily="50" charset="-127"/>
              </a:rPr>
              <a:t>이상 띄어져 있는 경우 </a:t>
            </a:r>
            <a:r>
              <a:rPr lang="en-US" altLang="ko-KR" sz="900" dirty="0">
                <a:solidFill>
                  <a:schemeClr val="tx1"/>
                </a:solidFill>
                <a:latin typeface="나눔바른고딕" panose="020B0603020101020101" pitchFamily="50" charset="-127"/>
                <a:ea typeface="나눔바른고딕" panose="020B0603020101020101" pitchFamily="50" charset="-127"/>
              </a:rPr>
              <a:t>ex)</a:t>
            </a:r>
            <a:r>
              <a:rPr lang="ko-KR" altLang="en-US" sz="900" dirty="0">
                <a:solidFill>
                  <a:schemeClr val="tx1"/>
                </a:solidFill>
                <a:latin typeface="나눔바른고딕" panose="020B0603020101020101" pitchFamily="50" charset="-127"/>
                <a:ea typeface="나눔바른고딕" panose="020B0603020101020101" pitchFamily="50" charset="-127"/>
              </a:rPr>
              <a:t>향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 </a:t>
            </a:r>
          </a:p>
        </p:txBody>
      </p:sp>
      <p:pic>
        <p:nvPicPr>
          <p:cNvPr id="13" name="그림 12">
            <a:extLst>
              <a:ext uri="{FF2B5EF4-FFF2-40B4-BE49-F238E27FC236}">
                <a16:creationId xmlns:a16="http://schemas.microsoft.com/office/drawing/2014/main" id="{90F26A96-8B39-4EA6-8BE6-84728421B39E}"/>
              </a:ext>
            </a:extLst>
          </p:cNvPr>
          <p:cNvPicPr>
            <a:picLocks noChangeAspect="1"/>
          </p:cNvPicPr>
          <p:nvPr/>
        </p:nvPicPr>
        <p:blipFill>
          <a:blip r:embed="rId6"/>
          <a:stretch>
            <a:fillRect/>
          </a:stretch>
        </p:blipFill>
        <p:spPr>
          <a:xfrm>
            <a:off x="2841398" y="2371622"/>
            <a:ext cx="1600200" cy="1078706"/>
          </a:xfrm>
          <a:prstGeom prst="rect">
            <a:avLst/>
          </a:prstGeom>
          <a:ln w="28575">
            <a:solidFill>
              <a:srgbClr val="FFFF00"/>
            </a:solidFill>
          </a:ln>
        </p:spPr>
      </p:pic>
      <p:pic>
        <p:nvPicPr>
          <p:cNvPr id="14" name="그림 13">
            <a:extLst>
              <a:ext uri="{FF2B5EF4-FFF2-40B4-BE49-F238E27FC236}">
                <a16:creationId xmlns:a16="http://schemas.microsoft.com/office/drawing/2014/main" id="{84ACE0D3-925A-1C7A-3ED5-216116619DE3}"/>
              </a:ext>
            </a:extLst>
          </p:cNvPr>
          <p:cNvPicPr>
            <a:picLocks noChangeAspect="1"/>
          </p:cNvPicPr>
          <p:nvPr/>
        </p:nvPicPr>
        <p:blipFill>
          <a:blip r:embed="rId7"/>
          <a:stretch>
            <a:fillRect/>
          </a:stretch>
        </p:blipFill>
        <p:spPr>
          <a:xfrm>
            <a:off x="4660678" y="3055673"/>
            <a:ext cx="221456" cy="485775"/>
          </a:xfrm>
          <a:prstGeom prst="rect">
            <a:avLst/>
          </a:prstGeom>
          <a:ln w="28575">
            <a:solidFill>
              <a:srgbClr val="FFFF00"/>
            </a:solidFill>
          </a:ln>
        </p:spPr>
      </p:pic>
      <p:sp>
        <p:nvSpPr>
          <p:cNvPr id="15" name="직사각형 14">
            <a:extLst>
              <a:ext uri="{FF2B5EF4-FFF2-40B4-BE49-F238E27FC236}">
                <a16:creationId xmlns:a16="http://schemas.microsoft.com/office/drawing/2014/main" id="{9DD8C5CA-A5A8-1C85-8A2B-8CCA5C0AA3FA}"/>
              </a:ext>
            </a:extLst>
          </p:cNvPr>
          <p:cNvSpPr/>
          <p:nvPr/>
        </p:nvSpPr>
        <p:spPr>
          <a:xfrm>
            <a:off x="4708375" y="771450"/>
            <a:ext cx="2811899" cy="17555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nvGrpSpPr>
          <p:cNvPr id="48" name="그룹 47">
            <a:extLst>
              <a:ext uri="{FF2B5EF4-FFF2-40B4-BE49-F238E27FC236}">
                <a16:creationId xmlns:a16="http://schemas.microsoft.com/office/drawing/2014/main" id="{C0754DD7-E0A2-D151-8AC5-A1D64BA8A0A4}"/>
              </a:ext>
            </a:extLst>
          </p:cNvPr>
          <p:cNvGrpSpPr/>
          <p:nvPr/>
        </p:nvGrpSpPr>
        <p:grpSpPr>
          <a:xfrm>
            <a:off x="2366310" y="4627110"/>
            <a:ext cx="6164823" cy="417636"/>
            <a:chOff x="2426109" y="4460016"/>
            <a:chExt cx="6164823" cy="417636"/>
          </a:xfrm>
        </p:grpSpPr>
        <p:pic>
          <p:nvPicPr>
            <p:cNvPr id="8" name="그림 7">
              <a:extLst>
                <a:ext uri="{FF2B5EF4-FFF2-40B4-BE49-F238E27FC236}">
                  <a16:creationId xmlns:a16="http://schemas.microsoft.com/office/drawing/2014/main" id="{87BFC512-B8D4-C81F-5F78-D7AE14532484}"/>
                </a:ext>
              </a:extLst>
            </p:cNvPr>
            <p:cNvPicPr>
              <a:picLocks noChangeAspect="1"/>
            </p:cNvPicPr>
            <p:nvPr/>
          </p:nvPicPr>
          <p:blipFill rotWithShape="1">
            <a:blip r:embed="rId8"/>
            <a:srcRect r="23387" b="1227"/>
            <a:stretch/>
          </p:blipFill>
          <p:spPr>
            <a:xfrm>
              <a:off x="2426109" y="4469187"/>
              <a:ext cx="6164823" cy="408465"/>
            </a:xfrm>
            <a:prstGeom prst="rect">
              <a:avLst/>
            </a:prstGeom>
          </p:spPr>
        </p:pic>
        <p:sp>
          <p:nvSpPr>
            <p:cNvPr id="16" name="직사각형 15">
              <a:extLst>
                <a:ext uri="{FF2B5EF4-FFF2-40B4-BE49-F238E27FC236}">
                  <a16:creationId xmlns:a16="http://schemas.microsoft.com/office/drawing/2014/main" id="{3FBE9AA9-CF7B-7C66-C876-2C10C816A116}"/>
                </a:ext>
              </a:extLst>
            </p:cNvPr>
            <p:cNvSpPr/>
            <p:nvPr/>
          </p:nvSpPr>
          <p:spPr>
            <a:xfrm>
              <a:off x="3274043" y="4460016"/>
              <a:ext cx="3402398" cy="13189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cxnSp>
        <p:nvCxnSpPr>
          <p:cNvPr id="17" name="연결선: 꺾임 16">
            <a:extLst>
              <a:ext uri="{FF2B5EF4-FFF2-40B4-BE49-F238E27FC236}">
                <a16:creationId xmlns:a16="http://schemas.microsoft.com/office/drawing/2014/main" id="{DF78EE62-36A7-64D0-1FBC-48DAD2121734}"/>
              </a:ext>
            </a:extLst>
          </p:cNvPr>
          <p:cNvCxnSpPr>
            <a:cxnSpLocks/>
          </p:cNvCxnSpPr>
          <p:nvPr/>
        </p:nvCxnSpPr>
        <p:spPr>
          <a:xfrm rot="16200000" flipH="1">
            <a:off x="4069738" y="3586191"/>
            <a:ext cx="676770" cy="448135"/>
          </a:xfrm>
          <a:prstGeom prst="bent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연결선: 꺾임 17">
            <a:extLst>
              <a:ext uri="{FF2B5EF4-FFF2-40B4-BE49-F238E27FC236}">
                <a16:creationId xmlns:a16="http://schemas.microsoft.com/office/drawing/2014/main" id="{3BBDD299-4BEB-88A2-4769-9DBBDA5FA956}"/>
              </a:ext>
            </a:extLst>
          </p:cNvPr>
          <p:cNvCxnSpPr>
            <a:cxnSpLocks/>
            <a:stCxn id="14" idx="2"/>
          </p:cNvCxnSpPr>
          <p:nvPr/>
        </p:nvCxnSpPr>
        <p:spPr>
          <a:xfrm rot="16200000" flipH="1">
            <a:off x="4603317" y="3709537"/>
            <a:ext cx="774854" cy="438676"/>
          </a:xfrm>
          <a:prstGeom prst="bent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9" name="직사각형 18">
            <a:extLst>
              <a:ext uri="{FF2B5EF4-FFF2-40B4-BE49-F238E27FC236}">
                <a16:creationId xmlns:a16="http://schemas.microsoft.com/office/drawing/2014/main" id="{CBCC4EC1-5BDA-CF03-8D0E-9852B2A1A440}"/>
              </a:ext>
            </a:extLst>
          </p:cNvPr>
          <p:cNvSpPr/>
          <p:nvPr/>
        </p:nvSpPr>
        <p:spPr>
          <a:xfrm>
            <a:off x="2989132" y="3041311"/>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직사각형 19">
            <a:extLst>
              <a:ext uri="{FF2B5EF4-FFF2-40B4-BE49-F238E27FC236}">
                <a16:creationId xmlns:a16="http://schemas.microsoft.com/office/drawing/2014/main" id="{ADA7E6F1-13D6-2699-FEA6-218ABF819F89}"/>
              </a:ext>
            </a:extLst>
          </p:cNvPr>
          <p:cNvSpPr/>
          <p:nvPr/>
        </p:nvSpPr>
        <p:spPr>
          <a:xfrm>
            <a:off x="2985448" y="3221977"/>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1" name="직사각형 20">
            <a:extLst>
              <a:ext uri="{FF2B5EF4-FFF2-40B4-BE49-F238E27FC236}">
                <a16:creationId xmlns:a16="http://schemas.microsoft.com/office/drawing/2014/main" id="{E329D969-CE04-55A3-0BC9-FEBD264472AA}"/>
              </a:ext>
            </a:extLst>
          </p:cNvPr>
          <p:cNvSpPr/>
          <p:nvPr/>
        </p:nvSpPr>
        <p:spPr>
          <a:xfrm>
            <a:off x="2952266" y="2856952"/>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2" name="직사각형 21">
            <a:extLst>
              <a:ext uri="{FF2B5EF4-FFF2-40B4-BE49-F238E27FC236}">
                <a16:creationId xmlns:a16="http://schemas.microsoft.com/office/drawing/2014/main" id="{94B45A9B-EA70-528A-AE36-B58D65F45284}"/>
              </a:ext>
            </a:extLst>
          </p:cNvPr>
          <p:cNvSpPr/>
          <p:nvPr/>
        </p:nvSpPr>
        <p:spPr>
          <a:xfrm>
            <a:off x="2948577" y="2676285"/>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nvGrpSpPr>
          <p:cNvPr id="52" name="그룹 51">
            <a:extLst>
              <a:ext uri="{FF2B5EF4-FFF2-40B4-BE49-F238E27FC236}">
                <a16:creationId xmlns:a16="http://schemas.microsoft.com/office/drawing/2014/main" id="{846F6F6B-0823-D535-14DF-81D2B591BE28}"/>
              </a:ext>
            </a:extLst>
          </p:cNvPr>
          <p:cNvGrpSpPr/>
          <p:nvPr/>
        </p:nvGrpSpPr>
        <p:grpSpPr>
          <a:xfrm>
            <a:off x="2394229" y="4157010"/>
            <a:ext cx="4742414" cy="328156"/>
            <a:chOff x="2366310" y="3980849"/>
            <a:chExt cx="4742414" cy="328156"/>
          </a:xfrm>
        </p:grpSpPr>
        <p:pic>
          <p:nvPicPr>
            <p:cNvPr id="11" name="그림 10">
              <a:extLst>
                <a:ext uri="{FF2B5EF4-FFF2-40B4-BE49-F238E27FC236}">
                  <a16:creationId xmlns:a16="http://schemas.microsoft.com/office/drawing/2014/main" id="{3430EED9-1E5D-49CE-6B1D-587EF7A3C0FF}"/>
                </a:ext>
              </a:extLst>
            </p:cNvPr>
            <p:cNvPicPr>
              <a:picLocks noChangeAspect="1"/>
            </p:cNvPicPr>
            <p:nvPr/>
          </p:nvPicPr>
          <p:blipFill>
            <a:blip r:embed="rId9"/>
            <a:stretch>
              <a:fillRect/>
            </a:stretch>
          </p:blipFill>
          <p:spPr>
            <a:xfrm>
              <a:off x="2381058" y="3980849"/>
              <a:ext cx="3682066" cy="159291"/>
            </a:xfrm>
            <a:prstGeom prst="rect">
              <a:avLst/>
            </a:prstGeom>
          </p:spPr>
        </p:pic>
        <p:pic>
          <p:nvPicPr>
            <p:cNvPr id="12" name="그림 11">
              <a:extLst>
                <a:ext uri="{FF2B5EF4-FFF2-40B4-BE49-F238E27FC236}">
                  <a16:creationId xmlns:a16="http://schemas.microsoft.com/office/drawing/2014/main" id="{E5E94F13-4429-3A90-EAC5-685350CC191A}"/>
                </a:ext>
              </a:extLst>
            </p:cNvPr>
            <p:cNvPicPr>
              <a:picLocks noChangeAspect="1"/>
            </p:cNvPicPr>
            <p:nvPr/>
          </p:nvPicPr>
          <p:blipFill>
            <a:blip r:embed="rId10"/>
            <a:stretch>
              <a:fillRect/>
            </a:stretch>
          </p:blipFill>
          <p:spPr>
            <a:xfrm>
              <a:off x="2366310" y="4140140"/>
              <a:ext cx="4742414" cy="155685"/>
            </a:xfrm>
            <a:prstGeom prst="rect">
              <a:avLst/>
            </a:prstGeom>
          </p:spPr>
        </p:pic>
        <p:sp>
          <p:nvSpPr>
            <p:cNvPr id="23" name="직사각형 22">
              <a:extLst>
                <a:ext uri="{FF2B5EF4-FFF2-40B4-BE49-F238E27FC236}">
                  <a16:creationId xmlns:a16="http://schemas.microsoft.com/office/drawing/2014/main" id="{ECDF5567-0F6E-92A3-4B00-51A76F67B51C}"/>
                </a:ext>
              </a:extLst>
            </p:cNvPr>
            <p:cNvSpPr/>
            <p:nvPr/>
          </p:nvSpPr>
          <p:spPr>
            <a:xfrm>
              <a:off x="2624680" y="4153381"/>
              <a:ext cx="1018849" cy="15562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cxnSp>
        <p:nvCxnSpPr>
          <p:cNvPr id="26" name="연결선: 꺾임 25">
            <a:extLst>
              <a:ext uri="{FF2B5EF4-FFF2-40B4-BE49-F238E27FC236}">
                <a16:creationId xmlns:a16="http://schemas.microsoft.com/office/drawing/2014/main" id="{3DFDD20F-8D77-EB5C-4101-2A120AB4D0B1}"/>
              </a:ext>
            </a:extLst>
          </p:cNvPr>
          <p:cNvCxnSpPr>
            <a:cxnSpLocks/>
          </p:cNvCxnSpPr>
          <p:nvPr/>
        </p:nvCxnSpPr>
        <p:spPr>
          <a:xfrm>
            <a:off x="3651831" y="4309305"/>
            <a:ext cx="2563986" cy="154315"/>
          </a:xfrm>
          <a:prstGeom prst="bentConnector3">
            <a:avLst>
              <a:gd name="adj1" fmla="val 99756"/>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 name="직사각형 30">
            <a:extLst>
              <a:ext uri="{FF2B5EF4-FFF2-40B4-BE49-F238E27FC236}">
                <a16:creationId xmlns:a16="http://schemas.microsoft.com/office/drawing/2014/main" id="{6C49B14D-B755-7683-A358-30E32CCDA7CA}"/>
              </a:ext>
            </a:extLst>
          </p:cNvPr>
          <p:cNvSpPr/>
          <p:nvPr/>
        </p:nvSpPr>
        <p:spPr>
          <a:xfrm>
            <a:off x="7057077" y="987528"/>
            <a:ext cx="1953958" cy="37845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괄호 앞뒤로 단어가 </a:t>
            </a:r>
            <a:r>
              <a:rPr lang="en-US" altLang="ko-KR" sz="900" dirty="0">
                <a:solidFill>
                  <a:schemeClr val="tx1"/>
                </a:solidFill>
                <a:latin typeface="나눔바른고딕" panose="020B0603020101020101" pitchFamily="50" charset="-127"/>
                <a:ea typeface="나눔바른고딕" panose="020B0603020101020101" pitchFamily="50" charset="-127"/>
              </a:rPr>
              <a:t>5</a:t>
            </a:r>
            <a:r>
              <a:rPr lang="ko-KR" altLang="en-US" sz="900" dirty="0">
                <a:solidFill>
                  <a:schemeClr val="tx1"/>
                </a:solidFill>
                <a:latin typeface="나눔바른고딕" panose="020B0603020101020101" pitchFamily="50" charset="-127"/>
                <a:ea typeface="나눔바른고딕" panose="020B0603020101020101" pitchFamily="50" charset="-127"/>
              </a:rPr>
              <a:t>이상 띄어져 있을 때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를 합쳐주는 함수</a:t>
            </a:r>
          </a:p>
        </p:txBody>
      </p:sp>
      <p:sp>
        <p:nvSpPr>
          <p:cNvPr id="34" name="TextBox 33">
            <a:extLst>
              <a:ext uri="{FF2B5EF4-FFF2-40B4-BE49-F238E27FC236}">
                <a16:creationId xmlns:a16="http://schemas.microsoft.com/office/drawing/2014/main" id="{B5DE1806-D058-4E62-C7A7-CF99FDEC5D12}"/>
              </a:ext>
            </a:extLst>
          </p:cNvPr>
          <p:cNvSpPr txBox="1"/>
          <p:nvPr/>
        </p:nvSpPr>
        <p:spPr>
          <a:xfrm>
            <a:off x="7275654" y="4084065"/>
            <a:ext cx="1643742"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24_04_03.ipynb</a:t>
            </a:r>
            <a:endParaRPr lang="ko-KR" altLang="en-US" sz="1050" dirty="0">
              <a:latin typeface="나눔바른고딕" panose="020B0603020101020101" pitchFamily="50" charset="-127"/>
              <a:ea typeface="나눔바른고딕" panose="020B0603020101020101" pitchFamily="50" charset="-127"/>
            </a:endParaRPr>
          </a:p>
        </p:txBody>
      </p:sp>
      <p:sp>
        <p:nvSpPr>
          <p:cNvPr id="35" name="직사각형 34">
            <a:extLst>
              <a:ext uri="{FF2B5EF4-FFF2-40B4-BE49-F238E27FC236}">
                <a16:creationId xmlns:a16="http://schemas.microsoft.com/office/drawing/2014/main" id="{A60F2C92-BC0E-92F8-E538-89239097DF13}"/>
              </a:ext>
            </a:extLst>
          </p:cNvPr>
          <p:cNvSpPr/>
          <p:nvPr/>
        </p:nvSpPr>
        <p:spPr>
          <a:xfrm>
            <a:off x="6066405" y="3000055"/>
            <a:ext cx="3083566" cy="19236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괄호와 뒤의 단어가 </a:t>
            </a:r>
            <a:r>
              <a:rPr lang="en-US" altLang="ko-KR" sz="900" dirty="0">
                <a:solidFill>
                  <a:schemeClr val="tx1"/>
                </a:solidFill>
                <a:latin typeface="나눔바른고딕" panose="020B0603020101020101" pitchFamily="50" charset="-127"/>
                <a:ea typeface="나눔바른고딕" panose="020B0603020101020101" pitchFamily="50" charset="-127"/>
              </a:rPr>
              <a:t>5</a:t>
            </a:r>
            <a:r>
              <a:rPr lang="ko-KR" altLang="en-US" sz="900" dirty="0">
                <a:solidFill>
                  <a:schemeClr val="tx1"/>
                </a:solidFill>
                <a:latin typeface="나눔바른고딕" panose="020B0603020101020101" pitchFamily="50" charset="-127"/>
                <a:ea typeface="나눔바른고딕" panose="020B0603020101020101" pitchFamily="50" charset="-127"/>
              </a:rPr>
              <a:t>이상 띄어져 있는 경우 </a:t>
            </a:r>
            <a:r>
              <a:rPr lang="en-US" altLang="ko-KR" sz="900" dirty="0">
                <a:solidFill>
                  <a:schemeClr val="tx1"/>
                </a:solidFill>
                <a:latin typeface="나눔바른고딕" panose="020B0603020101020101" pitchFamily="50" charset="-127"/>
                <a:ea typeface="나눔바른고딕" panose="020B0603020101020101" pitchFamily="50" charset="-127"/>
              </a:rPr>
              <a:t>ex) ( </a:t>
            </a:r>
            <a:r>
              <a:rPr lang="ko-KR" altLang="en-US" sz="900" dirty="0">
                <a:solidFill>
                  <a:schemeClr val="tx1"/>
                </a:solidFill>
                <a:latin typeface="나눔바른고딕" panose="020B0603020101020101" pitchFamily="50" charset="-127"/>
                <a:ea typeface="나눔바른고딕" panose="020B0603020101020101" pitchFamily="50" charset="-127"/>
              </a:rPr>
              <a:t>러시아 </a:t>
            </a:r>
          </a:p>
        </p:txBody>
      </p:sp>
      <p:cxnSp>
        <p:nvCxnSpPr>
          <p:cNvPr id="37" name="직선 화살표 연결선 36">
            <a:extLst>
              <a:ext uri="{FF2B5EF4-FFF2-40B4-BE49-F238E27FC236}">
                <a16:creationId xmlns:a16="http://schemas.microsoft.com/office/drawing/2014/main" id="{FB878A06-5E0C-F287-7DAA-C50880D706A2}"/>
              </a:ext>
            </a:extLst>
          </p:cNvPr>
          <p:cNvCxnSpPr>
            <a:cxnSpLocks/>
          </p:cNvCxnSpPr>
          <p:nvPr/>
        </p:nvCxnSpPr>
        <p:spPr>
          <a:xfrm flipH="1">
            <a:off x="6647100" y="841581"/>
            <a:ext cx="20008" cy="362203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8" name="직사각형 37">
            <a:extLst>
              <a:ext uri="{FF2B5EF4-FFF2-40B4-BE49-F238E27FC236}">
                <a16:creationId xmlns:a16="http://schemas.microsoft.com/office/drawing/2014/main" id="{E758B392-60CD-855B-A06F-9819B0D8D53C}"/>
              </a:ext>
            </a:extLst>
          </p:cNvPr>
          <p:cNvSpPr/>
          <p:nvPr/>
        </p:nvSpPr>
        <p:spPr>
          <a:xfrm>
            <a:off x="8184060" y="2230364"/>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9" name="직사각형 38">
            <a:extLst>
              <a:ext uri="{FF2B5EF4-FFF2-40B4-BE49-F238E27FC236}">
                <a16:creationId xmlns:a16="http://schemas.microsoft.com/office/drawing/2014/main" id="{BF76C48D-109F-C774-C173-805CE592054C}"/>
              </a:ext>
            </a:extLst>
          </p:cNvPr>
          <p:cNvSpPr/>
          <p:nvPr/>
        </p:nvSpPr>
        <p:spPr>
          <a:xfrm>
            <a:off x="8653128" y="3011659"/>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0" name="직사각형 39">
            <a:extLst>
              <a:ext uri="{FF2B5EF4-FFF2-40B4-BE49-F238E27FC236}">
                <a16:creationId xmlns:a16="http://schemas.microsoft.com/office/drawing/2014/main" id="{C2E26B37-618D-3E07-F5A7-8EE24F0B3EC0}"/>
              </a:ext>
            </a:extLst>
          </p:cNvPr>
          <p:cNvSpPr/>
          <p:nvPr/>
        </p:nvSpPr>
        <p:spPr>
          <a:xfrm>
            <a:off x="2266514" y="1634733"/>
            <a:ext cx="2187870" cy="603721"/>
          </a:xfrm>
          <a:prstGeom prst="rect">
            <a:avLst/>
          </a:prstGeom>
          <a:solidFill>
            <a:schemeClr val="bg1">
              <a:lumMod val="95000"/>
            </a:schemeClr>
          </a:solid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괄호만 단독으로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는 제외시키고</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900" dirty="0">
                <a:solidFill>
                  <a:schemeClr val="tx1"/>
                </a:solidFill>
                <a:latin typeface="나눔바른고딕" panose="020B0603020101020101" pitchFamily="50" charset="-127"/>
                <a:ea typeface="나눔바른고딕" panose="020B0603020101020101" pitchFamily="50" charset="-127"/>
              </a:rPr>
              <a:t>띄어쓰기와 함께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쳐진 괄호만 </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로 시각화 하기 위해</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900" dirty="0">
                <a:solidFill>
                  <a:schemeClr val="tx1"/>
                </a:solidFill>
                <a:latin typeface="나눔바른고딕" panose="020B0603020101020101" pitchFamily="50" charset="-127"/>
                <a:ea typeface="나눔바른고딕" panose="020B0603020101020101" pitchFamily="50" charset="-127"/>
              </a:rPr>
              <a:t>용어집에 띄어쓰기 추가</a:t>
            </a:r>
            <a:endParaRPr lang="en-US" altLang="ko-KR" sz="900" dirty="0">
              <a:solidFill>
                <a:schemeClr val="tx1"/>
              </a:solidFill>
              <a:latin typeface="나눔바른고딕" panose="020B0603020101020101" pitchFamily="50" charset="-127"/>
              <a:ea typeface="나눔바른고딕" panose="020B0603020101020101" pitchFamily="50" charset="-127"/>
            </a:endParaRPr>
          </a:p>
        </p:txBody>
      </p:sp>
      <p:cxnSp>
        <p:nvCxnSpPr>
          <p:cNvPr id="41" name="직선 화살표 연결선 40">
            <a:extLst>
              <a:ext uri="{FF2B5EF4-FFF2-40B4-BE49-F238E27FC236}">
                <a16:creationId xmlns:a16="http://schemas.microsoft.com/office/drawing/2014/main" id="{E8164231-2755-3554-1492-E4A98A0C2D16}"/>
              </a:ext>
            </a:extLst>
          </p:cNvPr>
          <p:cNvCxnSpPr>
            <a:cxnSpLocks/>
          </p:cNvCxnSpPr>
          <p:nvPr/>
        </p:nvCxnSpPr>
        <p:spPr>
          <a:xfrm flipV="1">
            <a:off x="1799304" y="1300319"/>
            <a:ext cx="608261" cy="77183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연결선: 꺾임 42">
            <a:extLst>
              <a:ext uri="{FF2B5EF4-FFF2-40B4-BE49-F238E27FC236}">
                <a16:creationId xmlns:a16="http://schemas.microsoft.com/office/drawing/2014/main" id="{02E90842-ADF1-F889-3478-20C6843ADBF8}"/>
              </a:ext>
            </a:extLst>
          </p:cNvPr>
          <p:cNvCxnSpPr/>
          <p:nvPr/>
        </p:nvCxnSpPr>
        <p:spPr>
          <a:xfrm rot="16200000" flipH="1">
            <a:off x="2450704" y="2293348"/>
            <a:ext cx="489899" cy="427691"/>
          </a:xfrm>
          <a:prstGeom prst="bentConnector3">
            <a:avLst>
              <a:gd name="adj1" fmla="val 99673"/>
            </a:avLst>
          </a:prstGeom>
          <a:ln>
            <a:tailEnd type="triangle"/>
          </a:ln>
        </p:spPr>
        <p:style>
          <a:lnRef idx="1">
            <a:schemeClr val="accent6"/>
          </a:lnRef>
          <a:fillRef idx="0">
            <a:schemeClr val="accent6"/>
          </a:fillRef>
          <a:effectRef idx="0">
            <a:schemeClr val="accent6"/>
          </a:effectRef>
          <a:fontRef idx="minor">
            <a:schemeClr val="tx1"/>
          </a:fontRef>
        </p:style>
      </p:cxnSp>
      <p:sp>
        <p:nvSpPr>
          <p:cNvPr id="44" name="직사각형 43">
            <a:extLst>
              <a:ext uri="{FF2B5EF4-FFF2-40B4-BE49-F238E27FC236}">
                <a16:creationId xmlns:a16="http://schemas.microsoft.com/office/drawing/2014/main" id="{B35B2FD0-8F62-7B78-6ADD-9C1ED5BF8694}"/>
              </a:ext>
            </a:extLst>
          </p:cNvPr>
          <p:cNvSpPr/>
          <p:nvPr/>
        </p:nvSpPr>
        <p:spPr>
          <a:xfrm>
            <a:off x="132738" y="1404368"/>
            <a:ext cx="1843544" cy="366357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5" name="TextBox 44">
            <a:extLst>
              <a:ext uri="{FF2B5EF4-FFF2-40B4-BE49-F238E27FC236}">
                <a16:creationId xmlns:a16="http://schemas.microsoft.com/office/drawing/2014/main" id="{A0289398-30A4-DBEF-045F-3465015B0217}"/>
              </a:ext>
            </a:extLst>
          </p:cNvPr>
          <p:cNvSpPr txBox="1"/>
          <p:nvPr/>
        </p:nvSpPr>
        <p:spPr>
          <a:xfrm>
            <a:off x="174913" y="1710901"/>
            <a:ext cx="1758815" cy="289310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[8</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괄호 사이에 단어가 띄어져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있을 경우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나타내고</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자</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단독으로 쳐지기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때문에</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의 앞뒤 글자가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띄어져 있는지 붙여져 있는지</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알 수 없음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4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4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4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괄호 앞뒤로 단어가 </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이상</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띄어져 있을 때 </a:t>
            </a:r>
            <a:r>
              <a:rPr lang="en-US" altLang="ko-KR" sz="120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를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합쳐주는 함수 구현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6" name="Google Shape;89;p18">
            <a:extLst>
              <a:ext uri="{FF2B5EF4-FFF2-40B4-BE49-F238E27FC236}">
                <a16:creationId xmlns:a16="http://schemas.microsoft.com/office/drawing/2014/main" id="{FC4CF7A9-BB0C-33C4-C9D9-62443F55AD83}"/>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8</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Tree>
    <p:extLst>
      <p:ext uri="{BB962C8B-B14F-4D97-AF65-F5344CB8AC3E}">
        <p14:creationId xmlns:p14="http://schemas.microsoft.com/office/powerpoint/2010/main" val="3439139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a:t>
            </a:r>
            <a:r>
              <a:rPr kumimoji="0" lang="en-US" altLang="ko-KR" sz="1000" b="1" i="0" u="none" strike="noStrike" kern="0" cap="none" spc="0" normalizeH="0" baseline="0" noProof="0" dirty="0" err="1">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OCR_8</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4" name="직사각형 43">
            <a:extLst>
              <a:ext uri="{FF2B5EF4-FFF2-40B4-BE49-F238E27FC236}">
                <a16:creationId xmlns:a16="http://schemas.microsoft.com/office/drawing/2014/main" id="{B35B2FD0-8F62-7B78-6ADD-9C1ED5BF8694}"/>
              </a:ext>
            </a:extLst>
          </p:cNvPr>
          <p:cNvSpPr/>
          <p:nvPr/>
        </p:nvSpPr>
        <p:spPr>
          <a:xfrm>
            <a:off x="132738" y="1404368"/>
            <a:ext cx="1843544" cy="366357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5" name="TextBox 44">
            <a:extLst>
              <a:ext uri="{FF2B5EF4-FFF2-40B4-BE49-F238E27FC236}">
                <a16:creationId xmlns:a16="http://schemas.microsoft.com/office/drawing/2014/main" id="{A0289398-30A4-DBEF-045F-3465015B0217}"/>
              </a:ext>
            </a:extLst>
          </p:cNvPr>
          <p:cNvSpPr txBox="1"/>
          <p:nvPr/>
        </p:nvSpPr>
        <p:spPr>
          <a:xfrm>
            <a:off x="174913" y="1710901"/>
            <a:ext cx="1758815" cy="289310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[8</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괄호 사이에 단어가 띄어져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있을 경우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나타내고</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자</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단독으로 쳐지기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때문에</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의 앞뒤 글자가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띄어져 있는지 붙여져 있는지</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알 수 없음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4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4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4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괄호 앞뒤로 단어가 </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이상</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띄어져 있을 때 </a:t>
            </a:r>
            <a:r>
              <a:rPr lang="en-US" altLang="ko-KR" sz="120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를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합쳐주는 함수 구현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6" name="Google Shape;89;p18">
            <a:extLst>
              <a:ext uri="{FF2B5EF4-FFF2-40B4-BE49-F238E27FC236}">
                <a16:creationId xmlns:a16="http://schemas.microsoft.com/office/drawing/2014/main" id="{FC4CF7A9-BB0C-33C4-C9D9-62443F55AD83}"/>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8</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pic>
        <p:nvPicPr>
          <p:cNvPr id="5" name="그림 4">
            <a:extLst>
              <a:ext uri="{FF2B5EF4-FFF2-40B4-BE49-F238E27FC236}">
                <a16:creationId xmlns:a16="http://schemas.microsoft.com/office/drawing/2014/main" id="{1B3710C8-6E8C-F173-3224-45E207459459}"/>
              </a:ext>
            </a:extLst>
          </p:cNvPr>
          <p:cNvPicPr>
            <a:picLocks noChangeAspect="1"/>
          </p:cNvPicPr>
          <p:nvPr/>
        </p:nvPicPr>
        <p:blipFill rotWithShape="1">
          <a:blip r:embed="rId4"/>
          <a:srcRect l="52392" t="60631" r="8941" b="4717"/>
          <a:stretch/>
        </p:blipFill>
        <p:spPr>
          <a:xfrm>
            <a:off x="2250234" y="1105057"/>
            <a:ext cx="2321766" cy="533244"/>
          </a:xfrm>
          <a:prstGeom prst="rect">
            <a:avLst/>
          </a:prstGeom>
        </p:spPr>
      </p:pic>
      <p:pic>
        <p:nvPicPr>
          <p:cNvPr id="10" name="그림 9">
            <a:extLst>
              <a:ext uri="{FF2B5EF4-FFF2-40B4-BE49-F238E27FC236}">
                <a16:creationId xmlns:a16="http://schemas.microsoft.com/office/drawing/2014/main" id="{59A25241-2B91-9AC1-3E0A-F4888B3AA547}"/>
              </a:ext>
            </a:extLst>
          </p:cNvPr>
          <p:cNvPicPr>
            <a:picLocks noChangeAspect="1"/>
          </p:cNvPicPr>
          <p:nvPr/>
        </p:nvPicPr>
        <p:blipFill rotWithShape="1">
          <a:blip r:embed="rId5"/>
          <a:srcRect l="53667"/>
          <a:stretch/>
        </p:blipFill>
        <p:spPr>
          <a:xfrm>
            <a:off x="5234828" y="1053436"/>
            <a:ext cx="3320081" cy="2274170"/>
          </a:xfrm>
          <a:prstGeom prst="rect">
            <a:avLst/>
          </a:prstGeom>
        </p:spPr>
      </p:pic>
      <p:sp>
        <p:nvSpPr>
          <p:cNvPr id="24" name="화살표: 오른쪽 23">
            <a:extLst>
              <a:ext uri="{FF2B5EF4-FFF2-40B4-BE49-F238E27FC236}">
                <a16:creationId xmlns:a16="http://schemas.microsoft.com/office/drawing/2014/main" id="{E391086E-7853-CDF8-CDB8-B0C2EB60DFFA}"/>
              </a:ext>
            </a:extLst>
          </p:cNvPr>
          <p:cNvSpPr/>
          <p:nvPr/>
        </p:nvSpPr>
        <p:spPr>
          <a:xfrm>
            <a:off x="4667864" y="1250226"/>
            <a:ext cx="508820" cy="290344"/>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n>
                <a:solidFill>
                  <a:srgbClr val="FFFF00"/>
                </a:solidFill>
              </a:ln>
              <a:solidFill>
                <a:srgbClr val="FFFF00"/>
              </a:solidFill>
              <a:latin typeface="나눔바른고딕" panose="020B0603020101020101" pitchFamily="50" charset="-127"/>
              <a:ea typeface="나눔바른고딕" panose="020B0603020101020101" pitchFamily="50" charset="-127"/>
            </a:endParaRPr>
          </a:p>
        </p:txBody>
      </p:sp>
      <p:sp>
        <p:nvSpPr>
          <p:cNvPr id="25" name="직사각형 24">
            <a:extLst>
              <a:ext uri="{FF2B5EF4-FFF2-40B4-BE49-F238E27FC236}">
                <a16:creationId xmlns:a16="http://schemas.microsoft.com/office/drawing/2014/main" id="{BAD8AF1D-B1D9-1AEF-F73D-2C19F48839AD}"/>
              </a:ext>
            </a:extLst>
          </p:cNvPr>
          <p:cNvSpPr/>
          <p:nvPr/>
        </p:nvSpPr>
        <p:spPr>
          <a:xfrm>
            <a:off x="5220080" y="3260604"/>
            <a:ext cx="3320077" cy="58068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파란색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를 보면</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900" dirty="0">
                <a:solidFill>
                  <a:schemeClr val="tx1"/>
                </a:solidFill>
                <a:latin typeface="나눔바른고딕" panose="020B0603020101020101" pitchFamily="50" charset="-127"/>
                <a:ea typeface="나눔바른고딕" panose="020B0603020101020101" pitchFamily="50" charset="-127"/>
              </a:rPr>
              <a:t>단독으로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쳐진 괄호는 시각화에 제외되고</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900" dirty="0">
                <a:solidFill>
                  <a:schemeClr val="tx1"/>
                </a:solidFill>
                <a:latin typeface="나눔바른고딕" panose="020B0603020101020101" pitchFamily="50" charset="-127"/>
                <a:ea typeface="나눔바른고딕" panose="020B0603020101020101" pitchFamily="50" charset="-127"/>
              </a:rPr>
              <a:t>띄어쓰기와 함께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쳐진 괄호만 </a:t>
            </a:r>
            <a:r>
              <a:rPr lang="ko-KR" altLang="en-US" sz="900" dirty="0" err="1">
                <a:solidFill>
                  <a:schemeClr val="tx1"/>
                </a:solidFill>
                <a:latin typeface="나눔바른고딕" panose="020B0603020101020101" pitchFamily="50" charset="-127"/>
                <a:ea typeface="나눔바른고딕" panose="020B0603020101020101" pitchFamily="50" charset="-127"/>
              </a:rPr>
              <a:t>시각화된</a:t>
            </a:r>
            <a:r>
              <a:rPr lang="ko-KR" altLang="en-US" sz="900" dirty="0">
                <a:solidFill>
                  <a:schemeClr val="tx1"/>
                </a:solidFill>
                <a:latin typeface="나눔바른고딕" panose="020B0603020101020101" pitchFamily="50" charset="-127"/>
                <a:ea typeface="나눔바른고딕" panose="020B0603020101020101" pitchFamily="50" charset="-127"/>
              </a:rPr>
              <a:t> 것을 알 수 있음</a:t>
            </a:r>
          </a:p>
        </p:txBody>
      </p:sp>
    </p:spTree>
    <p:extLst>
      <p:ext uri="{BB962C8B-B14F-4D97-AF65-F5344CB8AC3E}">
        <p14:creationId xmlns:p14="http://schemas.microsoft.com/office/powerpoint/2010/main" val="39936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4" name="그림 3">
            <a:extLst>
              <a:ext uri="{FF2B5EF4-FFF2-40B4-BE49-F238E27FC236}">
                <a16:creationId xmlns:a16="http://schemas.microsoft.com/office/drawing/2014/main" id="{C5963F19-57A7-7C16-2934-EA84802F0CA0}"/>
              </a:ext>
            </a:extLst>
          </p:cNvPr>
          <p:cNvPicPr>
            <a:picLocks noChangeAspect="1"/>
          </p:cNvPicPr>
          <p:nvPr/>
        </p:nvPicPr>
        <p:blipFill>
          <a:blip r:embed="rId4"/>
          <a:stretch>
            <a:fillRect/>
          </a:stretch>
        </p:blipFill>
        <p:spPr>
          <a:xfrm>
            <a:off x="686678" y="1287998"/>
            <a:ext cx="3351922" cy="3212258"/>
          </a:xfrm>
          <a:prstGeom prst="rect">
            <a:avLst/>
          </a:prstGeom>
        </p:spPr>
      </p:pic>
      <p:sp>
        <p:nvSpPr>
          <p:cNvPr id="8" name="TextBox 7">
            <a:extLst>
              <a:ext uri="{FF2B5EF4-FFF2-40B4-BE49-F238E27FC236}">
                <a16:creationId xmlns:a16="http://schemas.microsoft.com/office/drawing/2014/main" id="{7600733D-EA87-383A-354E-0E1851B392DF}"/>
              </a:ext>
            </a:extLst>
          </p:cNvPr>
          <p:cNvSpPr txBox="1"/>
          <p:nvPr/>
        </p:nvSpPr>
        <p:spPr>
          <a:xfrm>
            <a:off x="4286746" y="2585292"/>
            <a:ext cx="2015295" cy="646331"/>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이미지 속 조언할 내용 추가</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이미지 깨짐</a:t>
            </a:r>
          </a:p>
        </p:txBody>
      </p:sp>
      <p:pic>
        <p:nvPicPr>
          <p:cNvPr id="9" name="그림 8" descr="텍스트, 화이트, 폰트, 스케치이(가) 표시된 사진&#10;&#10;자동 생성된 설명">
            <a:extLst>
              <a:ext uri="{FF2B5EF4-FFF2-40B4-BE49-F238E27FC236}">
                <a16:creationId xmlns:a16="http://schemas.microsoft.com/office/drawing/2014/main" id="{F6FD6B88-01AE-B429-0CF6-69589CC51CC9}"/>
              </a:ext>
            </a:extLst>
          </p:cNvPr>
          <p:cNvPicPr>
            <a:picLocks noChangeAspect="1"/>
          </p:cNvPicPr>
          <p:nvPr/>
        </p:nvPicPr>
        <p:blipFill rotWithShape="1">
          <a:blip r:embed="rId5">
            <a:extLst>
              <a:ext uri="{28A0092B-C50C-407E-A947-70E740481C1C}">
                <a14:useLocalDpi xmlns:a14="http://schemas.microsoft.com/office/drawing/2010/main" val="0"/>
              </a:ext>
            </a:extLst>
          </a:blip>
          <a:srcRect b="33806"/>
          <a:stretch/>
        </p:blipFill>
        <p:spPr>
          <a:xfrm>
            <a:off x="4141250" y="1256698"/>
            <a:ext cx="1846775" cy="1222462"/>
          </a:xfrm>
          <a:prstGeom prst="rect">
            <a:avLst/>
          </a:prstGeom>
        </p:spPr>
      </p:pic>
      <p:sp>
        <p:nvSpPr>
          <p:cNvPr id="10" name="TextBox 9">
            <a:extLst>
              <a:ext uri="{FF2B5EF4-FFF2-40B4-BE49-F238E27FC236}">
                <a16:creationId xmlns:a16="http://schemas.microsoft.com/office/drawing/2014/main" id="{35F4AB59-71A3-25A1-B52F-5A0125CAB184}"/>
              </a:ext>
            </a:extLst>
          </p:cNvPr>
          <p:cNvSpPr txBox="1"/>
          <p:nvPr/>
        </p:nvSpPr>
        <p:spPr>
          <a:xfrm>
            <a:off x="4286746" y="3366685"/>
            <a:ext cx="3115598" cy="461665"/>
          </a:xfrm>
          <a:prstGeom prst="rect">
            <a:avLst/>
          </a:prstGeom>
          <a:noFill/>
        </p:spPr>
        <p:txBody>
          <a:bodyPr wrap="squar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이미지 리사이징으로 발생한 오류라고 생각함</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-&gt; </a:t>
            </a:r>
            <a:r>
              <a:rPr lang="ko-KR" altLang="en-US" sz="1200" dirty="0">
                <a:latin typeface="나눔바른고딕" panose="020B0603020101020101" pitchFamily="50" charset="-127"/>
                <a:ea typeface="나눔바른고딕" panose="020B0603020101020101" pitchFamily="50" charset="-127"/>
              </a:rPr>
              <a:t>리사이징 코드 없앰</a:t>
            </a:r>
          </a:p>
        </p:txBody>
      </p:sp>
      <p:sp>
        <p:nvSpPr>
          <p:cNvPr id="11" name="TextBox 10">
            <a:extLst>
              <a:ext uri="{FF2B5EF4-FFF2-40B4-BE49-F238E27FC236}">
                <a16:creationId xmlns:a16="http://schemas.microsoft.com/office/drawing/2014/main" id="{B85F9697-58BC-4EFB-E735-1D4A3A4D8EE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668220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그림 3">
            <a:extLst>
              <a:ext uri="{FF2B5EF4-FFF2-40B4-BE49-F238E27FC236}">
                <a16:creationId xmlns:a16="http://schemas.microsoft.com/office/drawing/2014/main" id="{77F336FD-CCB7-CAE3-47D4-D46DA9469CCD}"/>
              </a:ext>
            </a:extLst>
          </p:cNvPr>
          <p:cNvPicPr>
            <a:picLocks noChangeAspect="1"/>
          </p:cNvPicPr>
          <p:nvPr/>
        </p:nvPicPr>
        <p:blipFill>
          <a:blip r:embed="rId4"/>
          <a:stretch>
            <a:fillRect/>
          </a:stretch>
        </p:blipFill>
        <p:spPr>
          <a:xfrm>
            <a:off x="467227" y="1207101"/>
            <a:ext cx="6029325" cy="3493294"/>
          </a:xfrm>
          <a:prstGeom prst="rect">
            <a:avLst/>
          </a:prstGeom>
        </p:spPr>
      </p:pic>
      <p:pic>
        <p:nvPicPr>
          <p:cNvPr id="8" name="그림 7">
            <a:extLst>
              <a:ext uri="{FF2B5EF4-FFF2-40B4-BE49-F238E27FC236}">
                <a16:creationId xmlns:a16="http://schemas.microsoft.com/office/drawing/2014/main" id="{92883233-964E-86CC-BDF7-1C07118A0397}"/>
              </a:ext>
            </a:extLst>
          </p:cNvPr>
          <p:cNvPicPr>
            <a:picLocks noChangeAspect="1"/>
          </p:cNvPicPr>
          <p:nvPr/>
        </p:nvPicPr>
        <p:blipFill>
          <a:blip r:embed="rId5"/>
          <a:stretch>
            <a:fillRect/>
          </a:stretch>
        </p:blipFill>
        <p:spPr>
          <a:xfrm>
            <a:off x="2212259" y="1814483"/>
            <a:ext cx="6486705" cy="3079101"/>
          </a:xfrm>
          <a:prstGeom prst="rect">
            <a:avLst/>
          </a:prstGeom>
        </p:spPr>
      </p:pic>
      <p:sp>
        <p:nvSpPr>
          <p:cNvPr id="9" name="TextBox 8">
            <a:extLst>
              <a:ext uri="{FF2B5EF4-FFF2-40B4-BE49-F238E27FC236}">
                <a16:creationId xmlns:a16="http://schemas.microsoft.com/office/drawing/2014/main" id="{2831A924-A66A-D0E0-0B44-B37D60BAC25F}"/>
              </a:ext>
            </a:extLst>
          </p:cNvPr>
          <p:cNvSpPr txBox="1"/>
          <p:nvPr/>
        </p:nvSpPr>
        <p:spPr>
          <a:xfrm>
            <a:off x="6572373" y="1341515"/>
            <a:ext cx="2183007" cy="276999"/>
          </a:xfrm>
          <a:prstGeom prst="rect">
            <a:avLst/>
          </a:prstGeom>
          <a:noFill/>
        </p:spPr>
        <p:txBody>
          <a:bodyPr wrap="square" rtlCol="0" anchor="ctr">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한글입력으로 오류 발생</a:t>
            </a:r>
          </a:p>
        </p:txBody>
      </p:sp>
      <p:sp>
        <p:nvSpPr>
          <p:cNvPr id="10" name="Google Shape;89;p18">
            <a:extLst>
              <a:ext uri="{FF2B5EF4-FFF2-40B4-BE49-F238E27FC236}">
                <a16:creationId xmlns:a16="http://schemas.microsoft.com/office/drawing/2014/main" id="{D794C20C-7839-5D0E-396B-0A061E641560}"/>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sp>
        <p:nvSpPr>
          <p:cNvPr id="12" name="TextBox 11">
            <a:extLst>
              <a:ext uri="{FF2B5EF4-FFF2-40B4-BE49-F238E27FC236}">
                <a16:creationId xmlns:a16="http://schemas.microsoft.com/office/drawing/2014/main" id="{9DC7EAC5-9FE3-393E-FABF-5219107DAB82}"/>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838484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a:t>
            </a:r>
            <a:r>
              <a:rPr kumimoji="0" lang="en-US" altLang="ko-KR" sz="1000" b="1" i="0" u="none" strike="noStrike" kern="0" cap="none" spc="0" normalizeH="0" baseline="0" noProof="0" dirty="0" err="1">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Google Shape;89;p18">
            <a:extLst>
              <a:ext uri="{FF2B5EF4-FFF2-40B4-BE49-F238E27FC236}">
                <a16:creationId xmlns:a16="http://schemas.microsoft.com/office/drawing/2014/main" id="{D794C20C-7839-5D0E-396B-0A061E641560}"/>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3" name="그림 2">
            <a:extLst>
              <a:ext uri="{FF2B5EF4-FFF2-40B4-BE49-F238E27FC236}">
                <a16:creationId xmlns:a16="http://schemas.microsoft.com/office/drawing/2014/main" id="{C709F094-C74E-8DD1-EA21-18F5D0A1D20C}"/>
              </a:ext>
            </a:extLst>
          </p:cNvPr>
          <p:cNvPicPr>
            <a:picLocks noChangeAspect="1"/>
          </p:cNvPicPr>
          <p:nvPr/>
        </p:nvPicPr>
        <p:blipFill>
          <a:blip r:embed="rId4"/>
          <a:stretch>
            <a:fillRect/>
          </a:stretch>
        </p:blipFill>
        <p:spPr>
          <a:xfrm>
            <a:off x="247357" y="1375751"/>
            <a:ext cx="7453805" cy="2860523"/>
          </a:xfrm>
          <a:prstGeom prst="rect">
            <a:avLst/>
          </a:prstGeom>
        </p:spPr>
      </p:pic>
      <p:sp>
        <p:nvSpPr>
          <p:cNvPr id="5" name="TextBox 4">
            <a:extLst>
              <a:ext uri="{FF2B5EF4-FFF2-40B4-BE49-F238E27FC236}">
                <a16:creationId xmlns:a16="http://schemas.microsoft.com/office/drawing/2014/main" id="{16CB2C52-0EEB-D345-5C71-1A66BAE890A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210433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69D79FF5-647F-9B39-EE6E-B6E3DD3DFE00}"/>
              </a:ext>
            </a:extLst>
          </p:cNvPr>
          <p:cNvSpPr txBox="1"/>
          <p:nvPr/>
        </p:nvSpPr>
        <p:spPr>
          <a:xfrm>
            <a:off x="2746396" y="2528657"/>
            <a:ext cx="184731" cy="253916"/>
          </a:xfrm>
          <a:prstGeom prst="rect">
            <a:avLst/>
          </a:prstGeom>
          <a:noFill/>
        </p:spPr>
        <p:txBody>
          <a:bodyPr wrap="none" rtlCol="0">
            <a:spAutoFit/>
          </a:bodyPr>
          <a:lstStyle/>
          <a:p>
            <a:endParaRPr lang="ko-KR" altLang="en-US" sz="1050" dirty="0">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4CFA5EA1-5308-8E13-2990-8F22158ACEE5}"/>
              </a:ext>
            </a:extLst>
          </p:cNvPr>
          <p:cNvPicPr>
            <a:picLocks noChangeAspect="1"/>
          </p:cNvPicPr>
          <p:nvPr/>
        </p:nvPicPr>
        <p:blipFill>
          <a:blip r:embed="rId4"/>
          <a:stretch>
            <a:fillRect/>
          </a:stretch>
        </p:blipFill>
        <p:spPr>
          <a:xfrm>
            <a:off x="482443" y="1130787"/>
            <a:ext cx="3116661" cy="3703982"/>
          </a:xfrm>
          <a:prstGeom prst="rect">
            <a:avLst/>
          </a:prstGeom>
        </p:spPr>
      </p:pic>
      <p:pic>
        <p:nvPicPr>
          <p:cNvPr id="9" name="그림 8">
            <a:extLst>
              <a:ext uri="{FF2B5EF4-FFF2-40B4-BE49-F238E27FC236}">
                <a16:creationId xmlns:a16="http://schemas.microsoft.com/office/drawing/2014/main" id="{B7E6ACD9-5C45-F2EA-F1DB-C5CBD933A0D9}"/>
              </a:ext>
            </a:extLst>
          </p:cNvPr>
          <p:cNvPicPr>
            <a:picLocks noChangeAspect="1"/>
          </p:cNvPicPr>
          <p:nvPr/>
        </p:nvPicPr>
        <p:blipFill>
          <a:blip r:embed="rId5"/>
          <a:stretch>
            <a:fillRect/>
          </a:stretch>
        </p:blipFill>
        <p:spPr>
          <a:xfrm>
            <a:off x="3950377" y="1053445"/>
            <a:ext cx="2049104" cy="3204339"/>
          </a:xfrm>
          <a:prstGeom prst="rect">
            <a:avLst/>
          </a:prstGeom>
        </p:spPr>
      </p:pic>
      <p:pic>
        <p:nvPicPr>
          <p:cNvPr id="10" name="그림 9">
            <a:extLst>
              <a:ext uri="{FF2B5EF4-FFF2-40B4-BE49-F238E27FC236}">
                <a16:creationId xmlns:a16="http://schemas.microsoft.com/office/drawing/2014/main" id="{65D11D9D-5C24-6451-D3D7-E69783AD4963}"/>
              </a:ext>
            </a:extLst>
          </p:cNvPr>
          <p:cNvPicPr>
            <a:picLocks noChangeAspect="1"/>
          </p:cNvPicPr>
          <p:nvPr/>
        </p:nvPicPr>
        <p:blipFill>
          <a:blip r:embed="rId5"/>
          <a:stretch>
            <a:fillRect/>
          </a:stretch>
        </p:blipFill>
        <p:spPr>
          <a:xfrm>
            <a:off x="6323142" y="1053445"/>
            <a:ext cx="2049104" cy="3204339"/>
          </a:xfrm>
          <a:prstGeom prst="rect">
            <a:avLst/>
          </a:prstGeom>
        </p:spPr>
      </p:pic>
      <p:sp>
        <p:nvSpPr>
          <p:cNvPr id="11" name="TextBox 10">
            <a:extLst>
              <a:ext uri="{FF2B5EF4-FFF2-40B4-BE49-F238E27FC236}">
                <a16:creationId xmlns:a16="http://schemas.microsoft.com/office/drawing/2014/main" id="{7449BA60-A05D-CC1A-B9AE-1E43CDD97075}"/>
              </a:ext>
            </a:extLst>
          </p:cNvPr>
          <p:cNvSpPr txBox="1"/>
          <p:nvPr/>
        </p:nvSpPr>
        <p:spPr>
          <a:xfrm>
            <a:off x="3950377" y="4406180"/>
            <a:ext cx="2372765" cy="577081"/>
          </a:xfrm>
          <a:prstGeom prst="rect">
            <a:avLst/>
          </a:prstGeom>
          <a:noFill/>
        </p:spPr>
        <p:txBody>
          <a:bodyPr wrap="none" rtlCol="0">
            <a:spAutoFit/>
          </a:bodyPr>
          <a:lstStyle/>
          <a:p>
            <a:r>
              <a:rPr lang="ko-KR" altLang="en-US" sz="1050" dirty="0" err="1">
                <a:latin typeface="나눔바른고딕" panose="020B0603020101020101" pitchFamily="50" charset="-127"/>
                <a:ea typeface="나눔바른고딕" panose="020B0603020101020101" pitchFamily="50" charset="-127"/>
              </a:rPr>
              <a:t>눈누</a:t>
            </a:r>
            <a:r>
              <a:rPr lang="ko-KR" altLang="en-US" sz="1050" dirty="0">
                <a:latin typeface="나눔바른고딕" panose="020B0603020101020101" pitchFamily="50" charset="-127"/>
                <a:ea typeface="나눔바른고딕" panose="020B0603020101020101" pitchFamily="50" charset="-127"/>
              </a:rPr>
              <a:t> 사이트에서 한글폰트 </a:t>
            </a:r>
            <a:r>
              <a:rPr lang="en-US" altLang="ko-KR" sz="1050" dirty="0" err="1">
                <a:latin typeface="나눔바른고딕" panose="020B0603020101020101" pitchFamily="50" charset="-127"/>
                <a:ea typeface="나눔바른고딕" panose="020B0603020101020101" pitchFamily="50" charset="-127"/>
              </a:rPr>
              <a:t>ttf</a:t>
            </a:r>
            <a:r>
              <a:rPr lang="ko-KR" altLang="en-US" sz="1050" dirty="0">
                <a:latin typeface="나눔바른고딕" panose="020B0603020101020101" pitchFamily="50" charset="-127"/>
                <a:ea typeface="나눔바른고딕" panose="020B0603020101020101" pitchFamily="50" charset="-127"/>
              </a:rPr>
              <a:t>를 다운받음</a:t>
            </a:r>
            <a:endParaRPr lang="en-US" altLang="ko-KR" sz="1050" dirty="0">
              <a:latin typeface="나눔바른고딕" panose="020B0603020101020101" pitchFamily="50" charset="-127"/>
              <a:ea typeface="나눔바른고딕" panose="020B0603020101020101" pitchFamily="50" charset="-127"/>
            </a:endParaRPr>
          </a:p>
          <a:p>
            <a:r>
              <a:rPr lang="en-US" altLang="ko-KR" sz="1050" dirty="0" err="1">
                <a:latin typeface="나눔바른고딕" panose="020B0603020101020101" pitchFamily="50" charset="-127"/>
                <a:ea typeface="나눔바른고딕" panose="020B0603020101020101" pitchFamily="50" charset="-127"/>
              </a:rPr>
              <a:t>font_path</a:t>
            </a:r>
            <a:r>
              <a:rPr lang="ko-KR" altLang="en-US" sz="1050" dirty="0">
                <a:latin typeface="나눔바른고딕" panose="020B0603020101020101" pitchFamily="50" charset="-127"/>
                <a:ea typeface="나눔바른고딕" panose="020B0603020101020101" pitchFamily="50" charset="-127"/>
              </a:rPr>
              <a:t>에 해당 폰트 경로를 할당</a:t>
            </a:r>
            <a:endParaRPr lang="en-US" altLang="ko-KR" sz="1050" dirty="0">
              <a:latin typeface="나눔바른고딕" panose="020B0603020101020101" pitchFamily="50" charset="-127"/>
              <a:ea typeface="나눔바른고딕" panose="020B0603020101020101" pitchFamily="50" charset="-127"/>
            </a:endParaRPr>
          </a:p>
          <a:p>
            <a:r>
              <a:rPr lang="en-US" altLang="ko-KR" sz="1050" dirty="0">
                <a:latin typeface="나눔바른고딕" panose="020B0603020101020101" pitchFamily="50" charset="-127"/>
                <a:ea typeface="나눔바른고딕" panose="020B0603020101020101" pitchFamily="50" charset="-127"/>
              </a:rPr>
              <a:t>-&gt; </a:t>
            </a:r>
            <a:r>
              <a:rPr lang="ko-KR" altLang="en-US" sz="1050" dirty="0">
                <a:latin typeface="나눔바른고딕" panose="020B0603020101020101" pitchFamily="50" charset="-127"/>
                <a:ea typeface="나눔바른고딕" panose="020B0603020101020101" pitchFamily="50" charset="-127"/>
              </a:rPr>
              <a:t>한글 폰트 </a:t>
            </a:r>
            <a:r>
              <a:rPr lang="ko-KR" altLang="en-US" sz="1050" dirty="0" err="1">
                <a:latin typeface="나눔바른고딕" panose="020B0603020101020101" pitchFamily="50" charset="-127"/>
                <a:ea typeface="나눔바른고딕" panose="020B0603020101020101" pitchFamily="50" charset="-127"/>
              </a:rPr>
              <a:t>오류없이</a:t>
            </a:r>
            <a:r>
              <a:rPr lang="ko-KR" altLang="en-US" sz="1050" dirty="0">
                <a:latin typeface="나눔바른고딕" panose="020B0603020101020101" pitchFamily="50" charset="-127"/>
                <a:ea typeface="나눔바른고딕" panose="020B0603020101020101" pitchFamily="50" charset="-127"/>
              </a:rPr>
              <a:t> 잘 나옴</a:t>
            </a:r>
          </a:p>
        </p:txBody>
      </p:sp>
      <p:sp>
        <p:nvSpPr>
          <p:cNvPr id="12" name="TextBox 11">
            <a:extLst>
              <a:ext uri="{FF2B5EF4-FFF2-40B4-BE49-F238E27FC236}">
                <a16:creationId xmlns:a16="http://schemas.microsoft.com/office/drawing/2014/main" id="{CF19C1F7-6099-15A5-493B-5502DDBA06C3}"/>
              </a:ext>
            </a:extLst>
          </p:cNvPr>
          <p:cNvSpPr txBox="1"/>
          <p:nvPr/>
        </p:nvSpPr>
        <p:spPr>
          <a:xfrm>
            <a:off x="6323142" y="4406180"/>
            <a:ext cx="2172057" cy="415498"/>
          </a:xfrm>
          <a:prstGeom prst="rect">
            <a:avLst/>
          </a:prstGeom>
          <a:noFill/>
        </p:spPr>
        <p:txBody>
          <a:bodyPr wrap="square" rtlCol="0">
            <a:spAutoFit/>
          </a:bodyPr>
          <a:lstStyle/>
          <a:p>
            <a:r>
              <a:rPr lang="ko-KR" altLang="en-US" sz="1050" dirty="0">
                <a:latin typeface="나눔바른고딕" panose="020B0603020101020101" pitchFamily="50" charset="-127"/>
                <a:ea typeface="나눔바른고딕" panose="020B0603020101020101" pitchFamily="50" charset="-127"/>
              </a:rPr>
              <a:t>글자 길이가 길어졌을 때 문제 발생</a:t>
            </a:r>
            <a:endParaRPr lang="en-US" altLang="ko-KR" sz="1050" dirty="0">
              <a:latin typeface="나눔바른고딕" panose="020B0603020101020101" pitchFamily="50" charset="-127"/>
              <a:ea typeface="나눔바른고딕" panose="020B0603020101020101" pitchFamily="50" charset="-127"/>
            </a:endParaRPr>
          </a:p>
          <a:p>
            <a:r>
              <a:rPr lang="ko-KR" altLang="en-US" sz="1050" dirty="0">
                <a:latin typeface="나눔바른고딕" panose="020B0603020101020101" pitchFamily="50" charset="-127"/>
                <a:ea typeface="나눔바른고딕" panose="020B0603020101020101" pitchFamily="50" charset="-127"/>
              </a:rPr>
              <a:t>글이 잘려서 보임</a:t>
            </a:r>
          </a:p>
        </p:txBody>
      </p:sp>
      <p:sp>
        <p:nvSpPr>
          <p:cNvPr id="13" name="Google Shape;89;p18">
            <a:extLst>
              <a:ext uri="{FF2B5EF4-FFF2-40B4-BE49-F238E27FC236}">
                <a16:creationId xmlns:a16="http://schemas.microsoft.com/office/drawing/2014/main" id="{5B54779A-67D9-0382-3E51-DBC1A0DE6694}"/>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sp>
        <p:nvSpPr>
          <p:cNvPr id="14" name="TextBox 13">
            <a:extLst>
              <a:ext uri="{FF2B5EF4-FFF2-40B4-BE49-F238E27FC236}">
                <a16:creationId xmlns:a16="http://schemas.microsoft.com/office/drawing/2014/main" id="{26F3BDC0-7362-E88B-B40C-7351FA4AA555}"/>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223497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8" name="그림 7">
            <a:extLst>
              <a:ext uri="{FF2B5EF4-FFF2-40B4-BE49-F238E27FC236}">
                <a16:creationId xmlns:a16="http://schemas.microsoft.com/office/drawing/2014/main" id="{EFF04355-71CE-46A1-B6E1-DB1C2D9673A0}"/>
              </a:ext>
            </a:extLst>
          </p:cNvPr>
          <p:cNvPicPr>
            <a:picLocks noChangeAspect="1"/>
          </p:cNvPicPr>
          <p:nvPr/>
        </p:nvPicPr>
        <p:blipFill>
          <a:blip r:embed="rId4"/>
          <a:stretch>
            <a:fillRect/>
          </a:stretch>
        </p:blipFill>
        <p:spPr>
          <a:xfrm>
            <a:off x="140482" y="1141028"/>
            <a:ext cx="4808897" cy="3752441"/>
          </a:xfrm>
          <a:prstGeom prst="rect">
            <a:avLst/>
          </a:prstGeom>
        </p:spPr>
      </p:pic>
      <p:sp>
        <p:nvSpPr>
          <p:cNvPr id="9" name="TextBox 8">
            <a:extLst>
              <a:ext uri="{FF2B5EF4-FFF2-40B4-BE49-F238E27FC236}">
                <a16:creationId xmlns:a16="http://schemas.microsoft.com/office/drawing/2014/main" id="{91A8FEEF-1CF9-4970-A720-485B61F9E8AA}"/>
              </a:ext>
            </a:extLst>
          </p:cNvPr>
          <p:cNvSpPr txBox="1"/>
          <p:nvPr/>
        </p:nvSpPr>
        <p:spPr>
          <a:xfrm>
            <a:off x="5017576" y="1307935"/>
            <a:ext cx="3985942" cy="646331"/>
          </a:xfrm>
          <a:prstGeom prst="rect">
            <a:avLst/>
          </a:prstGeom>
          <a:noFill/>
        </p:spPr>
        <p:txBody>
          <a:bodyPr wrap="square" rtlCol="0">
            <a:spAutoFit/>
          </a:bodyPr>
          <a:lstStyle/>
          <a:p>
            <a:r>
              <a:rPr lang="en-US" altLang="ko-KR" sz="1200" dirty="0" err="1">
                <a:latin typeface="나눔바른고딕" panose="020B0603020101020101" pitchFamily="50" charset="-127"/>
                <a:ea typeface="나눔바른고딕" panose="020B0603020101020101" pitchFamily="50" charset="-127"/>
              </a:rPr>
              <a:t>Textwrap</a:t>
            </a:r>
            <a:r>
              <a:rPr lang="ko-KR" altLang="en-US" sz="1200" dirty="0">
                <a:latin typeface="나눔바른고딕" panose="020B0603020101020101" pitchFamily="50" charset="-127"/>
                <a:ea typeface="나눔바른고딕" panose="020B0603020101020101" pitchFamily="50" charset="-127"/>
              </a:rPr>
              <a:t>을 사용하여 텍스트를 여러 줄로 나눔</a:t>
            </a:r>
            <a:endParaRPr lang="en-US" altLang="ko-KR" sz="1200" dirty="0">
              <a:latin typeface="나눔바른고딕" panose="020B0603020101020101" pitchFamily="50" charset="-127"/>
              <a:ea typeface="나눔바른고딕" panose="020B0603020101020101" pitchFamily="50" charset="-127"/>
            </a:endParaRPr>
          </a:p>
          <a:p>
            <a:endParaRPr lang="en-US" altLang="ko-KR" sz="1200" dirty="0">
              <a:latin typeface="나눔바른고딕" panose="020B0603020101020101" pitchFamily="50" charset="-127"/>
              <a:ea typeface="나눔바른고딕" panose="020B0603020101020101" pitchFamily="50" charset="-127"/>
            </a:endParaRPr>
          </a:p>
          <a:p>
            <a:r>
              <a:rPr lang="en-US" altLang="ko-KR" sz="1200" dirty="0">
                <a:latin typeface="나눔바른고딕" panose="020B0603020101020101" pitchFamily="50" charset="-127"/>
                <a:ea typeface="나눔바른고딕" panose="020B0603020101020101" pitchFamily="50" charset="-127"/>
              </a:rPr>
              <a:t>If</a:t>
            </a:r>
            <a:r>
              <a:rPr lang="ko-KR" altLang="en-US" sz="1200" dirty="0">
                <a:latin typeface="나눔바른고딕" panose="020B0603020101020101" pitchFamily="50" charset="-127"/>
                <a:ea typeface="나눔바른고딕" panose="020B0603020101020101" pitchFamily="50" charset="-127"/>
              </a:rPr>
              <a:t>문과 </a:t>
            </a:r>
            <a:r>
              <a:rPr lang="en-US" altLang="ko-KR" sz="1200" dirty="0">
                <a:latin typeface="나눔바른고딕" panose="020B0603020101020101" pitchFamily="50" charset="-127"/>
                <a:ea typeface="나눔바른고딕" panose="020B0603020101020101" pitchFamily="50" charset="-127"/>
              </a:rPr>
              <a:t>lines </a:t>
            </a:r>
            <a:r>
              <a:rPr lang="ko-KR" altLang="en-US" sz="1200" dirty="0">
                <a:latin typeface="나눔바른고딕" panose="020B0603020101020101" pitchFamily="50" charset="-127"/>
                <a:ea typeface="나눔바른고딕" panose="020B0603020101020101" pitchFamily="50" charset="-127"/>
              </a:rPr>
              <a:t>변수를 통해 텍스트 계산을 하여 흰색 배경을 추가</a:t>
            </a:r>
          </a:p>
        </p:txBody>
      </p:sp>
      <p:sp>
        <p:nvSpPr>
          <p:cNvPr id="10" name="TextBox 9">
            <a:extLst>
              <a:ext uri="{FF2B5EF4-FFF2-40B4-BE49-F238E27FC236}">
                <a16:creationId xmlns:a16="http://schemas.microsoft.com/office/drawing/2014/main" id="{4F68B508-AD98-8849-3F47-DDD410127A12}"/>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981659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4" name="그림 3">
            <a:extLst>
              <a:ext uri="{FF2B5EF4-FFF2-40B4-BE49-F238E27FC236}">
                <a16:creationId xmlns:a16="http://schemas.microsoft.com/office/drawing/2014/main" id="{1AA85CDA-4518-E340-32CF-AAE9CD9CCE99}"/>
              </a:ext>
            </a:extLst>
          </p:cNvPr>
          <p:cNvPicPr>
            <a:picLocks noChangeAspect="1"/>
          </p:cNvPicPr>
          <p:nvPr/>
        </p:nvPicPr>
        <p:blipFill>
          <a:blip r:embed="rId4"/>
          <a:stretch>
            <a:fillRect/>
          </a:stretch>
        </p:blipFill>
        <p:spPr>
          <a:xfrm>
            <a:off x="491837" y="1191108"/>
            <a:ext cx="4434907" cy="3062720"/>
          </a:xfrm>
          <a:prstGeom prst="rect">
            <a:avLst/>
          </a:prstGeom>
        </p:spPr>
      </p:pic>
      <p:pic>
        <p:nvPicPr>
          <p:cNvPr id="8" name="그림 7">
            <a:extLst>
              <a:ext uri="{FF2B5EF4-FFF2-40B4-BE49-F238E27FC236}">
                <a16:creationId xmlns:a16="http://schemas.microsoft.com/office/drawing/2014/main" id="{2E7D0631-F95C-ACF8-FB6F-72137C7A065E}"/>
              </a:ext>
            </a:extLst>
          </p:cNvPr>
          <p:cNvPicPr>
            <a:picLocks noChangeAspect="1"/>
          </p:cNvPicPr>
          <p:nvPr/>
        </p:nvPicPr>
        <p:blipFill>
          <a:blip r:embed="rId5"/>
          <a:stretch>
            <a:fillRect/>
          </a:stretch>
        </p:blipFill>
        <p:spPr>
          <a:xfrm>
            <a:off x="5393749" y="997848"/>
            <a:ext cx="2651954" cy="3587433"/>
          </a:xfrm>
          <a:prstGeom prst="rect">
            <a:avLst/>
          </a:prstGeom>
        </p:spPr>
      </p:pic>
      <p:sp>
        <p:nvSpPr>
          <p:cNvPr id="9" name="TextBox 8">
            <a:extLst>
              <a:ext uri="{FF2B5EF4-FFF2-40B4-BE49-F238E27FC236}">
                <a16:creationId xmlns:a16="http://schemas.microsoft.com/office/drawing/2014/main" id="{FBFDAC3B-8A79-516B-A7B8-6DC162C29984}"/>
              </a:ext>
            </a:extLst>
          </p:cNvPr>
          <p:cNvSpPr txBox="1"/>
          <p:nvPr/>
        </p:nvSpPr>
        <p:spPr>
          <a:xfrm>
            <a:off x="559551" y="4493061"/>
            <a:ext cx="3709555" cy="276999"/>
          </a:xfrm>
          <a:prstGeom prst="rect">
            <a:avLst/>
          </a:prstGeom>
          <a:noFill/>
        </p:spPr>
        <p:txBody>
          <a:bodyPr wrap="squar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줄 바꿈이 크게 됨 </a:t>
            </a:r>
          </a:p>
        </p:txBody>
      </p:sp>
      <p:sp>
        <p:nvSpPr>
          <p:cNvPr id="10" name="TextBox 9">
            <a:extLst>
              <a:ext uri="{FF2B5EF4-FFF2-40B4-BE49-F238E27FC236}">
                <a16:creationId xmlns:a16="http://schemas.microsoft.com/office/drawing/2014/main" id="{37335C76-11B5-2E6A-14BB-6B9CF008E29C}"/>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240819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10" name="그림 9">
            <a:extLst>
              <a:ext uri="{FF2B5EF4-FFF2-40B4-BE49-F238E27FC236}">
                <a16:creationId xmlns:a16="http://schemas.microsoft.com/office/drawing/2014/main" id="{D3D44138-A701-B171-4F8C-C3092275307E}"/>
              </a:ext>
            </a:extLst>
          </p:cNvPr>
          <p:cNvPicPr>
            <a:picLocks noChangeAspect="1"/>
          </p:cNvPicPr>
          <p:nvPr/>
        </p:nvPicPr>
        <p:blipFill>
          <a:blip r:embed="rId4"/>
          <a:stretch>
            <a:fillRect/>
          </a:stretch>
        </p:blipFill>
        <p:spPr>
          <a:xfrm>
            <a:off x="539589" y="1207101"/>
            <a:ext cx="3905296" cy="2737452"/>
          </a:xfrm>
          <a:prstGeom prst="rect">
            <a:avLst/>
          </a:prstGeom>
        </p:spPr>
      </p:pic>
      <p:sp>
        <p:nvSpPr>
          <p:cNvPr id="11" name="TextBox 10">
            <a:extLst>
              <a:ext uri="{FF2B5EF4-FFF2-40B4-BE49-F238E27FC236}">
                <a16:creationId xmlns:a16="http://schemas.microsoft.com/office/drawing/2014/main" id="{D864F174-C0B9-1442-880C-994D6E6B4398}"/>
              </a:ext>
            </a:extLst>
          </p:cNvPr>
          <p:cNvSpPr txBox="1"/>
          <p:nvPr/>
        </p:nvSpPr>
        <p:spPr>
          <a:xfrm>
            <a:off x="4572174" y="1316205"/>
            <a:ext cx="4145106" cy="276999"/>
          </a:xfrm>
          <a:prstGeom prst="rect">
            <a:avLst/>
          </a:prstGeom>
          <a:noFill/>
        </p:spPr>
        <p:txBody>
          <a:bodyPr wrap="square" rtlCol="0">
            <a:spAutoFit/>
          </a:bodyPr>
          <a:lstStyle/>
          <a:p>
            <a:r>
              <a:rPr lang="ko-KR" altLang="en-US" sz="1200" dirty="0">
                <a:latin typeface="나눔바른고딕" panose="020B0603020101020101" pitchFamily="50" charset="-127"/>
                <a:ea typeface="나눔바른고딕" panose="020B0603020101020101" pitchFamily="50" charset="-127"/>
              </a:rPr>
              <a:t>다음 줄 </a:t>
            </a:r>
            <a:r>
              <a:rPr lang="en-US" altLang="ko-KR" sz="1200" dirty="0">
                <a:latin typeface="나눔바른고딕" panose="020B0603020101020101" pitchFamily="50" charset="-127"/>
                <a:ea typeface="나눔바른고딕" panose="020B0603020101020101" pitchFamily="50" charset="-127"/>
              </a:rPr>
              <a:t>y</a:t>
            </a:r>
            <a:r>
              <a:rPr lang="ko-KR" altLang="en-US" sz="1200" dirty="0">
                <a:latin typeface="나눔바른고딕" panose="020B0603020101020101" pitchFamily="50" charset="-127"/>
                <a:ea typeface="나눔바른고딕" panose="020B0603020101020101" pitchFamily="50" charset="-127"/>
              </a:rPr>
              <a:t>의 값을 </a:t>
            </a:r>
            <a:r>
              <a:rPr lang="en-US" altLang="ko-KR" sz="1200" dirty="0" err="1">
                <a:latin typeface="나눔바른고딕" panose="020B0603020101020101" pitchFamily="50" charset="-127"/>
                <a:ea typeface="나눔바른고딕" panose="020B0603020101020101" pitchFamily="50" charset="-127"/>
              </a:rPr>
              <a:t>Textheight</a:t>
            </a:r>
            <a:r>
              <a:rPr lang="ko-KR" altLang="en-US" sz="1200" dirty="0">
                <a:latin typeface="나눔바른고딕" panose="020B0603020101020101" pitchFamily="50" charset="-127"/>
                <a:ea typeface="나눔바른고딕" panose="020B0603020101020101" pitchFamily="50" charset="-127"/>
              </a:rPr>
              <a:t>를 고려하지 않고 </a:t>
            </a:r>
            <a:r>
              <a:rPr lang="en-US" altLang="ko-KR" sz="1200" dirty="0">
                <a:latin typeface="나눔바른고딕" panose="020B0603020101020101" pitchFamily="50" charset="-127"/>
                <a:ea typeface="나눔바른고딕" panose="020B0603020101020101" pitchFamily="50" charset="-127"/>
              </a:rPr>
              <a:t>+5</a:t>
            </a:r>
            <a:r>
              <a:rPr lang="ko-KR" altLang="en-US" sz="1200" dirty="0">
                <a:latin typeface="나눔바른고딕" panose="020B0603020101020101" pitchFamily="50" charset="-127"/>
                <a:ea typeface="나눔바른고딕" panose="020B0603020101020101" pitchFamily="50" charset="-127"/>
              </a:rPr>
              <a:t>를 </a:t>
            </a:r>
            <a:r>
              <a:rPr lang="ko-KR" altLang="en-US" sz="1200" dirty="0" err="1">
                <a:latin typeface="나눔바른고딕" panose="020B0603020101020101" pitchFamily="50" charset="-127"/>
                <a:ea typeface="나눔바른고딕" panose="020B0603020101020101" pitchFamily="50" charset="-127"/>
              </a:rPr>
              <a:t>해줌</a:t>
            </a:r>
            <a:endParaRPr lang="ko-KR" altLang="en-US" sz="1200" dirty="0">
              <a:latin typeface="나눔바른고딕" panose="020B0603020101020101" pitchFamily="50" charset="-127"/>
              <a:ea typeface="나눔바른고딕" panose="020B0603020101020101" pitchFamily="50" charset="-127"/>
            </a:endParaRPr>
          </a:p>
        </p:txBody>
      </p:sp>
      <p:pic>
        <p:nvPicPr>
          <p:cNvPr id="12" name="내용 개체 틀 4">
            <a:extLst>
              <a:ext uri="{FF2B5EF4-FFF2-40B4-BE49-F238E27FC236}">
                <a16:creationId xmlns:a16="http://schemas.microsoft.com/office/drawing/2014/main" id="{BEF8A2D3-D534-2E6C-2836-1B738DCA33EC}"/>
              </a:ext>
            </a:extLst>
          </p:cNvPr>
          <p:cNvPicPr>
            <a:picLocks noChangeAspect="1"/>
          </p:cNvPicPr>
          <p:nvPr/>
        </p:nvPicPr>
        <p:blipFill rotWithShape="1">
          <a:blip r:embed="rId5"/>
          <a:srcRect b="69537"/>
          <a:stretch/>
        </p:blipFill>
        <p:spPr>
          <a:xfrm>
            <a:off x="4699117" y="1734795"/>
            <a:ext cx="3002971" cy="2592602"/>
          </a:xfrm>
          <a:prstGeom prst="rect">
            <a:avLst/>
          </a:prstGeom>
        </p:spPr>
      </p:pic>
      <p:sp>
        <p:nvSpPr>
          <p:cNvPr id="13" name="TextBox 12">
            <a:extLst>
              <a:ext uri="{FF2B5EF4-FFF2-40B4-BE49-F238E27FC236}">
                <a16:creationId xmlns:a16="http://schemas.microsoft.com/office/drawing/2014/main" id="{7E6C096C-D0F7-5ED9-B658-6D0E7FE513F9}"/>
              </a:ext>
            </a:extLst>
          </p:cNvPr>
          <p:cNvSpPr txBox="1"/>
          <p:nvPr/>
        </p:nvSpPr>
        <p:spPr>
          <a:xfrm>
            <a:off x="467227" y="4171718"/>
            <a:ext cx="4010891" cy="461665"/>
          </a:xfrm>
          <a:prstGeom prst="rect">
            <a:avLst/>
          </a:prstGeom>
          <a:noFill/>
        </p:spPr>
        <p:txBody>
          <a:bodyPr wrap="square" rtlCol="0">
            <a:spAutoFit/>
          </a:bodyPr>
          <a:lstStyle/>
          <a:p>
            <a:r>
              <a:rPr lang="ko-KR" altLang="en-US" sz="1200" dirty="0">
                <a:latin typeface="나눔바른고딕" panose="020B0603020101020101" pitchFamily="50" charset="-127"/>
                <a:ea typeface="나눔바른고딕" panose="020B0603020101020101" pitchFamily="50" charset="-127"/>
              </a:rPr>
              <a:t>줄간격이 크지 않게 출력됨</a:t>
            </a:r>
            <a:endParaRPr lang="en-US" altLang="ko-KR" sz="1200" dirty="0">
              <a:latin typeface="나눔바른고딕" panose="020B0603020101020101" pitchFamily="50" charset="-127"/>
              <a:ea typeface="나눔바른고딕" panose="020B0603020101020101" pitchFamily="50" charset="-127"/>
            </a:endParaRPr>
          </a:p>
          <a:p>
            <a:r>
              <a:rPr lang="en-US" altLang="ko-KR" sz="1200" dirty="0">
                <a:latin typeface="나눔바른고딕" panose="020B0603020101020101" pitchFamily="50" charset="-127"/>
                <a:ea typeface="나눔바른고딕" panose="020B0603020101020101" pitchFamily="50" charset="-127"/>
              </a:rPr>
              <a:t>But, </a:t>
            </a:r>
            <a:r>
              <a:rPr lang="ko-KR" altLang="en-US" sz="1200" dirty="0">
                <a:latin typeface="나눔바른고딕" panose="020B0603020101020101" pitchFamily="50" charset="-127"/>
                <a:ea typeface="나눔바른고딕" panose="020B0603020101020101" pitchFamily="50" charset="-127"/>
              </a:rPr>
              <a:t>추가된 흰색 이미지가 매우 길게 출력 됨</a:t>
            </a:r>
          </a:p>
        </p:txBody>
      </p:sp>
      <p:sp>
        <p:nvSpPr>
          <p:cNvPr id="14" name="TextBox 13">
            <a:extLst>
              <a:ext uri="{FF2B5EF4-FFF2-40B4-BE49-F238E27FC236}">
                <a16:creationId xmlns:a16="http://schemas.microsoft.com/office/drawing/2014/main" id="{2869751B-FD83-B321-8793-D1662628619C}"/>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9619150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4" name="그림 3">
            <a:extLst>
              <a:ext uri="{FF2B5EF4-FFF2-40B4-BE49-F238E27FC236}">
                <a16:creationId xmlns:a16="http://schemas.microsoft.com/office/drawing/2014/main" id="{E5EFAD52-0DBE-055A-DB09-ADD552C7D235}"/>
              </a:ext>
            </a:extLst>
          </p:cNvPr>
          <p:cNvPicPr>
            <a:picLocks noChangeAspect="1"/>
          </p:cNvPicPr>
          <p:nvPr/>
        </p:nvPicPr>
        <p:blipFill rotWithShape="1">
          <a:blip r:embed="rId4"/>
          <a:srcRect l="8789" t="4679" r="29721" b="69041"/>
          <a:stretch/>
        </p:blipFill>
        <p:spPr>
          <a:xfrm>
            <a:off x="247357" y="1141028"/>
            <a:ext cx="3615983" cy="3615983"/>
          </a:xfrm>
          <a:prstGeom prst="rect">
            <a:avLst/>
          </a:prstGeom>
        </p:spPr>
      </p:pic>
      <p:pic>
        <p:nvPicPr>
          <p:cNvPr id="8" name="그림 7">
            <a:extLst>
              <a:ext uri="{FF2B5EF4-FFF2-40B4-BE49-F238E27FC236}">
                <a16:creationId xmlns:a16="http://schemas.microsoft.com/office/drawing/2014/main" id="{F08667FF-61DF-1A08-C0B7-984F3F59850F}"/>
              </a:ext>
            </a:extLst>
          </p:cNvPr>
          <p:cNvPicPr>
            <a:picLocks noChangeAspect="1"/>
          </p:cNvPicPr>
          <p:nvPr/>
        </p:nvPicPr>
        <p:blipFill>
          <a:blip r:embed="rId5"/>
          <a:stretch>
            <a:fillRect/>
          </a:stretch>
        </p:blipFill>
        <p:spPr>
          <a:xfrm>
            <a:off x="3948772" y="1141028"/>
            <a:ext cx="3830955" cy="3163174"/>
          </a:xfrm>
          <a:prstGeom prst="rect">
            <a:avLst/>
          </a:prstGeom>
        </p:spPr>
      </p:pic>
      <p:pic>
        <p:nvPicPr>
          <p:cNvPr id="9" name="그림 8">
            <a:extLst>
              <a:ext uri="{FF2B5EF4-FFF2-40B4-BE49-F238E27FC236}">
                <a16:creationId xmlns:a16="http://schemas.microsoft.com/office/drawing/2014/main" id="{45797BF8-9CF0-EFE2-C171-D4DF89217182}"/>
              </a:ext>
            </a:extLst>
          </p:cNvPr>
          <p:cNvPicPr>
            <a:picLocks noChangeAspect="1"/>
          </p:cNvPicPr>
          <p:nvPr/>
        </p:nvPicPr>
        <p:blipFill>
          <a:blip r:embed="rId6"/>
          <a:stretch>
            <a:fillRect/>
          </a:stretch>
        </p:blipFill>
        <p:spPr>
          <a:xfrm>
            <a:off x="247357" y="3248726"/>
            <a:ext cx="8542020" cy="1153825"/>
          </a:xfrm>
          <a:prstGeom prst="rect">
            <a:avLst/>
          </a:prstGeom>
        </p:spPr>
      </p:pic>
      <p:sp>
        <p:nvSpPr>
          <p:cNvPr id="10" name="TextBox 9">
            <a:extLst>
              <a:ext uri="{FF2B5EF4-FFF2-40B4-BE49-F238E27FC236}">
                <a16:creationId xmlns:a16="http://schemas.microsoft.com/office/drawing/2014/main" id="{7F9FDB09-AE69-A819-3B08-6169D9488EAB}"/>
              </a:ext>
            </a:extLst>
          </p:cNvPr>
          <p:cNvSpPr txBox="1"/>
          <p:nvPr/>
        </p:nvSpPr>
        <p:spPr>
          <a:xfrm>
            <a:off x="3948772" y="4553802"/>
            <a:ext cx="1980029" cy="276999"/>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의미 단위로 시리얼 </a:t>
            </a:r>
            <a:r>
              <a:rPr lang="ko-KR" altLang="en-US" sz="1200" dirty="0" err="1">
                <a:latin typeface="나눔바른고딕" panose="020B0603020101020101" pitchFamily="50" charset="-127"/>
                <a:ea typeface="나눔바른고딕" panose="020B0603020101020101" pitchFamily="50" charset="-127"/>
              </a:rPr>
              <a:t>라이즈</a:t>
            </a:r>
            <a:endParaRPr lang="ko-KR" altLang="en-US" sz="1200" dirty="0">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F8462AB6-1F67-A2BC-2AF3-E77A1A2FA299}"/>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51865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프로젝트 목표</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75;p16">
            <a:extLst>
              <a:ext uri="{FF2B5EF4-FFF2-40B4-BE49-F238E27FC236}">
                <a16:creationId xmlns:a16="http://schemas.microsoft.com/office/drawing/2014/main" id="{22BED860-35FD-4EC4-8857-8A03C705D58A}"/>
              </a:ext>
            </a:extLst>
          </p:cNvPr>
          <p:cNvSpPr txBox="1"/>
          <p:nvPr/>
        </p:nvSpPr>
        <p:spPr>
          <a:xfrm>
            <a:off x="378066" y="3690637"/>
            <a:ext cx="1372258"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표시 디자인</a:t>
            </a:r>
            <a:endParaRPr sz="1600" dirty="0">
              <a:solidFill>
                <a:schemeClr val="tx1"/>
              </a:solidFill>
              <a:latin typeface="나눔바른고딕" panose="020B0603020101020101" pitchFamily="50" charset="-127"/>
              <a:ea typeface="나눔바른고딕" panose="020B0603020101020101" pitchFamily="50" charset="-127"/>
            </a:endParaRPr>
          </a:p>
        </p:txBody>
      </p:sp>
      <p:sp>
        <p:nvSpPr>
          <p:cNvPr id="4" name="Google Shape;76;p16">
            <a:extLst>
              <a:ext uri="{FF2B5EF4-FFF2-40B4-BE49-F238E27FC236}">
                <a16:creationId xmlns:a16="http://schemas.microsoft.com/office/drawing/2014/main" id="{97175D58-34A9-CE64-3196-12ED3EF6F730}"/>
              </a:ext>
            </a:extLst>
          </p:cNvPr>
          <p:cNvSpPr txBox="1"/>
          <p:nvPr/>
        </p:nvSpPr>
        <p:spPr>
          <a:xfrm>
            <a:off x="2472249" y="3663828"/>
            <a:ext cx="1539374"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디자인 검수</a:t>
            </a:r>
            <a:endParaRPr sz="1600" dirty="0">
              <a:solidFill>
                <a:schemeClr val="tx1"/>
              </a:solidFill>
              <a:latin typeface="나눔바른고딕" panose="020B0603020101020101" pitchFamily="50" charset="-127"/>
              <a:ea typeface="나눔바른고딕" panose="020B0603020101020101" pitchFamily="50" charset="-127"/>
            </a:endParaRPr>
          </a:p>
        </p:txBody>
      </p:sp>
      <p:pic>
        <p:nvPicPr>
          <p:cNvPr id="5" name="Picture 4" descr="식품 포장 - 무료 음식개 아이콘">
            <a:extLst>
              <a:ext uri="{FF2B5EF4-FFF2-40B4-BE49-F238E27FC236}">
                <a16:creationId xmlns:a16="http://schemas.microsoft.com/office/drawing/2014/main" id="{78ADD171-BEFD-3CF3-F8C2-C36078073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95" y="2128188"/>
            <a:ext cx="1460046" cy="15356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피드백 - 무료 연락개 아이콘">
            <a:extLst>
              <a:ext uri="{FF2B5EF4-FFF2-40B4-BE49-F238E27FC236}">
                <a16:creationId xmlns:a16="http://schemas.microsoft.com/office/drawing/2014/main" id="{C1F37B2E-5283-F425-49A0-A4B18C6F0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578" y="2128188"/>
            <a:ext cx="1616715" cy="16049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6D7C3E54-A4EA-71A1-BB04-124241182E56}"/>
              </a:ext>
            </a:extLst>
          </p:cNvPr>
          <p:cNvGrpSpPr/>
          <p:nvPr/>
        </p:nvGrpSpPr>
        <p:grpSpPr>
          <a:xfrm>
            <a:off x="1693961" y="2695900"/>
            <a:ext cx="676795" cy="493563"/>
            <a:chOff x="5413654" y="1877751"/>
            <a:chExt cx="676795" cy="493563"/>
          </a:xfrm>
        </p:grpSpPr>
        <p:sp>
          <p:nvSpPr>
            <p:cNvPr id="12" name="화살표: 오른쪽 11">
              <a:extLst>
                <a:ext uri="{FF2B5EF4-FFF2-40B4-BE49-F238E27FC236}">
                  <a16:creationId xmlns:a16="http://schemas.microsoft.com/office/drawing/2014/main" id="{67448876-F142-290F-4E25-12B8A09F19A6}"/>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4" name="화살표: 오른쪽 13">
              <a:extLst>
                <a:ext uri="{FF2B5EF4-FFF2-40B4-BE49-F238E27FC236}">
                  <a16:creationId xmlns:a16="http://schemas.microsoft.com/office/drawing/2014/main" id="{18292C7F-7FD7-662B-152E-1EA22F6CFE8D}"/>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
        <p:nvSpPr>
          <p:cNvPr id="15" name="Google Shape;77;p16">
            <a:extLst>
              <a:ext uri="{FF2B5EF4-FFF2-40B4-BE49-F238E27FC236}">
                <a16:creationId xmlns:a16="http://schemas.microsoft.com/office/drawing/2014/main" id="{1A56AC84-FAAD-7193-B143-9722A0DFC0E8}"/>
              </a:ext>
            </a:extLst>
          </p:cNvPr>
          <p:cNvSpPr txBox="1"/>
          <p:nvPr/>
        </p:nvSpPr>
        <p:spPr>
          <a:xfrm>
            <a:off x="4799718" y="3663828"/>
            <a:ext cx="1616716"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문제점 수정</a:t>
            </a:r>
            <a:endParaRPr sz="1600" dirty="0">
              <a:solidFill>
                <a:schemeClr val="tx1"/>
              </a:solidFill>
              <a:latin typeface="나눔바른고딕" panose="020B0603020101020101" pitchFamily="50" charset="-127"/>
              <a:ea typeface="나눔바른고딕" panose="020B0603020101020101" pitchFamily="50" charset="-127"/>
            </a:endParaRPr>
          </a:p>
        </p:txBody>
      </p:sp>
      <p:pic>
        <p:nvPicPr>
          <p:cNvPr id="16" name="Picture 2" descr="검토 - 무료 파일 및 폴더개 아이콘">
            <a:extLst>
              <a:ext uri="{FF2B5EF4-FFF2-40B4-BE49-F238E27FC236}">
                <a16:creationId xmlns:a16="http://schemas.microsoft.com/office/drawing/2014/main" id="{370147F5-35A0-17C9-833E-FA1987F1F2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4533" y="2273731"/>
            <a:ext cx="1459418" cy="14594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설명서 - 무료 교육개 아이콘">
            <a:extLst>
              <a:ext uri="{FF2B5EF4-FFF2-40B4-BE49-F238E27FC236}">
                <a16:creationId xmlns:a16="http://schemas.microsoft.com/office/drawing/2014/main" id="{CC098546-4E94-AE16-5BFC-2E3B3F0BF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8282" y="2246920"/>
            <a:ext cx="1459418" cy="141690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77;p16">
            <a:extLst>
              <a:ext uri="{FF2B5EF4-FFF2-40B4-BE49-F238E27FC236}">
                <a16:creationId xmlns:a16="http://schemas.microsoft.com/office/drawing/2014/main" id="{F507D652-B410-FB37-A4BC-A0576CBCF454}"/>
              </a:ext>
            </a:extLst>
          </p:cNvPr>
          <p:cNvSpPr txBox="1"/>
          <p:nvPr/>
        </p:nvSpPr>
        <p:spPr>
          <a:xfrm>
            <a:off x="7178282" y="3690636"/>
            <a:ext cx="1539374"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패턴 매뉴얼화</a:t>
            </a:r>
            <a:endParaRPr sz="1600" dirty="0">
              <a:solidFill>
                <a:schemeClr val="tx1"/>
              </a:solidFill>
              <a:latin typeface="나눔바른고딕" panose="020B0603020101020101" pitchFamily="50" charset="-127"/>
              <a:ea typeface="나눔바른고딕" panose="020B0603020101020101" pitchFamily="50" charset="-127"/>
            </a:endParaRPr>
          </a:p>
        </p:txBody>
      </p:sp>
      <p:grpSp>
        <p:nvGrpSpPr>
          <p:cNvPr id="19" name="그룹 18">
            <a:extLst>
              <a:ext uri="{FF2B5EF4-FFF2-40B4-BE49-F238E27FC236}">
                <a16:creationId xmlns:a16="http://schemas.microsoft.com/office/drawing/2014/main" id="{7FEB8E55-EC58-34A0-8732-BB8C1EE78466}"/>
              </a:ext>
            </a:extLst>
          </p:cNvPr>
          <p:cNvGrpSpPr/>
          <p:nvPr/>
        </p:nvGrpSpPr>
        <p:grpSpPr>
          <a:xfrm>
            <a:off x="4000355" y="2686899"/>
            <a:ext cx="676795" cy="493563"/>
            <a:chOff x="5413654" y="1877751"/>
            <a:chExt cx="676795" cy="493563"/>
          </a:xfrm>
        </p:grpSpPr>
        <p:sp>
          <p:nvSpPr>
            <p:cNvPr id="41" name="화살표: 오른쪽 40">
              <a:extLst>
                <a:ext uri="{FF2B5EF4-FFF2-40B4-BE49-F238E27FC236}">
                  <a16:creationId xmlns:a16="http://schemas.microsoft.com/office/drawing/2014/main" id="{373AF742-BF67-4CA7-37DA-A7DFE39033E1}"/>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43" name="화살표: 오른쪽 42">
              <a:extLst>
                <a:ext uri="{FF2B5EF4-FFF2-40B4-BE49-F238E27FC236}">
                  <a16:creationId xmlns:a16="http://schemas.microsoft.com/office/drawing/2014/main" id="{49B01AAC-5965-8290-2FB1-47792FA6A248}"/>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grpSp>
        <p:nvGrpSpPr>
          <p:cNvPr id="44" name="그룹 43">
            <a:extLst>
              <a:ext uri="{FF2B5EF4-FFF2-40B4-BE49-F238E27FC236}">
                <a16:creationId xmlns:a16="http://schemas.microsoft.com/office/drawing/2014/main" id="{92AB730B-DCD2-AC01-A36B-6FA9C9A435D8}"/>
              </a:ext>
            </a:extLst>
          </p:cNvPr>
          <p:cNvGrpSpPr/>
          <p:nvPr/>
        </p:nvGrpSpPr>
        <p:grpSpPr>
          <a:xfrm>
            <a:off x="6325430" y="2649226"/>
            <a:ext cx="676795" cy="493563"/>
            <a:chOff x="5413654" y="1877751"/>
            <a:chExt cx="676795" cy="493563"/>
          </a:xfrm>
        </p:grpSpPr>
        <p:sp>
          <p:nvSpPr>
            <p:cNvPr id="45" name="화살표: 오른쪽 44">
              <a:extLst>
                <a:ext uri="{FF2B5EF4-FFF2-40B4-BE49-F238E27FC236}">
                  <a16:creationId xmlns:a16="http://schemas.microsoft.com/office/drawing/2014/main" id="{A8F7A03B-BF22-D749-948F-22147AD19F14}"/>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46" name="화살표: 오른쪽 45">
              <a:extLst>
                <a:ext uri="{FF2B5EF4-FFF2-40B4-BE49-F238E27FC236}">
                  <a16:creationId xmlns:a16="http://schemas.microsoft.com/office/drawing/2014/main" id="{55C2F303-E32E-902A-F357-7EBB9A151A16}"/>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886206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4" name="그림 3">
            <a:extLst>
              <a:ext uri="{FF2B5EF4-FFF2-40B4-BE49-F238E27FC236}">
                <a16:creationId xmlns:a16="http://schemas.microsoft.com/office/drawing/2014/main" id="{251A8AD2-8F07-E107-0AD9-4EB02B458E67}"/>
              </a:ext>
            </a:extLst>
          </p:cNvPr>
          <p:cNvPicPr>
            <a:picLocks noChangeAspect="1"/>
          </p:cNvPicPr>
          <p:nvPr/>
        </p:nvPicPr>
        <p:blipFill>
          <a:blip r:embed="rId4"/>
          <a:stretch>
            <a:fillRect/>
          </a:stretch>
        </p:blipFill>
        <p:spPr>
          <a:xfrm>
            <a:off x="467227" y="1104066"/>
            <a:ext cx="3805107" cy="2935368"/>
          </a:xfrm>
          <a:prstGeom prst="rect">
            <a:avLst/>
          </a:prstGeom>
        </p:spPr>
      </p:pic>
      <p:pic>
        <p:nvPicPr>
          <p:cNvPr id="8" name="그림 7">
            <a:extLst>
              <a:ext uri="{FF2B5EF4-FFF2-40B4-BE49-F238E27FC236}">
                <a16:creationId xmlns:a16="http://schemas.microsoft.com/office/drawing/2014/main" id="{264809E0-7FA8-E008-1822-33DD5C3F0462}"/>
              </a:ext>
            </a:extLst>
          </p:cNvPr>
          <p:cNvPicPr>
            <a:picLocks noChangeAspect="1"/>
          </p:cNvPicPr>
          <p:nvPr/>
        </p:nvPicPr>
        <p:blipFill>
          <a:blip r:embed="rId5"/>
          <a:stretch>
            <a:fillRect/>
          </a:stretch>
        </p:blipFill>
        <p:spPr>
          <a:xfrm>
            <a:off x="4492204" y="1101761"/>
            <a:ext cx="3087914" cy="2297063"/>
          </a:xfrm>
          <a:prstGeom prst="rect">
            <a:avLst/>
          </a:prstGeom>
        </p:spPr>
      </p:pic>
      <p:pic>
        <p:nvPicPr>
          <p:cNvPr id="9" name="그림 8">
            <a:extLst>
              <a:ext uri="{FF2B5EF4-FFF2-40B4-BE49-F238E27FC236}">
                <a16:creationId xmlns:a16="http://schemas.microsoft.com/office/drawing/2014/main" id="{32E2B453-FDAE-AE00-45FB-C8431FC497D2}"/>
              </a:ext>
            </a:extLst>
          </p:cNvPr>
          <p:cNvPicPr>
            <a:picLocks noChangeAspect="1"/>
          </p:cNvPicPr>
          <p:nvPr/>
        </p:nvPicPr>
        <p:blipFill>
          <a:blip r:embed="rId6"/>
          <a:stretch>
            <a:fillRect/>
          </a:stretch>
        </p:blipFill>
        <p:spPr>
          <a:xfrm>
            <a:off x="427409" y="2488651"/>
            <a:ext cx="6643688" cy="2528888"/>
          </a:xfrm>
          <a:prstGeom prst="rect">
            <a:avLst/>
          </a:prstGeom>
        </p:spPr>
      </p:pic>
      <p:sp>
        <p:nvSpPr>
          <p:cNvPr id="10" name="TextBox 9">
            <a:extLst>
              <a:ext uri="{FF2B5EF4-FFF2-40B4-BE49-F238E27FC236}">
                <a16:creationId xmlns:a16="http://schemas.microsoft.com/office/drawing/2014/main" id="{B15E2818-9FE0-4180-CACC-F49A3CAABC37}"/>
              </a:ext>
            </a:extLst>
          </p:cNvPr>
          <p:cNvSpPr txBox="1"/>
          <p:nvPr/>
        </p:nvSpPr>
        <p:spPr>
          <a:xfrm>
            <a:off x="3897356" y="4014451"/>
            <a:ext cx="3748142" cy="646331"/>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네이버 맞춤법과 부산대 맞춤법 검사기를 이용해</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맞춤법 불량의 문장을 만들어 테스트 해본 결과</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부산대의 경우 </a:t>
            </a:r>
            <a:r>
              <a:rPr lang="en-US" altLang="ko-KR" sz="1200" dirty="0">
                <a:latin typeface="나눔바른고딕" panose="020B0603020101020101" pitchFamily="50" charset="-127"/>
                <a:ea typeface="나눔바른고딕" panose="020B0603020101020101" pitchFamily="50" charset="-127"/>
              </a:rPr>
              <a:t>4</a:t>
            </a:r>
            <a:r>
              <a:rPr lang="ko-KR" altLang="en-US" sz="1200" dirty="0">
                <a:latin typeface="나눔바른고딕" panose="020B0603020101020101" pitchFamily="50" charset="-127"/>
                <a:ea typeface="나눔바른고딕" panose="020B0603020101020101" pitchFamily="50" charset="-127"/>
              </a:rPr>
              <a:t>개 중 </a:t>
            </a:r>
            <a:r>
              <a:rPr lang="en-US" altLang="ko-KR" sz="1200" dirty="0">
                <a:latin typeface="나눔바른고딕" panose="020B0603020101020101" pitchFamily="50" charset="-127"/>
                <a:ea typeface="나눔바른고딕" panose="020B0603020101020101" pitchFamily="50" charset="-127"/>
              </a:rPr>
              <a:t>1</a:t>
            </a:r>
            <a:r>
              <a:rPr lang="ko-KR" altLang="en-US" sz="1200" dirty="0">
                <a:latin typeface="나눔바른고딕" panose="020B0603020101020101" pitchFamily="50" charset="-127"/>
                <a:ea typeface="나눔바른고딕" panose="020B0603020101020101" pitchFamily="50" charset="-127"/>
              </a:rPr>
              <a:t>개를 네이버의 경우 </a:t>
            </a:r>
            <a:r>
              <a:rPr lang="en-US" altLang="ko-KR" sz="1200" dirty="0">
                <a:latin typeface="나눔바른고딕" panose="020B0603020101020101" pitchFamily="50" charset="-127"/>
                <a:ea typeface="나눔바른고딕" panose="020B0603020101020101" pitchFamily="50" charset="-127"/>
              </a:rPr>
              <a:t>0</a:t>
            </a:r>
            <a:r>
              <a:rPr lang="ko-KR" altLang="en-US" sz="1200" dirty="0">
                <a:latin typeface="나눔바른고딕" panose="020B0603020101020101" pitchFamily="50" charset="-127"/>
                <a:ea typeface="나눔바른고딕" panose="020B0603020101020101" pitchFamily="50" charset="-127"/>
              </a:rPr>
              <a:t>개를 맞춤</a:t>
            </a:r>
          </a:p>
        </p:txBody>
      </p:sp>
      <p:sp>
        <p:nvSpPr>
          <p:cNvPr id="11" name="TextBox 10">
            <a:extLst>
              <a:ext uri="{FF2B5EF4-FFF2-40B4-BE49-F238E27FC236}">
                <a16:creationId xmlns:a16="http://schemas.microsoft.com/office/drawing/2014/main" id="{129BAE43-82FB-FFC2-EB0C-75CD29A07177}"/>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839592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4" name="그림 3">
            <a:extLst>
              <a:ext uri="{FF2B5EF4-FFF2-40B4-BE49-F238E27FC236}">
                <a16:creationId xmlns:a16="http://schemas.microsoft.com/office/drawing/2014/main" id="{9F469980-FDA7-034C-5254-DD48DFE1A3C9}"/>
              </a:ext>
            </a:extLst>
          </p:cNvPr>
          <p:cNvPicPr>
            <a:picLocks noChangeAspect="1"/>
          </p:cNvPicPr>
          <p:nvPr/>
        </p:nvPicPr>
        <p:blipFill>
          <a:blip r:embed="rId4"/>
          <a:stretch>
            <a:fillRect/>
          </a:stretch>
        </p:blipFill>
        <p:spPr>
          <a:xfrm>
            <a:off x="1346597" y="1207101"/>
            <a:ext cx="6450806" cy="2878931"/>
          </a:xfrm>
          <a:prstGeom prst="rect">
            <a:avLst/>
          </a:prstGeom>
        </p:spPr>
      </p:pic>
      <p:sp>
        <p:nvSpPr>
          <p:cNvPr id="8" name="TextBox 7">
            <a:extLst>
              <a:ext uri="{FF2B5EF4-FFF2-40B4-BE49-F238E27FC236}">
                <a16:creationId xmlns:a16="http://schemas.microsoft.com/office/drawing/2014/main" id="{5811FC1B-1501-8E91-8564-45F02D9AB160}"/>
              </a:ext>
            </a:extLst>
          </p:cNvPr>
          <p:cNvSpPr txBox="1"/>
          <p:nvPr/>
        </p:nvSpPr>
        <p:spPr>
          <a:xfrm>
            <a:off x="1300728" y="4365481"/>
            <a:ext cx="4304383" cy="276999"/>
          </a:xfrm>
          <a:prstGeom prst="rect">
            <a:avLst/>
          </a:prstGeom>
          <a:noFill/>
        </p:spPr>
        <p:txBody>
          <a:bodyPr wrap="none" rtlCol="0">
            <a:spAutoFit/>
          </a:bodyPr>
          <a:lstStyle/>
          <a:p>
            <a:pPr marL="171450" indent="-171450">
              <a:buFont typeface="Arial" panose="020B0604020202020204" pitchFamily="34" charset="0"/>
              <a:buChar char="•"/>
            </a:pPr>
            <a:r>
              <a:rPr lang="en-US" altLang="ko-KR" sz="1200" dirty="0" err="1">
                <a:latin typeface="나눔바른고딕" panose="020B0603020101020101" pitchFamily="50" charset="-127"/>
                <a:ea typeface="나눔바른고딕" panose="020B0603020101020101" pitchFamily="50" charset="-127"/>
              </a:rPr>
              <a:t>Openai</a:t>
            </a:r>
            <a:r>
              <a:rPr lang="ko-KR" altLang="en-US"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api</a:t>
            </a:r>
            <a:r>
              <a:rPr lang="ko-KR" altLang="en-US" sz="1200" dirty="0" err="1">
                <a:latin typeface="나눔바른고딕" panose="020B0603020101020101" pitchFamily="50" charset="-127"/>
                <a:ea typeface="나눔바른고딕" panose="020B0603020101020101" pitchFamily="50" charset="-127"/>
              </a:rPr>
              <a:t>를</a:t>
            </a:r>
            <a:r>
              <a:rPr lang="ko-KR" altLang="en-US" sz="1200" dirty="0">
                <a:latin typeface="나눔바른고딕" panose="020B0603020101020101" pitchFamily="50" charset="-127"/>
                <a:ea typeface="나눔바른고딕" panose="020B0603020101020101" pitchFamily="50" charset="-127"/>
              </a:rPr>
              <a:t> 사용하여 맞춤법 검사 시도하기 위해 </a:t>
            </a:r>
            <a:r>
              <a:rPr lang="en-US" altLang="ko-KR" sz="1200" dirty="0" err="1">
                <a:latin typeface="나눔바른고딕" panose="020B0603020101020101" pitchFamily="50" charset="-127"/>
                <a:ea typeface="나눔바른고딕" panose="020B0603020101020101" pitchFamily="50" charset="-127"/>
              </a:rPr>
              <a:t>api</a:t>
            </a:r>
            <a:r>
              <a:rPr lang="en-US" altLang="ko-KR" sz="1200" dirty="0">
                <a:latin typeface="나눔바른고딕" panose="020B0603020101020101" pitchFamily="50" charset="-127"/>
                <a:ea typeface="나눔바른고딕" panose="020B0603020101020101" pitchFamily="50" charset="-127"/>
              </a:rPr>
              <a:t> key</a:t>
            </a:r>
            <a:r>
              <a:rPr lang="ko-KR" altLang="en-US" sz="1200" dirty="0">
                <a:latin typeface="나눔바른고딕" panose="020B0603020101020101" pitchFamily="50" charset="-127"/>
                <a:ea typeface="나눔바른고딕" panose="020B0603020101020101" pitchFamily="50" charset="-127"/>
              </a:rPr>
              <a:t>발급</a:t>
            </a:r>
          </a:p>
        </p:txBody>
      </p:sp>
      <p:sp>
        <p:nvSpPr>
          <p:cNvPr id="9" name="직사각형 8">
            <a:extLst>
              <a:ext uri="{FF2B5EF4-FFF2-40B4-BE49-F238E27FC236}">
                <a16:creationId xmlns:a16="http://schemas.microsoft.com/office/drawing/2014/main" id="{47C9AD7E-3F3C-19B7-730A-1C2CF41A00F4}"/>
              </a:ext>
            </a:extLst>
          </p:cNvPr>
          <p:cNvSpPr/>
          <p:nvPr/>
        </p:nvSpPr>
        <p:spPr>
          <a:xfrm>
            <a:off x="3010444" y="3879918"/>
            <a:ext cx="487680" cy="2061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8496238B-8B87-B3F6-1A99-9FCC6F9B11B3}"/>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053819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그림 3">
            <a:extLst>
              <a:ext uri="{FF2B5EF4-FFF2-40B4-BE49-F238E27FC236}">
                <a16:creationId xmlns:a16="http://schemas.microsoft.com/office/drawing/2014/main" id="{F8CCF6B0-4E9A-47BD-3519-A5BF731E35C8}"/>
              </a:ext>
            </a:extLst>
          </p:cNvPr>
          <p:cNvPicPr>
            <a:picLocks noChangeAspect="1"/>
          </p:cNvPicPr>
          <p:nvPr/>
        </p:nvPicPr>
        <p:blipFill>
          <a:blip r:embed="rId4"/>
          <a:stretch>
            <a:fillRect/>
          </a:stretch>
        </p:blipFill>
        <p:spPr>
          <a:xfrm>
            <a:off x="467227" y="1496413"/>
            <a:ext cx="3603443" cy="2638885"/>
          </a:xfrm>
          <a:prstGeom prst="rect">
            <a:avLst/>
          </a:prstGeom>
        </p:spPr>
      </p:pic>
      <p:pic>
        <p:nvPicPr>
          <p:cNvPr id="8" name="그림 7">
            <a:extLst>
              <a:ext uri="{FF2B5EF4-FFF2-40B4-BE49-F238E27FC236}">
                <a16:creationId xmlns:a16="http://schemas.microsoft.com/office/drawing/2014/main" id="{578F4D3B-7C45-8A5F-62AF-5B1F16891709}"/>
              </a:ext>
            </a:extLst>
          </p:cNvPr>
          <p:cNvPicPr>
            <a:picLocks noChangeAspect="1"/>
          </p:cNvPicPr>
          <p:nvPr/>
        </p:nvPicPr>
        <p:blipFill>
          <a:blip r:embed="rId5"/>
          <a:stretch>
            <a:fillRect/>
          </a:stretch>
        </p:blipFill>
        <p:spPr>
          <a:xfrm>
            <a:off x="4203022" y="2292763"/>
            <a:ext cx="3975542" cy="328518"/>
          </a:xfrm>
          <a:prstGeom prst="rect">
            <a:avLst/>
          </a:prstGeom>
        </p:spPr>
      </p:pic>
      <p:pic>
        <p:nvPicPr>
          <p:cNvPr id="9" name="그림 8">
            <a:extLst>
              <a:ext uri="{FF2B5EF4-FFF2-40B4-BE49-F238E27FC236}">
                <a16:creationId xmlns:a16="http://schemas.microsoft.com/office/drawing/2014/main" id="{F90222AC-552E-CA8E-C995-F3B5A9FAEA79}"/>
              </a:ext>
            </a:extLst>
          </p:cNvPr>
          <p:cNvPicPr>
            <a:picLocks noChangeAspect="1"/>
          </p:cNvPicPr>
          <p:nvPr/>
        </p:nvPicPr>
        <p:blipFill>
          <a:blip r:embed="rId6"/>
          <a:stretch>
            <a:fillRect/>
          </a:stretch>
        </p:blipFill>
        <p:spPr>
          <a:xfrm>
            <a:off x="4203021" y="2697729"/>
            <a:ext cx="1357313" cy="335756"/>
          </a:xfrm>
          <a:prstGeom prst="rect">
            <a:avLst/>
          </a:prstGeom>
        </p:spPr>
      </p:pic>
      <p:pic>
        <p:nvPicPr>
          <p:cNvPr id="10" name="그림 9">
            <a:extLst>
              <a:ext uri="{FF2B5EF4-FFF2-40B4-BE49-F238E27FC236}">
                <a16:creationId xmlns:a16="http://schemas.microsoft.com/office/drawing/2014/main" id="{AC835434-D742-D147-F4C2-D2FA943B616A}"/>
              </a:ext>
            </a:extLst>
          </p:cNvPr>
          <p:cNvPicPr>
            <a:picLocks noChangeAspect="1"/>
          </p:cNvPicPr>
          <p:nvPr/>
        </p:nvPicPr>
        <p:blipFill>
          <a:blip r:embed="rId7"/>
          <a:stretch>
            <a:fillRect/>
          </a:stretch>
        </p:blipFill>
        <p:spPr>
          <a:xfrm>
            <a:off x="4203021" y="1509807"/>
            <a:ext cx="3975542" cy="749604"/>
          </a:xfrm>
          <a:prstGeom prst="rect">
            <a:avLst/>
          </a:prstGeom>
        </p:spPr>
      </p:pic>
      <p:sp>
        <p:nvSpPr>
          <p:cNvPr id="11" name="TextBox 10">
            <a:extLst>
              <a:ext uri="{FF2B5EF4-FFF2-40B4-BE49-F238E27FC236}">
                <a16:creationId xmlns:a16="http://schemas.microsoft.com/office/drawing/2014/main" id="{E0FA98AB-84DD-05F3-F485-5F5C8B57C099}"/>
              </a:ext>
            </a:extLst>
          </p:cNvPr>
          <p:cNvSpPr txBox="1"/>
          <p:nvPr/>
        </p:nvSpPr>
        <p:spPr>
          <a:xfrm>
            <a:off x="4203021" y="3298736"/>
            <a:ext cx="4193777" cy="646331"/>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에러 수정 위해 </a:t>
            </a:r>
            <a:r>
              <a:rPr lang="en-US" altLang="ko-KR" sz="1200" dirty="0" err="1">
                <a:latin typeface="나눔바른고딕" panose="020B0603020101020101" pitchFamily="50" charset="-127"/>
                <a:ea typeface="나눔바른고딕" panose="020B0603020101020101" pitchFamily="50" charset="-127"/>
              </a:rPr>
              <a:t>typing_extensions</a:t>
            </a:r>
            <a:r>
              <a:rPr lang="en-US" altLang="ko-KR" sz="1200" dirty="0">
                <a:latin typeface="나눔바른고딕" panose="020B0603020101020101" pitchFamily="50" charset="-127"/>
                <a:ea typeface="나눔바른고딕" panose="020B0603020101020101" pitchFamily="50" charset="-127"/>
              </a:rPr>
              <a:t>=4.7.1</a:t>
            </a:r>
            <a:r>
              <a:rPr lang="ko-KR" altLang="en-US" sz="1200" dirty="0">
                <a:latin typeface="나눔바른고딕" panose="020B0603020101020101" pitchFamily="50" charset="-127"/>
                <a:ea typeface="나눔바른고딕" panose="020B0603020101020101" pitchFamily="50" charset="-127"/>
              </a:rPr>
              <a:t>버전을 설치했으나</a:t>
            </a:r>
            <a:r>
              <a:rPr lang="en-US" altLang="ko-KR" sz="1200" dirty="0">
                <a:latin typeface="나눔바른고딕" panose="020B0603020101020101" pitchFamily="50" charset="-127"/>
                <a:ea typeface="나눔바른고딕" panose="020B0603020101020101" pitchFamily="50" charset="-127"/>
              </a:rPr>
              <a:t> </a:t>
            </a:r>
            <a:br>
              <a:rPr lang="en-US" altLang="ko-KR" sz="1200" dirty="0">
                <a:latin typeface="나눔바른고딕" panose="020B0603020101020101" pitchFamily="50" charset="-127"/>
                <a:ea typeface="나눔바른고딕" panose="020B0603020101020101" pitchFamily="50" charset="-127"/>
              </a:rPr>
            </a:br>
            <a:r>
              <a:rPr lang="ko-KR" altLang="en-US" sz="1200" dirty="0">
                <a:latin typeface="나눔바른고딕" panose="020B0603020101020101" pitchFamily="50" charset="-127"/>
                <a:ea typeface="나눔바른고딕" panose="020B0603020101020101" pitchFamily="50" charset="-127"/>
              </a:rPr>
              <a:t>해결 되지 않았음</a:t>
            </a:r>
            <a:br>
              <a:rPr lang="en-US" altLang="ko-KR" sz="1200" dirty="0">
                <a:latin typeface="나눔바른고딕" panose="020B0603020101020101" pitchFamily="50" charset="-127"/>
                <a:ea typeface="나눔바른고딕" panose="020B0603020101020101" pitchFamily="50" charset="-127"/>
              </a:rPr>
            </a:br>
            <a:r>
              <a:rPr lang="en-US" altLang="ko-KR" sz="1200" dirty="0">
                <a:latin typeface="나눔바른고딕" panose="020B0603020101020101" pitchFamily="50" charset="-127"/>
                <a:ea typeface="나눔바른고딕" panose="020B0603020101020101" pitchFamily="50" charset="-127"/>
              </a:rPr>
              <a:t>-&gt; </a:t>
            </a:r>
            <a:r>
              <a:rPr lang="ko-KR" altLang="en-US" sz="1200" dirty="0">
                <a:latin typeface="나눔바른고딕" panose="020B0603020101020101" pitchFamily="50" charset="-127"/>
                <a:ea typeface="나눔바른고딕" panose="020B0603020101020101" pitchFamily="50" charset="-127"/>
              </a:rPr>
              <a:t>가상환경 </a:t>
            </a:r>
            <a:r>
              <a:rPr lang="en-US" altLang="ko-KR" sz="1200" dirty="0">
                <a:latin typeface="나눔바른고딕" panose="020B0603020101020101" pitchFamily="50" charset="-127"/>
                <a:ea typeface="나눔바른고딕" panose="020B0603020101020101" pitchFamily="50" charset="-127"/>
              </a:rPr>
              <a:t>3.11</a:t>
            </a:r>
            <a:r>
              <a:rPr lang="ko-KR" altLang="en-US" sz="1200" dirty="0">
                <a:latin typeface="나눔바른고딕" panose="020B0603020101020101" pitchFamily="50" charset="-127"/>
                <a:ea typeface="나눔바른고딕" panose="020B0603020101020101" pitchFamily="50" charset="-127"/>
              </a:rPr>
              <a:t>버전으로 수정함</a:t>
            </a:r>
          </a:p>
        </p:txBody>
      </p:sp>
      <p:sp>
        <p:nvSpPr>
          <p:cNvPr id="12" name="TextBox 11">
            <a:extLst>
              <a:ext uri="{FF2B5EF4-FFF2-40B4-BE49-F238E27FC236}">
                <a16:creationId xmlns:a16="http://schemas.microsoft.com/office/drawing/2014/main" id="{318A5A4F-E92A-ED8B-1433-A6E59A537553}"/>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13" name="Google Shape;89;p18">
            <a:extLst>
              <a:ext uri="{FF2B5EF4-FFF2-40B4-BE49-F238E27FC236}">
                <a16:creationId xmlns:a16="http://schemas.microsoft.com/office/drawing/2014/main" id="{1BD45F26-04ED-9D6D-D007-B664C05CB00C}"/>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spTree>
    <p:extLst>
      <p:ext uri="{BB962C8B-B14F-4D97-AF65-F5344CB8AC3E}">
        <p14:creationId xmlns:p14="http://schemas.microsoft.com/office/powerpoint/2010/main" val="534910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sp>
        <p:nvSpPr>
          <p:cNvPr id="4" name="TextBox 3">
            <a:extLst>
              <a:ext uri="{FF2B5EF4-FFF2-40B4-BE49-F238E27FC236}">
                <a16:creationId xmlns:a16="http://schemas.microsoft.com/office/drawing/2014/main" id="{3AC38E60-4FE3-E6A2-0341-EF0D522E65AF}"/>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8" name="그림 7">
            <a:extLst>
              <a:ext uri="{FF2B5EF4-FFF2-40B4-BE49-F238E27FC236}">
                <a16:creationId xmlns:a16="http://schemas.microsoft.com/office/drawing/2014/main" id="{34B62265-7403-4640-324E-367E737ED608}"/>
              </a:ext>
            </a:extLst>
          </p:cNvPr>
          <p:cNvPicPr>
            <a:picLocks noChangeAspect="1"/>
          </p:cNvPicPr>
          <p:nvPr/>
        </p:nvPicPr>
        <p:blipFill>
          <a:blip r:embed="rId4"/>
          <a:stretch>
            <a:fillRect/>
          </a:stretch>
        </p:blipFill>
        <p:spPr>
          <a:xfrm>
            <a:off x="247357" y="1207101"/>
            <a:ext cx="3615983" cy="2865835"/>
          </a:xfrm>
          <a:prstGeom prst="rect">
            <a:avLst/>
          </a:prstGeom>
        </p:spPr>
      </p:pic>
      <p:pic>
        <p:nvPicPr>
          <p:cNvPr id="9" name="그림 8">
            <a:extLst>
              <a:ext uri="{FF2B5EF4-FFF2-40B4-BE49-F238E27FC236}">
                <a16:creationId xmlns:a16="http://schemas.microsoft.com/office/drawing/2014/main" id="{DAAEA0F5-5665-B2C2-BF02-93B675FCA59D}"/>
              </a:ext>
            </a:extLst>
          </p:cNvPr>
          <p:cNvPicPr>
            <a:picLocks noChangeAspect="1"/>
          </p:cNvPicPr>
          <p:nvPr/>
        </p:nvPicPr>
        <p:blipFill>
          <a:blip r:embed="rId5"/>
          <a:stretch>
            <a:fillRect/>
          </a:stretch>
        </p:blipFill>
        <p:spPr>
          <a:xfrm>
            <a:off x="3949747" y="1207101"/>
            <a:ext cx="4648136" cy="1185579"/>
          </a:xfrm>
          <a:prstGeom prst="rect">
            <a:avLst/>
          </a:prstGeom>
        </p:spPr>
      </p:pic>
      <p:pic>
        <p:nvPicPr>
          <p:cNvPr id="10" name="그림 9">
            <a:extLst>
              <a:ext uri="{FF2B5EF4-FFF2-40B4-BE49-F238E27FC236}">
                <a16:creationId xmlns:a16="http://schemas.microsoft.com/office/drawing/2014/main" id="{67812639-F405-2BF9-5E53-C897567440AB}"/>
              </a:ext>
            </a:extLst>
          </p:cNvPr>
          <p:cNvPicPr>
            <a:picLocks noChangeAspect="1"/>
          </p:cNvPicPr>
          <p:nvPr/>
        </p:nvPicPr>
        <p:blipFill>
          <a:blip r:embed="rId6"/>
          <a:stretch>
            <a:fillRect/>
          </a:stretch>
        </p:blipFill>
        <p:spPr>
          <a:xfrm>
            <a:off x="3949747" y="2427639"/>
            <a:ext cx="4689592" cy="1611630"/>
          </a:xfrm>
          <a:prstGeom prst="rect">
            <a:avLst/>
          </a:prstGeom>
        </p:spPr>
      </p:pic>
    </p:spTree>
    <p:extLst>
      <p:ext uri="{BB962C8B-B14F-4D97-AF65-F5344CB8AC3E}">
        <p14:creationId xmlns:p14="http://schemas.microsoft.com/office/powerpoint/2010/main" val="3539276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a:t>
            </a:r>
            <a:r>
              <a:rPr kumimoji="0" lang="en-US" altLang="ko-KR" sz="1000" b="1" i="0" u="none" strike="noStrike" kern="0" cap="none" spc="0" normalizeH="0" baseline="0" noProof="0" dirty="0" err="1">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10" name="그림 9">
            <a:extLst>
              <a:ext uri="{FF2B5EF4-FFF2-40B4-BE49-F238E27FC236}">
                <a16:creationId xmlns:a16="http://schemas.microsoft.com/office/drawing/2014/main" id="{A134C960-F72A-AD55-2722-C013B1F82362}"/>
              </a:ext>
            </a:extLst>
          </p:cNvPr>
          <p:cNvPicPr>
            <a:picLocks noChangeAspect="1"/>
          </p:cNvPicPr>
          <p:nvPr/>
        </p:nvPicPr>
        <p:blipFill>
          <a:blip r:embed="rId4"/>
          <a:stretch>
            <a:fillRect/>
          </a:stretch>
        </p:blipFill>
        <p:spPr>
          <a:xfrm>
            <a:off x="146209" y="1141028"/>
            <a:ext cx="4073398" cy="1373877"/>
          </a:xfrm>
          <a:prstGeom prst="rect">
            <a:avLst/>
          </a:prstGeom>
        </p:spPr>
      </p:pic>
      <p:pic>
        <p:nvPicPr>
          <p:cNvPr id="11" name="그림 10">
            <a:extLst>
              <a:ext uri="{FF2B5EF4-FFF2-40B4-BE49-F238E27FC236}">
                <a16:creationId xmlns:a16="http://schemas.microsoft.com/office/drawing/2014/main" id="{3964A2C7-D4DF-17A3-3AED-18B060AE820E}"/>
              </a:ext>
            </a:extLst>
          </p:cNvPr>
          <p:cNvPicPr>
            <a:picLocks noChangeAspect="1"/>
          </p:cNvPicPr>
          <p:nvPr/>
        </p:nvPicPr>
        <p:blipFill>
          <a:blip r:embed="rId5"/>
          <a:stretch>
            <a:fillRect/>
          </a:stretch>
        </p:blipFill>
        <p:spPr>
          <a:xfrm>
            <a:off x="146209" y="2580978"/>
            <a:ext cx="4073398" cy="1048418"/>
          </a:xfrm>
          <a:prstGeom prst="rect">
            <a:avLst/>
          </a:prstGeom>
        </p:spPr>
      </p:pic>
      <p:pic>
        <p:nvPicPr>
          <p:cNvPr id="12" name="그림 11">
            <a:extLst>
              <a:ext uri="{FF2B5EF4-FFF2-40B4-BE49-F238E27FC236}">
                <a16:creationId xmlns:a16="http://schemas.microsoft.com/office/drawing/2014/main" id="{0EE0E725-E978-52D6-91C3-98F2A950CD28}"/>
              </a:ext>
            </a:extLst>
          </p:cNvPr>
          <p:cNvPicPr>
            <a:picLocks noChangeAspect="1"/>
          </p:cNvPicPr>
          <p:nvPr/>
        </p:nvPicPr>
        <p:blipFill>
          <a:blip r:embed="rId6"/>
          <a:stretch>
            <a:fillRect/>
          </a:stretch>
        </p:blipFill>
        <p:spPr>
          <a:xfrm>
            <a:off x="4278965" y="1141028"/>
            <a:ext cx="4718826" cy="1819342"/>
          </a:xfrm>
          <a:prstGeom prst="rect">
            <a:avLst/>
          </a:prstGeom>
        </p:spPr>
      </p:pic>
      <p:sp>
        <p:nvSpPr>
          <p:cNvPr id="16" name="TextBox 15">
            <a:extLst>
              <a:ext uri="{FF2B5EF4-FFF2-40B4-BE49-F238E27FC236}">
                <a16:creationId xmlns:a16="http://schemas.microsoft.com/office/drawing/2014/main" id="{89E6F963-3198-F3E3-883D-C4E406B15E08}"/>
              </a:ext>
            </a:extLst>
          </p:cNvPr>
          <p:cNvSpPr txBox="1"/>
          <p:nvPr/>
        </p:nvSpPr>
        <p:spPr>
          <a:xfrm>
            <a:off x="384558" y="4171718"/>
            <a:ext cx="3374642" cy="461665"/>
          </a:xfrm>
          <a:prstGeom prst="rect">
            <a:avLst/>
          </a:prstGeom>
          <a:noFill/>
        </p:spPr>
        <p:txBody>
          <a:bodyPr wrap="none" rtlCol="0">
            <a:spAutoFit/>
          </a:bodyPr>
          <a:lstStyle/>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Gpt4, gpt4 </a:t>
            </a:r>
            <a:r>
              <a:rPr lang="en-US" altLang="ko-KR" sz="1200" dirty="0" err="1">
                <a:latin typeface="나눔바른고딕" panose="020B0603020101020101" pitchFamily="50" charset="-127"/>
                <a:ea typeface="나눔바른고딕" panose="020B0603020101020101" pitchFamily="50" charset="-127"/>
              </a:rPr>
              <a:t>priview</a:t>
            </a:r>
            <a:r>
              <a:rPr lang="en-US" altLang="ko-KR" sz="1200" dirty="0">
                <a:latin typeface="나눔바른고딕" panose="020B0603020101020101" pitchFamily="50" charset="-127"/>
                <a:ea typeface="나눔바른고딕" panose="020B0603020101020101" pitchFamily="50" charset="-127"/>
              </a:rPr>
              <a:t>, gpt3.5 turbo </a:t>
            </a:r>
            <a:r>
              <a:rPr lang="ko-KR" altLang="en-US" sz="1200" dirty="0">
                <a:latin typeface="나눔바른고딕" panose="020B0603020101020101" pitchFamily="50" charset="-127"/>
                <a:ea typeface="나눔바른고딕" panose="020B0603020101020101" pitchFamily="50" charset="-127"/>
              </a:rPr>
              <a:t>버전 테스트</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Gpt3.5 turbo </a:t>
            </a:r>
            <a:r>
              <a:rPr lang="ko-KR" altLang="en-US" sz="1200" dirty="0">
                <a:latin typeface="나눔바른고딕" panose="020B0603020101020101" pitchFamily="50" charset="-127"/>
                <a:ea typeface="나눔바른고딕" panose="020B0603020101020101" pitchFamily="50" charset="-127"/>
              </a:rPr>
              <a:t>가 맞춤법 수정 정확도가 가장 높음</a:t>
            </a:r>
          </a:p>
        </p:txBody>
      </p:sp>
      <p:sp>
        <p:nvSpPr>
          <p:cNvPr id="17" name="Google Shape;89;p18">
            <a:extLst>
              <a:ext uri="{FF2B5EF4-FFF2-40B4-BE49-F238E27FC236}">
                <a16:creationId xmlns:a16="http://schemas.microsoft.com/office/drawing/2014/main" id="{D883CC7F-5268-8CDB-33DE-622BDD9AE2BF}"/>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spTree>
    <p:extLst>
      <p:ext uri="{BB962C8B-B14F-4D97-AF65-F5344CB8AC3E}">
        <p14:creationId xmlns:p14="http://schemas.microsoft.com/office/powerpoint/2010/main" val="39823690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8" name="그림 7">
            <a:extLst>
              <a:ext uri="{FF2B5EF4-FFF2-40B4-BE49-F238E27FC236}">
                <a16:creationId xmlns:a16="http://schemas.microsoft.com/office/drawing/2014/main" id="{D2F9F842-BEF9-2235-B55C-827054683CD2}"/>
              </a:ext>
            </a:extLst>
          </p:cNvPr>
          <p:cNvPicPr>
            <a:picLocks noChangeAspect="1"/>
          </p:cNvPicPr>
          <p:nvPr/>
        </p:nvPicPr>
        <p:blipFill>
          <a:blip r:embed="rId4"/>
          <a:stretch>
            <a:fillRect/>
          </a:stretch>
        </p:blipFill>
        <p:spPr>
          <a:xfrm>
            <a:off x="251095" y="1141028"/>
            <a:ext cx="4117783" cy="2211772"/>
          </a:xfrm>
          <a:prstGeom prst="rect">
            <a:avLst/>
          </a:prstGeom>
        </p:spPr>
      </p:pic>
      <p:pic>
        <p:nvPicPr>
          <p:cNvPr id="9" name="그림 8">
            <a:extLst>
              <a:ext uri="{FF2B5EF4-FFF2-40B4-BE49-F238E27FC236}">
                <a16:creationId xmlns:a16="http://schemas.microsoft.com/office/drawing/2014/main" id="{9B2FB78D-A566-0E00-E746-8DFF637236F8}"/>
              </a:ext>
            </a:extLst>
          </p:cNvPr>
          <p:cNvPicPr>
            <a:picLocks noChangeAspect="1"/>
          </p:cNvPicPr>
          <p:nvPr/>
        </p:nvPicPr>
        <p:blipFill>
          <a:blip r:embed="rId5"/>
          <a:stretch>
            <a:fillRect/>
          </a:stretch>
        </p:blipFill>
        <p:spPr>
          <a:xfrm>
            <a:off x="4409934" y="1141027"/>
            <a:ext cx="4570935" cy="1876493"/>
          </a:xfrm>
          <a:prstGeom prst="rect">
            <a:avLst/>
          </a:prstGeom>
        </p:spPr>
      </p:pic>
      <p:sp>
        <p:nvSpPr>
          <p:cNvPr id="11" name="TextBox 10">
            <a:extLst>
              <a:ext uri="{FF2B5EF4-FFF2-40B4-BE49-F238E27FC236}">
                <a16:creationId xmlns:a16="http://schemas.microsoft.com/office/drawing/2014/main" id="{31E91EFA-435C-8B33-A82B-6ADFB1C76DF7}"/>
              </a:ext>
            </a:extLst>
          </p:cNvPr>
          <p:cNvSpPr txBox="1"/>
          <p:nvPr/>
        </p:nvSpPr>
        <p:spPr>
          <a:xfrm>
            <a:off x="353855" y="4002472"/>
            <a:ext cx="5937844" cy="461665"/>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존댓말과 반말 중 반말로 프롬프트 입력했을 때</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정확도 높은 답을 출력함</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err="1">
                <a:latin typeface="나눔바른고딕" panose="020B0603020101020101" pitchFamily="50" charset="-127"/>
                <a:ea typeface="나눔바른고딕" panose="020B0603020101020101" pitchFamily="50" charset="-127"/>
              </a:rPr>
              <a:t>시리얼라이즈</a:t>
            </a:r>
            <a:r>
              <a:rPr lang="ko-KR" altLang="en-US"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bbox</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해주는 코드를 돌리지 않고 단독으로 돌렸을 때</a:t>
            </a:r>
            <a:r>
              <a:rPr lang="en-US" altLang="ko-KR"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bbox</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값을 내뱉지 않음</a:t>
            </a:r>
            <a:endParaRPr lang="en-US" altLang="ko-KR"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849893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13" name="그림 12">
            <a:extLst>
              <a:ext uri="{FF2B5EF4-FFF2-40B4-BE49-F238E27FC236}">
                <a16:creationId xmlns:a16="http://schemas.microsoft.com/office/drawing/2014/main" id="{63070B23-4923-13BE-882E-4A97FBCB530F}"/>
              </a:ext>
            </a:extLst>
          </p:cNvPr>
          <p:cNvPicPr>
            <a:picLocks noChangeAspect="1"/>
          </p:cNvPicPr>
          <p:nvPr/>
        </p:nvPicPr>
        <p:blipFill>
          <a:blip r:embed="rId4"/>
          <a:stretch>
            <a:fillRect/>
          </a:stretch>
        </p:blipFill>
        <p:spPr>
          <a:xfrm>
            <a:off x="247357" y="1141028"/>
            <a:ext cx="7751756" cy="2717199"/>
          </a:xfrm>
          <a:prstGeom prst="rect">
            <a:avLst/>
          </a:prstGeom>
        </p:spPr>
      </p:pic>
      <p:sp>
        <p:nvSpPr>
          <p:cNvPr id="14" name="TextBox 13">
            <a:extLst>
              <a:ext uri="{FF2B5EF4-FFF2-40B4-BE49-F238E27FC236}">
                <a16:creationId xmlns:a16="http://schemas.microsoft.com/office/drawing/2014/main" id="{F678B38D-E9B6-57DE-2E0B-49D4BCAD5389}"/>
              </a:ext>
            </a:extLst>
          </p:cNvPr>
          <p:cNvSpPr txBox="1"/>
          <p:nvPr/>
        </p:nvSpPr>
        <p:spPr>
          <a:xfrm>
            <a:off x="247357" y="4114010"/>
            <a:ext cx="7843814" cy="646331"/>
          </a:xfrm>
          <a:prstGeom prst="rect">
            <a:avLst/>
          </a:prstGeom>
          <a:noFill/>
        </p:spPr>
        <p:txBody>
          <a:bodyPr wrap="none" rtlCol="0">
            <a:spAutoFit/>
          </a:bodyPr>
          <a:lstStyle/>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GPT </a:t>
            </a:r>
            <a:r>
              <a:rPr lang="ko-KR" altLang="en-US" sz="1200" dirty="0">
                <a:latin typeface="나눔바른고딕" panose="020B0603020101020101" pitchFamily="50" charset="-127"/>
                <a:ea typeface="나눔바른고딕" panose="020B0603020101020101" pitchFamily="50" charset="-127"/>
              </a:rPr>
              <a:t>프롬프트에 </a:t>
            </a:r>
            <a:r>
              <a:rPr lang="en-US" altLang="ko-KR" sz="1200" dirty="0" err="1">
                <a:latin typeface="나눔바른고딕" panose="020B0603020101020101" pitchFamily="50" charset="-127"/>
                <a:ea typeface="나눔바른고딕" panose="020B0603020101020101" pitchFamily="50" charset="-127"/>
              </a:rPr>
              <a:t>bbox</a:t>
            </a:r>
            <a:r>
              <a:rPr lang="en-US" altLang="ko-KR" sz="1200" dirty="0">
                <a:latin typeface="나눔바른고딕" panose="020B0603020101020101" pitchFamily="50" charset="-127"/>
                <a:ea typeface="나눔바른고딕" panose="020B0603020101020101" pitchFamily="50" charset="-127"/>
              </a:rPr>
              <a:t>(</a:t>
            </a:r>
            <a:r>
              <a:rPr lang="ko-KR" altLang="en-US" sz="1200" dirty="0" err="1">
                <a:latin typeface="나눔바른고딕" panose="020B0603020101020101" pitchFamily="50" charset="-127"/>
                <a:ea typeface="나눔바른고딕" panose="020B0603020101020101" pitchFamily="50" charset="-127"/>
              </a:rPr>
              <a:t>시리얼라이즈</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 맞춤법을 한번에 의뢰했을 때</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요청 시마다 매번 다른 형태의 답변을 줌</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ex) </a:t>
            </a:r>
            <a:r>
              <a:rPr lang="en-US" altLang="ko-KR" sz="1200" dirty="0" err="1">
                <a:latin typeface="나눔바른고딕" panose="020B0603020101020101" pitchFamily="50" charset="-127"/>
                <a:ea typeface="나눔바른고딕" panose="020B0603020101020101" pitchFamily="50" charset="-127"/>
              </a:rPr>
              <a:t>bbox</a:t>
            </a:r>
            <a:r>
              <a:rPr lang="ko-KR" altLang="en-US" sz="1200" dirty="0">
                <a:latin typeface="나눔바른고딕" panose="020B0603020101020101" pitchFamily="50" charset="-127"/>
                <a:ea typeface="나눔바른고딕" panose="020B0603020101020101" pitchFamily="50" charset="-127"/>
              </a:rPr>
              <a:t>값을 </a:t>
            </a:r>
            <a:r>
              <a:rPr lang="ko-KR" altLang="en-US" sz="1200" dirty="0" err="1">
                <a:latin typeface="나눔바른고딕" panose="020B0603020101020101" pitchFamily="50" charset="-127"/>
                <a:ea typeface="나눔바른고딕" panose="020B0603020101020101" pitchFamily="50" charset="-127"/>
              </a:rPr>
              <a:t>안준다던가</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맞춤법 검사를 안해주거나</a:t>
            </a:r>
            <a:r>
              <a:rPr lang="en-US" altLang="ko-KR"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bbox</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요청과 맞춤법 검사 요청을 나눔</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출력시마다 대답이 달라서</a:t>
            </a:r>
            <a:r>
              <a:rPr lang="en-US" altLang="ko-KR" sz="1200" dirty="0">
                <a:latin typeface="나눔바른고딕" panose="020B0603020101020101" pitchFamily="50" charset="-127"/>
                <a:ea typeface="나눔바른고딕" panose="020B0603020101020101" pitchFamily="50" charset="-127"/>
              </a:rPr>
              <a:t> </a:t>
            </a:r>
            <a:br>
              <a:rPr lang="en-US" altLang="ko-KR" sz="1200" dirty="0">
                <a:latin typeface="나눔바른고딕" panose="020B0603020101020101" pitchFamily="50" charset="-127"/>
                <a:ea typeface="나눔바른고딕" panose="020B0603020101020101" pitchFamily="50" charset="-127"/>
              </a:rPr>
            </a:br>
            <a:r>
              <a:rPr lang="ko-KR" altLang="en-US" sz="1200" dirty="0">
                <a:latin typeface="나눔바른고딕" panose="020B0603020101020101" pitchFamily="50" charset="-127"/>
                <a:ea typeface="나눔바른고딕" panose="020B0603020101020101" pitchFamily="50" charset="-127"/>
              </a:rPr>
              <a:t>출력해주는 대답의</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형태나 틀을 저장시켜둬야 </a:t>
            </a:r>
            <a:r>
              <a:rPr lang="ko-KR" altLang="en-US" sz="1200" dirty="0" err="1">
                <a:latin typeface="나눔바른고딕" panose="020B0603020101020101" pitchFamily="50" charset="-127"/>
                <a:ea typeface="나눔바른고딕" panose="020B0603020101020101" pitchFamily="50" charset="-127"/>
              </a:rPr>
              <a:t>할것</a:t>
            </a:r>
            <a:r>
              <a:rPr lang="ko-KR" altLang="en-US" sz="1200" dirty="0">
                <a:latin typeface="나눔바른고딕" panose="020B0603020101020101" pitchFamily="50" charset="-127"/>
                <a:ea typeface="나눔바른고딕" panose="020B0603020101020101" pitchFamily="50" charset="-127"/>
              </a:rPr>
              <a:t> 같음</a:t>
            </a:r>
            <a:endParaRPr lang="en-US" altLang="ko-KR"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50198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69D10C5D-C173-8A48-9108-92570CDAA48C}"/>
              </a:ext>
            </a:extLst>
          </p:cNvPr>
          <p:cNvPicPr>
            <a:picLocks noChangeAspect="1"/>
          </p:cNvPicPr>
          <p:nvPr/>
        </p:nvPicPr>
        <p:blipFill>
          <a:blip r:embed="rId4"/>
          <a:stretch>
            <a:fillRect/>
          </a:stretch>
        </p:blipFill>
        <p:spPr>
          <a:xfrm>
            <a:off x="373380" y="1043642"/>
            <a:ext cx="4674086" cy="1860308"/>
          </a:xfrm>
          <a:prstGeom prst="rect">
            <a:avLst/>
          </a:prstGeom>
        </p:spPr>
      </p:pic>
      <p:pic>
        <p:nvPicPr>
          <p:cNvPr id="5" name="그림 4">
            <a:extLst>
              <a:ext uri="{FF2B5EF4-FFF2-40B4-BE49-F238E27FC236}">
                <a16:creationId xmlns:a16="http://schemas.microsoft.com/office/drawing/2014/main" id="{C0CD5BF5-895F-E4DF-9864-55ED83608705}"/>
              </a:ext>
            </a:extLst>
          </p:cNvPr>
          <p:cNvPicPr>
            <a:picLocks noChangeAspect="1"/>
          </p:cNvPicPr>
          <p:nvPr/>
        </p:nvPicPr>
        <p:blipFill>
          <a:blip r:embed="rId5"/>
          <a:stretch>
            <a:fillRect/>
          </a:stretch>
        </p:blipFill>
        <p:spPr>
          <a:xfrm>
            <a:off x="373380" y="2926479"/>
            <a:ext cx="4674086" cy="2061943"/>
          </a:xfrm>
          <a:prstGeom prst="rect">
            <a:avLst/>
          </a:prstGeom>
        </p:spPr>
      </p:pic>
      <p:sp>
        <p:nvSpPr>
          <p:cNvPr id="7" name="TextBox 6">
            <a:extLst>
              <a:ext uri="{FF2B5EF4-FFF2-40B4-BE49-F238E27FC236}">
                <a16:creationId xmlns:a16="http://schemas.microsoft.com/office/drawing/2014/main" id="{0C578F6E-EB4D-BE2D-6AA9-02EA4AEA541F}"/>
              </a:ext>
            </a:extLst>
          </p:cNvPr>
          <p:cNvSpPr txBox="1"/>
          <p:nvPr/>
        </p:nvSpPr>
        <p:spPr>
          <a:xfrm>
            <a:off x="5133086" y="1742963"/>
            <a:ext cx="3637534" cy="461665"/>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시리얼 </a:t>
            </a:r>
            <a:r>
              <a:rPr lang="ko-KR" altLang="en-US" sz="1200" dirty="0" err="1">
                <a:latin typeface="나눔바른고딕" panose="020B0603020101020101" pitchFamily="50" charset="-127"/>
                <a:ea typeface="나눔바른고딕" panose="020B0603020101020101" pitchFamily="50" charset="-127"/>
              </a:rPr>
              <a:t>라이즈와</a:t>
            </a:r>
            <a:r>
              <a:rPr lang="ko-KR" altLang="en-US" sz="1200" dirty="0">
                <a:latin typeface="나눔바른고딕" panose="020B0603020101020101" pitchFamily="50" charset="-127"/>
                <a:ea typeface="나눔바른고딕" panose="020B0603020101020101" pitchFamily="50" charset="-127"/>
              </a:rPr>
              <a:t> 맞춤법 검사를 각자 따로 의뢰했을 때</a:t>
            </a:r>
            <a:r>
              <a:rPr lang="en-US" altLang="ko-KR" sz="1200" dirty="0">
                <a:latin typeface="나눔바른고딕" panose="020B0603020101020101" pitchFamily="50" charset="-127"/>
                <a:ea typeface="나눔바른고딕" panose="020B0603020101020101" pitchFamily="50" charset="-127"/>
              </a:rPr>
              <a:t> </a:t>
            </a:r>
            <a:br>
              <a:rPr lang="en-US" altLang="ko-KR" sz="1200" dirty="0">
                <a:latin typeface="나눔바른고딕" panose="020B0603020101020101" pitchFamily="50" charset="-127"/>
                <a:ea typeface="나눔바른고딕" panose="020B0603020101020101" pitchFamily="50" charset="-127"/>
              </a:rPr>
            </a:br>
            <a:r>
              <a:rPr lang="ko-KR" altLang="en-US" sz="1200" dirty="0">
                <a:latin typeface="나눔바른고딕" panose="020B0603020101020101" pitchFamily="50" charset="-127"/>
                <a:ea typeface="나눔바른고딕" panose="020B0603020101020101" pitchFamily="50" charset="-127"/>
              </a:rPr>
              <a:t>정확도가 전보다는 나아진 듯 함</a:t>
            </a:r>
          </a:p>
        </p:txBody>
      </p:sp>
    </p:spTree>
    <p:extLst>
      <p:ext uri="{BB962C8B-B14F-4D97-AF65-F5344CB8AC3E}">
        <p14:creationId xmlns:p14="http://schemas.microsoft.com/office/powerpoint/2010/main" val="3906955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67767D32-E089-52A4-F725-FDCF25C1C934}"/>
              </a:ext>
            </a:extLst>
          </p:cNvPr>
          <p:cNvPicPr>
            <a:picLocks noChangeAspect="1"/>
          </p:cNvPicPr>
          <p:nvPr/>
        </p:nvPicPr>
        <p:blipFill>
          <a:blip r:embed="rId4"/>
          <a:stretch>
            <a:fillRect/>
          </a:stretch>
        </p:blipFill>
        <p:spPr>
          <a:xfrm>
            <a:off x="361965" y="1141027"/>
            <a:ext cx="4622405" cy="2377061"/>
          </a:xfrm>
          <a:prstGeom prst="rect">
            <a:avLst/>
          </a:prstGeom>
        </p:spPr>
      </p:pic>
      <p:pic>
        <p:nvPicPr>
          <p:cNvPr id="5" name="그림 4">
            <a:extLst>
              <a:ext uri="{FF2B5EF4-FFF2-40B4-BE49-F238E27FC236}">
                <a16:creationId xmlns:a16="http://schemas.microsoft.com/office/drawing/2014/main" id="{91BC3F2E-0A76-D514-3A29-1EE7DF4D6BC2}"/>
              </a:ext>
            </a:extLst>
          </p:cNvPr>
          <p:cNvPicPr>
            <a:picLocks noChangeAspect="1"/>
          </p:cNvPicPr>
          <p:nvPr/>
        </p:nvPicPr>
        <p:blipFill>
          <a:blip r:embed="rId5"/>
          <a:stretch>
            <a:fillRect/>
          </a:stretch>
        </p:blipFill>
        <p:spPr>
          <a:xfrm>
            <a:off x="361964" y="3632951"/>
            <a:ext cx="4622405" cy="1271666"/>
          </a:xfrm>
          <a:prstGeom prst="rect">
            <a:avLst/>
          </a:prstGeom>
        </p:spPr>
      </p:pic>
      <p:graphicFrame>
        <p:nvGraphicFramePr>
          <p:cNvPr id="7" name="표 6">
            <a:extLst>
              <a:ext uri="{FF2B5EF4-FFF2-40B4-BE49-F238E27FC236}">
                <a16:creationId xmlns:a16="http://schemas.microsoft.com/office/drawing/2014/main" id="{3DBFF788-3E5F-D606-825A-17D5FDB75DBE}"/>
              </a:ext>
            </a:extLst>
          </p:cNvPr>
          <p:cNvGraphicFramePr>
            <a:graphicFrameLocks noGrp="1"/>
          </p:cNvGraphicFramePr>
          <p:nvPr>
            <p:extLst>
              <p:ext uri="{D42A27DB-BD31-4B8C-83A1-F6EECF244321}">
                <p14:modId xmlns:p14="http://schemas.microsoft.com/office/powerpoint/2010/main" val="2700269144"/>
              </p:ext>
            </p:extLst>
          </p:nvPr>
        </p:nvGraphicFramePr>
        <p:xfrm>
          <a:off x="5240497" y="1467504"/>
          <a:ext cx="1830600" cy="657225"/>
        </p:xfrm>
        <a:graphic>
          <a:graphicData uri="http://schemas.openxmlformats.org/drawingml/2006/table">
            <a:tbl>
              <a:tblPr/>
              <a:tblGrid>
                <a:gridCol w="686118">
                  <a:extLst>
                    <a:ext uri="{9D8B030D-6E8A-4147-A177-3AD203B41FA5}">
                      <a16:colId xmlns:a16="http://schemas.microsoft.com/office/drawing/2014/main" val="1022958195"/>
                    </a:ext>
                  </a:extLst>
                </a:gridCol>
                <a:gridCol w="1144482">
                  <a:extLst>
                    <a:ext uri="{9D8B030D-6E8A-4147-A177-3AD203B41FA5}">
                      <a16:colId xmlns:a16="http://schemas.microsoft.com/office/drawing/2014/main" val="4095699680"/>
                    </a:ext>
                  </a:extLst>
                </a:gridCol>
              </a:tblGrid>
              <a:tr h="165735">
                <a:tc>
                  <a:txBody>
                    <a:bodyPr/>
                    <a:lstStyle/>
                    <a:p>
                      <a:pPr algn="ctr" fontAlgn="ctr"/>
                      <a:r>
                        <a:rPr lang="en-US" sz="1400" b="0" i="0" u="none" strike="noStrike">
                          <a:solidFill>
                            <a:srgbClr val="000000"/>
                          </a:solidFill>
                          <a:effectLst/>
                          <a:latin typeface="나눔바른고딕" panose="020B0603020101020101" pitchFamily="50" charset="-127"/>
                          <a:ea typeface="나눔바른고딕" panose="020B0603020101020101" pitchFamily="50" charset="-127"/>
                        </a:rPr>
                        <a:t>original</a:t>
                      </a:r>
                    </a:p>
                  </a:txBody>
                  <a:tcPr marL="5715" marR="5715" marT="5715"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나눔바른고딕" panose="020B0603020101020101" pitchFamily="50" charset="-127"/>
                          <a:ea typeface="나눔바른고딕" panose="020B0603020101020101" pitchFamily="50" charset="-127"/>
                        </a:rPr>
                        <a:t>replacement</a:t>
                      </a:r>
                    </a:p>
                  </a:txBody>
                  <a:tcPr marL="5715" marR="5715" marT="5715" marB="0" anchor="ctr">
                    <a:lnL>
                      <a:noFill/>
                    </a:lnL>
                    <a:lnR>
                      <a:noFill/>
                    </a:lnR>
                    <a:lnT>
                      <a:noFill/>
                    </a:lnT>
                    <a:lnB>
                      <a:noFill/>
                    </a:lnB>
                    <a:noFill/>
                  </a:tcPr>
                </a:tc>
                <a:extLst>
                  <a:ext uri="{0D108BD9-81ED-4DB2-BD59-A6C34878D82A}">
                    <a16:rowId xmlns:a16="http://schemas.microsoft.com/office/drawing/2014/main" val="2822216806"/>
                  </a:ext>
                </a:extLst>
              </a:tr>
              <a:tr h="165735">
                <a:tc>
                  <a:txBody>
                    <a:bodyPr/>
                    <a:lstStyle/>
                    <a:p>
                      <a:pPr algn="ctr" fontAlgn="ctr"/>
                      <a:r>
                        <a:rPr lang="ko-KR" altLang="en-US" sz="1400" b="0" i="0" u="none" strike="noStrike" dirty="0">
                          <a:solidFill>
                            <a:srgbClr val="000000"/>
                          </a:solidFill>
                          <a:effectLst/>
                          <a:latin typeface="나눔바른고딕" panose="020B0603020101020101" pitchFamily="50" charset="-127"/>
                          <a:ea typeface="나눔바른고딕" panose="020B0603020101020101" pitchFamily="50" charset="-127"/>
                        </a:rPr>
                        <a:t>종근당</a:t>
                      </a:r>
                    </a:p>
                  </a:txBody>
                  <a:tcPr marL="5715" marR="5715" marT="5715" marB="0" anchor="ctr">
                    <a:lnL>
                      <a:noFill/>
                    </a:lnL>
                    <a:lnR>
                      <a:noFill/>
                    </a:lnR>
                    <a:lnT>
                      <a:noFill/>
                    </a:lnT>
                    <a:lnB>
                      <a:noFill/>
                    </a:lnB>
                    <a:noFill/>
                  </a:tcPr>
                </a:tc>
                <a:tc>
                  <a:txBody>
                    <a:bodyPr/>
                    <a:lstStyle/>
                    <a:p>
                      <a:pPr algn="ctr" fontAlgn="ctr"/>
                      <a:r>
                        <a:rPr lang="ko-KR" altLang="en-US" sz="1400" b="0" i="0" u="none" strike="noStrike" dirty="0" err="1">
                          <a:solidFill>
                            <a:srgbClr val="000000"/>
                          </a:solidFill>
                          <a:effectLst/>
                          <a:latin typeface="나눔바른고딕" panose="020B0603020101020101" pitchFamily="50" charset="-127"/>
                          <a:ea typeface="나눔바른고딕" panose="020B0603020101020101" pitchFamily="50" charset="-127"/>
                        </a:rPr>
                        <a:t>당근종</a:t>
                      </a:r>
                      <a:endParaRPr lang="ko-KR" alt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5715" marR="5715" marT="5715" marB="0" anchor="ctr">
                    <a:lnL>
                      <a:noFill/>
                    </a:lnL>
                    <a:lnR>
                      <a:noFill/>
                    </a:lnR>
                    <a:lnT>
                      <a:noFill/>
                    </a:lnT>
                    <a:lnB>
                      <a:noFill/>
                    </a:lnB>
                    <a:noFill/>
                  </a:tcPr>
                </a:tc>
                <a:extLst>
                  <a:ext uri="{0D108BD9-81ED-4DB2-BD59-A6C34878D82A}">
                    <a16:rowId xmlns:a16="http://schemas.microsoft.com/office/drawing/2014/main" val="4246455302"/>
                  </a:ext>
                </a:extLst>
              </a:tr>
              <a:tr h="165735">
                <a:tc>
                  <a:txBody>
                    <a:bodyPr/>
                    <a:lstStyle/>
                    <a:p>
                      <a:pPr algn="ctr" fontAlgn="ctr"/>
                      <a:r>
                        <a:rPr lang="ko-KR" altLang="en-US" sz="1400" b="0" i="0" u="none" strike="noStrike">
                          <a:solidFill>
                            <a:srgbClr val="000000"/>
                          </a:solidFill>
                          <a:effectLst/>
                          <a:latin typeface="나눔바른고딕" panose="020B0603020101020101" pitchFamily="50" charset="-127"/>
                          <a:ea typeface="나눔바른고딕" panose="020B0603020101020101" pitchFamily="50" charset="-127"/>
                        </a:rPr>
                        <a:t>해조칼슘</a:t>
                      </a:r>
                    </a:p>
                  </a:txBody>
                  <a:tcPr marL="5715" marR="5715" marT="5715" marB="0" anchor="ctr">
                    <a:lnL>
                      <a:noFill/>
                    </a:lnL>
                    <a:lnR>
                      <a:noFill/>
                    </a:lnR>
                    <a:lnT>
                      <a:noFill/>
                    </a:lnT>
                    <a:lnB>
                      <a:noFill/>
                    </a:lnB>
                    <a:noFill/>
                  </a:tcPr>
                </a:tc>
                <a:tc>
                  <a:txBody>
                    <a:bodyPr/>
                    <a:lstStyle/>
                    <a:p>
                      <a:pPr algn="ctr" fontAlgn="ctr"/>
                      <a:r>
                        <a:rPr lang="ko-KR" altLang="en-US" sz="1400" b="0" i="0" u="none" strike="noStrike" dirty="0" err="1">
                          <a:solidFill>
                            <a:srgbClr val="000000"/>
                          </a:solidFill>
                          <a:effectLst/>
                          <a:latin typeface="나눔바른고딕" panose="020B0603020101020101" pitchFamily="50" charset="-127"/>
                          <a:ea typeface="나눔바른고딕" panose="020B0603020101020101" pitchFamily="50" charset="-127"/>
                        </a:rPr>
                        <a:t>해조슘</a:t>
                      </a:r>
                      <a:endParaRPr lang="ko-KR" alt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5715" marR="5715" marT="5715" marB="0" anchor="ctr">
                    <a:lnL>
                      <a:noFill/>
                    </a:lnL>
                    <a:lnR>
                      <a:noFill/>
                    </a:lnR>
                    <a:lnT>
                      <a:noFill/>
                    </a:lnT>
                    <a:lnB>
                      <a:noFill/>
                    </a:lnB>
                    <a:noFill/>
                  </a:tcPr>
                </a:tc>
                <a:extLst>
                  <a:ext uri="{0D108BD9-81ED-4DB2-BD59-A6C34878D82A}">
                    <a16:rowId xmlns:a16="http://schemas.microsoft.com/office/drawing/2014/main" val="2244485809"/>
                  </a:ext>
                </a:extLst>
              </a:tr>
            </a:tbl>
          </a:graphicData>
        </a:graphic>
      </p:graphicFrame>
      <p:sp>
        <p:nvSpPr>
          <p:cNvPr id="10" name="TextBox 9">
            <a:extLst>
              <a:ext uri="{FF2B5EF4-FFF2-40B4-BE49-F238E27FC236}">
                <a16:creationId xmlns:a16="http://schemas.microsoft.com/office/drawing/2014/main" id="{D18EB204-B19E-277E-30BE-4877BCDD3810}"/>
              </a:ext>
            </a:extLst>
          </p:cNvPr>
          <p:cNvSpPr txBox="1"/>
          <p:nvPr/>
        </p:nvSpPr>
        <p:spPr>
          <a:xfrm>
            <a:off x="5098978" y="2432622"/>
            <a:ext cx="3805108" cy="1200329"/>
          </a:xfrm>
          <a:prstGeom prst="rect">
            <a:avLst/>
          </a:prstGeom>
          <a:noFill/>
        </p:spPr>
        <p:txBody>
          <a:bodyPr wrap="squar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테스트용 </a:t>
            </a:r>
            <a:r>
              <a:rPr lang="en-US" altLang="ko-KR" sz="1200" dirty="0">
                <a:latin typeface="나눔바른고딕" panose="020B0603020101020101" pitchFamily="50" charset="-127"/>
                <a:ea typeface="나눔바른고딕" panose="020B0603020101020101" pitchFamily="50" charset="-127"/>
              </a:rPr>
              <a:t>csv</a:t>
            </a:r>
            <a:r>
              <a:rPr lang="ko-KR" altLang="en-US" sz="1200" dirty="0">
                <a:latin typeface="나눔바른고딕" panose="020B0603020101020101" pitchFamily="50" charset="-127"/>
                <a:ea typeface="나눔바른고딕" panose="020B0603020101020101" pitchFamily="50" charset="-127"/>
              </a:rPr>
              <a:t>파일을 만들어</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맞춤법 검사 시 참고자료로 </a:t>
            </a:r>
            <a:r>
              <a:rPr lang="en-US" altLang="ko-KR" sz="1200" dirty="0" err="1">
                <a:latin typeface="나눔바른고딕" panose="020B0603020101020101" pitchFamily="50" charset="-127"/>
                <a:ea typeface="나눔바른고딕" panose="020B0603020101020101" pitchFamily="50" charset="-127"/>
              </a:rPr>
              <a:t>gpt</a:t>
            </a:r>
            <a:r>
              <a:rPr lang="ko-KR" altLang="en-US" sz="1200" dirty="0">
                <a:latin typeface="나눔바른고딕" panose="020B0603020101020101" pitchFamily="50" charset="-127"/>
                <a:ea typeface="나눔바른고딕" panose="020B0603020101020101" pitchFamily="50" charset="-127"/>
              </a:rPr>
              <a:t>에게 요청함</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 </a:t>
            </a:r>
            <a:r>
              <a:rPr lang="en-US" altLang="ko-KR" sz="1200" dirty="0">
                <a:latin typeface="나눔바른고딕" panose="020B0603020101020101" pitchFamily="50" charset="-127"/>
                <a:ea typeface="나눔바른고딕" panose="020B0603020101020101" pitchFamily="50" charset="-127"/>
              </a:rPr>
              <a:t>csv</a:t>
            </a:r>
            <a:r>
              <a:rPr lang="ko-KR" altLang="en-US" sz="1200" dirty="0">
                <a:latin typeface="나눔바른고딕" panose="020B0603020101020101" pitchFamily="50" charset="-127"/>
                <a:ea typeface="나눔바른고딕" panose="020B0603020101020101" pitchFamily="50" charset="-127"/>
              </a:rPr>
              <a:t>에 해당하는 내용이 있으면 이를 수정하고 그 외 사항도 수정</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진행</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이에 해당하는 내용이 없다면 그 외 사항만 고쳐서 결과물 출력</a:t>
            </a:r>
          </a:p>
        </p:txBody>
      </p:sp>
      <p:pic>
        <p:nvPicPr>
          <p:cNvPr id="12" name="그림 11">
            <a:extLst>
              <a:ext uri="{FF2B5EF4-FFF2-40B4-BE49-F238E27FC236}">
                <a16:creationId xmlns:a16="http://schemas.microsoft.com/office/drawing/2014/main" id="{F82A82B2-713E-B182-0A52-57448EB18D75}"/>
              </a:ext>
            </a:extLst>
          </p:cNvPr>
          <p:cNvPicPr>
            <a:picLocks noChangeAspect="1"/>
          </p:cNvPicPr>
          <p:nvPr/>
        </p:nvPicPr>
        <p:blipFill>
          <a:blip r:embed="rId6"/>
          <a:stretch>
            <a:fillRect/>
          </a:stretch>
        </p:blipFill>
        <p:spPr>
          <a:xfrm>
            <a:off x="361964" y="4934808"/>
            <a:ext cx="4622405" cy="107230"/>
          </a:xfrm>
          <a:prstGeom prst="rect">
            <a:avLst/>
          </a:prstGeom>
        </p:spPr>
      </p:pic>
    </p:spTree>
    <p:extLst>
      <p:ext uri="{BB962C8B-B14F-4D97-AF65-F5344CB8AC3E}">
        <p14:creationId xmlns:p14="http://schemas.microsoft.com/office/powerpoint/2010/main" val="22116420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D8D97B9B-12FF-0B8D-D54D-0F33B0D1ED26}"/>
              </a:ext>
            </a:extLst>
          </p:cNvPr>
          <p:cNvPicPr>
            <a:picLocks noChangeAspect="1"/>
          </p:cNvPicPr>
          <p:nvPr/>
        </p:nvPicPr>
        <p:blipFill>
          <a:blip r:embed="rId4"/>
          <a:stretch>
            <a:fillRect/>
          </a:stretch>
        </p:blipFill>
        <p:spPr>
          <a:xfrm>
            <a:off x="411480" y="1127984"/>
            <a:ext cx="7444740" cy="3110502"/>
          </a:xfrm>
          <a:prstGeom prst="rect">
            <a:avLst/>
          </a:prstGeom>
        </p:spPr>
      </p:pic>
      <p:sp>
        <p:nvSpPr>
          <p:cNvPr id="5" name="TextBox 4">
            <a:extLst>
              <a:ext uri="{FF2B5EF4-FFF2-40B4-BE49-F238E27FC236}">
                <a16:creationId xmlns:a16="http://schemas.microsoft.com/office/drawing/2014/main" id="{1C76832D-6D31-A558-6A97-231857938804}"/>
              </a:ext>
            </a:extLst>
          </p:cNvPr>
          <p:cNvSpPr txBox="1"/>
          <p:nvPr/>
        </p:nvSpPr>
        <p:spPr>
          <a:xfrm>
            <a:off x="411480" y="4368186"/>
            <a:ext cx="3273653" cy="461665"/>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solidFill>
                  <a:srgbClr val="0D0D0D"/>
                </a:solidFill>
                <a:latin typeface="나눔바른고딕" panose="020B0603020101020101" pitchFamily="50" charset="-127"/>
                <a:ea typeface="나눔바른고딕" panose="020B0603020101020101" pitchFamily="50" charset="-127"/>
              </a:rPr>
              <a:t>이미지 </a:t>
            </a:r>
            <a:r>
              <a:rPr lang="ko-KR" altLang="en-US" sz="1200" dirty="0" err="1">
                <a:solidFill>
                  <a:srgbClr val="0D0D0D"/>
                </a:solidFill>
                <a:latin typeface="나눔바른고딕" panose="020B0603020101020101" pitchFamily="50" charset="-127"/>
                <a:ea typeface="나눔바른고딕" panose="020B0603020101020101" pitchFamily="50" charset="-127"/>
              </a:rPr>
              <a:t>전처리</a:t>
            </a:r>
            <a:r>
              <a:rPr lang="ko-KR" altLang="en-US" sz="1200" dirty="0">
                <a:solidFill>
                  <a:srgbClr val="0D0D0D"/>
                </a:solidFill>
                <a:latin typeface="나눔바른고딕" panose="020B0603020101020101" pitchFamily="50" charset="-127"/>
                <a:ea typeface="나눔바른고딕" panose="020B0603020101020101" pitchFamily="50" charset="-127"/>
              </a:rPr>
              <a:t> 전후의 </a:t>
            </a:r>
            <a:r>
              <a:rPr lang="en-US" altLang="ko-KR" sz="1200" dirty="0" err="1">
                <a:solidFill>
                  <a:srgbClr val="0D0D0D"/>
                </a:solidFill>
                <a:latin typeface="나눔바른고딕" panose="020B0603020101020101" pitchFamily="50" charset="-127"/>
                <a:ea typeface="나눔바른고딕" panose="020B0603020101020101" pitchFamily="50" charset="-127"/>
              </a:rPr>
              <a:t>ocr</a:t>
            </a:r>
            <a:r>
              <a:rPr lang="ko-KR" altLang="en-US" sz="1200" dirty="0">
                <a:solidFill>
                  <a:srgbClr val="0D0D0D"/>
                </a:solidFill>
                <a:latin typeface="나눔바른고딕" panose="020B0603020101020101" pitchFamily="50" charset="-127"/>
                <a:ea typeface="나눔바른고딕" panose="020B0603020101020101" pitchFamily="50" charset="-127"/>
              </a:rPr>
              <a:t>의 결과 정확도를 비교</a:t>
            </a:r>
            <a:endParaRPr lang="en-US" altLang="ko-KR" sz="1200" dirty="0">
              <a:solidFill>
                <a:srgbClr val="0D0D0D"/>
              </a:solidFill>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solidFill>
                  <a:srgbClr val="0D0D0D"/>
                </a:solidFill>
                <a:latin typeface="나눔바른고딕" panose="020B0603020101020101" pitchFamily="50" charset="-127"/>
                <a:ea typeface="나눔바른고딕" panose="020B0603020101020101" pitchFamily="50" charset="-127"/>
              </a:rPr>
              <a:t>OpenAI API </a:t>
            </a:r>
            <a:r>
              <a:rPr lang="ko-KR" altLang="en-US" sz="1200" dirty="0">
                <a:solidFill>
                  <a:srgbClr val="0D0D0D"/>
                </a:solidFill>
                <a:latin typeface="나눔바른고딕" panose="020B0603020101020101" pitchFamily="50" charset="-127"/>
                <a:ea typeface="나눔바른고딕" panose="020B0603020101020101" pitchFamily="50" charset="-127"/>
              </a:rPr>
              <a:t>이용</a:t>
            </a:r>
            <a:endParaRPr lang="ko-KR" altLang="en-US"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1300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3) </a:t>
            </a:r>
            <a:r>
              <a:rPr lang="ko-KR" altLang="en-US" b="1" dirty="0">
                <a:solidFill>
                  <a:srgbClr val="FFFF6D"/>
                </a:solidFill>
                <a:latin typeface="나눔바른고딕" panose="020B0603020101020101" pitchFamily="50" charset="-127"/>
                <a:ea typeface="나눔바른고딕" panose="020B0603020101020101" pitchFamily="50" charset="-127"/>
              </a:rPr>
              <a:t>활용 장비 및 재료</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사각형: 둥근 모서리 8">
            <a:extLst>
              <a:ext uri="{FF2B5EF4-FFF2-40B4-BE49-F238E27FC236}">
                <a16:creationId xmlns:a16="http://schemas.microsoft.com/office/drawing/2014/main" id="{DF901B11-3CD0-F259-C0AA-FB5319D06180}"/>
              </a:ext>
            </a:extLst>
          </p:cNvPr>
          <p:cNvSpPr/>
          <p:nvPr/>
        </p:nvSpPr>
        <p:spPr>
          <a:xfrm>
            <a:off x="247776" y="1388266"/>
            <a:ext cx="2759612" cy="3600157"/>
          </a:xfrm>
          <a:prstGeom prst="roundRect">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11" name="사각형: 둥근 모서리 10">
            <a:extLst>
              <a:ext uri="{FF2B5EF4-FFF2-40B4-BE49-F238E27FC236}">
                <a16:creationId xmlns:a16="http://schemas.microsoft.com/office/drawing/2014/main" id="{F1CA2BD7-BA21-9D95-8434-E7FA460D7B79}"/>
              </a:ext>
            </a:extLst>
          </p:cNvPr>
          <p:cNvSpPr/>
          <p:nvPr/>
        </p:nvSpPr>
        <p:spPr>
          <a:xfrm>
            <a:off x="361490" y="1502247"/>
            <a:ext cx="2532183" cy="337059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13" name="사각형: 둥근 모서리 12">
            <a:extLst>
              <a:ext uri="{FF2B5EF4-FFF2-40B4-BE49-F238E27FC236}">
                <a16:creationId xmlns:a16="http://schemas.microsoft.com/office/drawing/2014/main" id="{0DB0706C-9B0A-FC6F-E6E9-EAF2AF462DF7}"/>
              </a:ext>
            </a:extLst>
          </p:cNvPr>
          <p:cNvSpPr/>
          <p:nvPr/>
        </p:nvSpPr>
        <p:spPr>
          <a:xfrm>
            <a:off x="3098828" y="1388266"/>
            <a:ext cx="2759612" cy="3600157"/>
          </a:xfrm>
          <a:prstGeom prst="roundRect">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20" name="사각형: 둥근 모서리 19">
            <a:extLst>
              <a:ext uri="{FF2B5EF4-FFF2-40B4-BE49-F238E27FC236}">
                <a16:creationId xmlns:a16="http://schemas.microsoft.com/office/drawing/2014/main" id="{D32635C4-3308-2A25-9FA4-A8B618C1F1BB}"/>
              </a:ext>
            </a:extLst>
          </p:cNvPr>
          <p:cNvSpPr/>
          <p:nvPr/>
        </p:nvSpPr>
        <p:spPr>
          <a:xfrm>
            <a:off x="3212542" y="1502247"/>
            <a:ext cx="2532183" cy="337059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21" name="사각형: 둥근 모서리 20">
            <a:extLst>
              <a:ext uri="{FF2B5EF4-FFF2-40B4-BE49-F238E27FC236}">
                <a16:creationId xmlns:a16="http://schemas.microsoft.com/office/drawing/2014/main" id="{EE8CDE10-7626-3443-07E2-A13647CE0BEB}"/>
              </a:ext>
            </a:extLst>
          </p:cNvPr>
          <p:cNvSpPr/>
          <p:nvPr/>
        </p:nvSpPr>
        <p:spPr>
          <a:xfrm>
            <a:off x="5972154" y="1365165"/>
            <a:ext cx="2759612" cy="3600157"/>
          </a:xfrm>
          <a:prstGeom prst="roundRect">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22" name="사각형: 둥근 모서리 21">
            <a:extLst>
              <a:ext uri="{FF2B5EF4-FFF2-40B4-BE49-F238E27FC236}">
                <a16:creationId xmlns:a16="http://schemas.microsoft.com/office/drawing/2014/main" id="{23AA4D8A-0CB9-5BEA-2C1F-7338FAD4DC59}"/>
              </a:ext>
            </a:extLst>
          </p:cNvPr>
          <p:cNvSpPr/>
          <p:nvPr/>
        </p:nvSpPr>
        <p:spPr>
          <a:xfrm>
            <a:off x="6085868" y="1479146"/>
            <a:ext cx="2532183" cy="337059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23" name="Google Shape;74;p16">
            <a:extLst>
              <a:ext uri="{FF2B5EF4-FFF2-40B4-BE49-F238E27FC236}">
                <a16:creationId xmlns:a16="http://schemas.microsoft.com/office/drawing/2014/main" id="{E9CA4488-DE5D-AFF0-2C14-35F95E447478}"/>
              </a:ext>
            </a:extLst>
          </p:cNvPr>
          <p:cNvSpPr txBox="1"/>
          <p:nvPr/>
        </p:nvSpPr>
        <p:spPr>
          <a:xfrm>
            <a:off x="674625" y="1505152"/>
            <a:ext cx="1738403"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프론트엔드</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24" name="Google Shape;74;p16">
            <a:extLst>
              <a:ext uri="{FF2B5EF4-FFF2-40B4-BE49-F238E27FC236}">
                <a16:creationId xmlns:a16="http://schemas.microsoft.com/office/drawing/2014/main" id="{30050038-E59F-64B5-596F-1DE08BF169B3}"/>
              </a:ext>
            </a:extLst>
          </p:cNvPr>
          <p:cNvSpPr txBox="1"/>
          <p:nvPr/>
        </p:nvSpPr>
        <p:spPr>
          <a:xfrm>
            <a:off x="3609431" y="1505152"/>
            <a:ext cx="1738403"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LLM &amp; API</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25" name="Google Shape;74;p16">
            <a:extLst>
              <a:ext uri="{FF2B5EF4-FFF2-40B4-BE49-F238E27FC236}">
                <a16:creationId xmlns:a16="http://schemas.microsoft.com/office/drawing/2014/main" id="{14A97788-A4F9-D03E-DE8F-7821A29D1BEC}"/>
              </a:ext>
            </a:extLst>
          </p:cNvPr>
          <p:cNvSpPr txBox="1"/>
          <p:nvPr/>
        </p:nvSpPr>
        <p:spPr>
          <a:xfrm>
            <a:off x="6482757" y="1479146"/>
            <a:ext cx="1738403"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사용 도구</a:t>
            </a:r>
            <a:endParaRPr b="1" dirty="0">
              <a:solidFill>
                <a:schemeClr val="tx1"/>
              </a:solidFill>
              <a:latin typeface="나눔바른고딕" panose="020B0603020101020101" pitchFamily="50" charset="-127"/>
              <a:ea typeface="나눔바른고딕" panose="020B0603020101020101" pitchFamily="50" charset="-127"/>
            </a:endParaRPr>
          </a:p>
        </p:txBody>
      </p:sp>
      <p:pic>
        <p:nvPicPr>
          <p:cNvPr id="26" name="그림 25">
            <a:extLst>
              <a:ext uri="{FF2B5EF4-FFF2-40B4-BE49-F238E27FC236}">
                <a16:creationId xmlns:a16="http://schemas.microsoft.com/office/drawing/2014/main" id="{5872C213-BD19-CB3C-4E2D-C7DA9D8C2E79}"/>
              </a:ext>
            </a:extLst>
          </p:cNvPr>
          <p:cNvPicPr>
            <a:picLocks noChangeAspect="1"/>
          </p:cNvPicPr>
          <p:nvPr/>
        </p:nvPicPr>
        <p:blipFill>
          <a:blip r:embed="rId4"/>
          <a:stretch>
            <a:fillRect/>
          </a:stretch>
        </p:blipFill>
        <p:spPr>
          <a:xfrm>
            <a:off x="6592859" y="2512827"/>
            <a:ext cx="1452591" cy="751449"/>
          </a:xfrm>
          <a:prstGeom prst="rect">
            <a:avLst/>
          </a:prstGeom>
        </p:spPr>
      </p:pic>
      <p:pic>
        <p:nvPicPr>
          <p:cNvPr id="27" name="그림 26">
            <a:extLst>
              <a:ext uri="{FF2B5EF4-FFF2-40B4-BE49-F238E27FC236}">
                <a16:creationId xmlns:a16="http://schemas.microsoft.com/office/drawing/2014/main" id="{CC867E22-D904-D829-3745-79735BD6163A}"/>
              </a:ext>
            </a:extLst>
          </p:cNvPr>
          <p:cNvPicPr>
            <a:picLocks noChangeAspect="1"/>
          </p:cNvPicPr>
          <p:nvPr/>
        </p:nvPicPr>
        <p:blipFill>
          <a:blip r:embed="rId5"/>
          <a:stretch>
            <a:fillRect/>
          </a:stretch>
        </p:blipFill>
        <p:spPr>
          <a:xfrm>
            <a:off x="6555178" y="1918268"/>
            <a:ext cx="1597967" cy="532656"/>
          </a:xfrm>
          <a:prstGeom prst="rect">
            <a:avLst/>
          </a:prstGeom>
        </p:spPr>
      </p:pic>
      <p:pic>
        <p:nvPicPr>
          <p:cNvPr id="28" name="Picture 2" descr="LangChain Announces Partnership with deepsense.ai - deepsense.ai">
            <a:extLst>
              <a:ext uri="{FF2B5EF4-FFF2-40B4-BE49-F238E27FC236}">
                <a16:creationId xmlns:a16="http://schemas.microsoft.com/office/drawing/2014/main" id="{273FF85C-5527-47B7-1736-ED93EE0B9F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84" t="28624" r="5815" b="25655"/>
          <a:stretch/>
        </p:blipFill>
        <p:spPr bwMode="auto">
          <a:xfrm>
            <a:off x="3592976" y="2036290"/>
            <a:ext cx="1738404" cy="3615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pencv 로고 - 소셜 미디어 및 로고 아이콘">
            <a:extLst>
              <a:ext uri="{FF2B5EF4-FFF2-40B4-BE49-F238E27FC236}">
                <a16:creationId xmlns:a16="http://schemas.microsoft.com/office/drawing/2014/main" id="{97C5FE96-7595-901C-4519-B962BF43CF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191" y="3303215"/>
            <a:ext cx="1327578" cy="6637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Filtering Image content with Google's Cloud Vision API for iOS | by Robert  King | Medium">
            <a:extLst>
              <a:ext uri="{FF2B5EF4-FFF2-40B4-BE49-F238E27FC236}">
                <a16:creationId xmlns:a16="http://schemas.microsoft.com/office/drawing/2014/main" id="{842F3174-8AA6-57B2-43C3-258EF7F394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7566" y="2453784"/>
            <a:ext cx="1557983" cy="53679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Zarathu Blog - Python Streamlit 패키지를 이용한 대시보드 만들기">
            <a:extLst>
              <a:ext uri="{FF2B5EF4-FFF2-40B4-BE49-F238E27FC236}">
                <a16:creationId xmlns:a16="http://schemas.microsoft.com/office/drawing/2014/main" id="{F667DF6F-0662-2DD1-F2D1-FA4C85DA7D0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73" t="23511" r="15204" b="18663"/>
          <a:stretch/>
        </p:blipFill>
        <p:spPr bwMode="auto">
          <a:xfrm>
            <a:off x="797149" y="2001913"/>
            <a:ext cx="1674174" cy="7514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34D0002E-8B85-26A8-CBAD-63E461F0AB33}"/>
              </a:ext>
            </a:extLst>
          </p:cNvPr>
          <p:cNvSpPr txBox="1"/>
          <p:nvPr/>
        </p:nvSpPr>
        <p:spPr>
          <a:xfrm>
            <a:off x="247776" y="788714"/>
            <a:ext cx="4572000" cy="307777"/>
          </a:xfrm>
          <a:prstGeom prst="rect">
            <a:avLst/>
          </a:prstGeom>
          <a:noFill/>
        </p:spPr>
        <p:txBody>
          <a:bodyPr wrap="square">
            <a:spAutoFit/>
          </a:bodyPr>
          <a:lstStyle/>
          <a:p>
            <a:r>
              <a:rPr lang="ko-KR" altLang="en-US" b="1" i="0" dirty="0">
                <a:solidFill>
                  <a:schemeClr val="tx1"/>
                </a:solidFill>
                <a:effectLst/>
                <a:latin typeface="나눔바른고딕" panose="020B0603020101020101" pitchFamily="50" charset="-127"/>
                <a:ea typeface="나눔바른고딕" panose="020B0603020101020101" pitchFamily="50" charset="-127"/>
              </a:rPr>
              <a:t>개발 환경</a:t>
            </a:r>
            <a:endParaRPr lang="en-US" altLang="ko-KR" b="1" i="0" dirty="0">
              <a:solidFill>
                <a:schemeClr val="tx1"/>
              </a:solidFill>
              <a:effectLst/>
              <a:latin typeface="나눔바른고딕" panose="020B0603020101020101" pitchFamily="50" charset="-127"/>
              <a:ea typeface="나눔바른고딕" panose="020B0603020101020101" pitchFamily="50" charset="-127"/>
            </a:endParaRPr>
          </a:p>
        </p:txBody>
      </p:sp>
      <p:pic>
        <p:nvPicPr>
          <p:cNvPr id="1026" name="Picture 2">
            <a:extLst>
              <a:ext uri="{FF2B5EF4-FFF2-40B4-BE49-F238E27FC236}">
                <a16:creationId xmlns:a16="http://schemas.microsoft.com/office/drawing/2014/main" id="{C304B171-39A8-5601-402B-D68A97D09F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1453" y="3134844"/>
            <a:ext cx="1588912" cy="430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 Vision Datasets">
            <a:extLst>
              <a:ext uri="{FF2B5EF4-FFF2-40B4-BE49-F238E27FC236}">
                <a16:creationId xmlns:a16="http://schemas.microsoft.com/office/drawing/2014/main" id="{4DC969C5-347F-12A8-8DFB-EBF842776E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1047" y="3761404"/>
            <a:ext cx="1557984" cy="2880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Qt - 위키백과, 우리 모두의 백과사전">
            <a:extLst>
              <a:ext uri="{FF2B5EF4-FFF2-40B4-BE49-F238E27FC236}">
                <a16:creationId xmlns:a16="http://schemas.microsoft.com/office/drawing/2014/main" id="{8E975E0B-B9FC-372A-A30B-227A860969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5149" y="2841582"/>
            <a:ext cx="1045917" cy="10903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GL - 나무위키">
            <a:extLst>
              <a:ext uri="{FF2B5EF4-FFF2-40B4-BE49-F238E27FC236}">
                <a16:creationId xmlns:a16="http://schemas.microsoft.com/office/drawing/2014/main" id="{B63A83E5-CE54-DAE1-3554-3005FFCE82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23864" y="4080985"/>
            <a:ext cx="1283905" cy="529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94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621C1CA9-A5A0-9437-BE35-6EC3B936D74F}"/>
              </a:ext>
            </a:extLst>
          </p:cNvPr>
          <p:cNvPicPr>
            <a:picLocks noChangeAspect="1"/>
          </p:cNvPicPr>
          <p:nvPr/>
        </p:nvPicPr>
        <p:blipFill>
          <a:blip r:embed="rId4"/>
          <a:stretch>
            <a:fillRect/>
          </a:stretch>
        </p:blipFill>
        <p:spPr>
          <a:xfrm>
            <a:off x="358140" y="1049684"/>
            <a:ext cx="7825740" cy="1961695"/>
          </a:xfrm>
          <a:prstGeom prst="rect">
            <a:avLst/>
          </a:prstGeom>
        </p:spPr>
      </p:pic>
      <p:sp>
        <p:nvSpPr>
          <p:cNvPr id="5" name="TextBox 4">
            <a:extLst>
              <a:ext uri="{FF2B5EF4-FFF2-40B4-BE49-F238E27FC236}">
                <a16:creationId xmlns:a16="http://schemas.microsoft.com/office/drawing/2014/main" id="{9318862C-2871-5B58-6853-422AA06E8604}"/>
              </a:ext>
            </a:extLst>
          </p:cNvPr>
          <p:cNvSpPr txBox="1"/>
          <p:nvPr/>
        </p:nvSpPr>
        <p:spPr>
          <a:xfrm>
            <a:off x="247357" y="3211737"/>
            <a:ext cx="4156664" cy="1492716"/>
          </a:xfrm>
          <a:prstGeom prst="rect">
            <a:avLst/>
          </a:prstGeom>
          <a:noFill/>
        </p:spPr>
        <p:txBody>
          <a:bodyPr wrap="square" rtlCol="0">
            <a:spAutoFit/>
          </a:bodyPr>
          <a:lstStyle/>
          <a:p>
            <a:pPr algn="l"/>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섭취량및섭취방법</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일 </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회</a:t>
            </a:r>
            <a:r>
              <a:rPr lang="en-US" altLang="ko-KR" sz="700" dirty="0">
                <a:latin typeface="나눔바른고딕" panose="020B0603020101020101" pitchFamily="50" charset="-127"/>
                <a:ea typeface="나눔바른고딕" panose="020B0603020101020101" pitchFamily="50" charset="-127"/>
              </a:rPr>
              <a:t>, 1</a:t>
            </a:r>
            <a:r>
              <a:rPr lang="ko-KR" altLang="en-US" sz="700" dirty="0">
                <a:latin typeface="나눔바른고딕" panose="020B0603020101020101" pitchFamily="50" charset="-127"/>
                <a:ea typeface="나눔바른고딕" panose="020B0603020101020101" pitchFamily="50" charset="-127"/>
              </a:rPr>
              <a:t>회 </a:t>
            </a:r>
            <a:r>
              <a:rPr lang="en-US" altLang="ko-KR" sz="700" dirty="0">
                <a:latin typeface="나눔바른고딕" panose="020B0603020101020101" pitchFamily="50" charset="-127"/>
                <a:ea typeface="나눔바른고딕" panose="020B0603020101020101" pitchFamily="50" charset="-127"/>
              </a:rPr>
              <a:t>1</a:t>
            </a:r>
            <a:r>
              <a:rPr lang="ko-KR" altLang="en-US" sz="700" dirty="0" err="1">
                <a:latin typeface="나눔바른고딕" panose="020B0603020101020101" pitchFamily="50" charset="-127"/>
                <a:ea typeface="나눔바른고딕" panose="020B0603020101020101" pitchFamily="50" charset="-127"/>
              </a:rPr>
              <a:t>포를섭취하십시오</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섭취 시 주의사항</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특이체질</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알레르기체질등은개인에따라과민반응을나타낼수</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있으므로원료를확인한후섭취하십시오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질환이있거나의약품복용시전문가와상담하십시오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어린이가함부로섭취하지</a:t>
            </a:r>
            <a:r>
              <a:rPr lang="ko-KR" altLang="en-US" sz="700" dirty="0">
                <a:latin typeface="나눔바른고딕" panose="020B0603020101020101" pitchFamily="50" charset="-127"/>
                <a:ea typeface="나눔바른고딕" panose="020B0603020101020101" pitchFamily="50" charset="-127"/>
              </a:rPr>
              <a:t> 않도록 </a:t>
            </a:r>
            <a:r>
              <a:rPr lang="ko-KR" altLang="en-US" sz="700" dirty="0" err="1">
                <a:latin typeface="나눔바른고딕" panose="020B0603020101020101" pitchFamily="50" charset="-127"/>
                <a:ea typeface="나눔바른고딕" panose="020B0603020101020101" pitchFamily="50" charset="-127"/>
              </a:rPr>
              <a:t>일일섭취량방법을지도하십시오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이상사례발생시 </a:t>
            </a:r>
            <a:r>
              <a:rPr lang="ko-KR" altLang="en-US" sz="700" dirty="0" err="1">
                <a:latin typeface="나눔바른고딕" panose="020B0603020101020101" pitchFamily="50" charset="-127"/>
                <a:ea typeface="나눔바른고딕" panose="020B0603020101020101" pitchFamily="50" charset="-127"/>
              </a:rPr>
              <a:t>섭취를중단하고전문가와상담하십시오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과량섭취 시설사를 </a:t>
            </a:r>
            <a:r>
              <a:rPr lang="ko-KR" altLang="en-US" sz="700" dirty="0" err="1">
                <a:latin typeface="나눔바른고딕" panose="020B0603020101020101" pitchFamily="50" charset="-127"/>
                <a:ea typeface="나눔바른고딕" panose="020B0603020101020101" pitchFamily="50" charset="-127"/>
              </a:rPr>
              <a:t>유발할수있습니다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보관방법</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습기가적고직사광선을받지않는실온에보관하시고</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어린이의 손에 </a:t>
            </a:r>
            <a:r>
              <a:rPr lang="ko-KR" altLang="en-US" sz="700" dirty="0" err="1">
                <a:latin typeface="나눔바른고딕" panose="020B0603020101020101" pitchFamily="50" charset="-127"/>
                <a:ea typeface="나눔바른고딕" panose="020B0603020101020101" pitchFamily="50" charset="-127"/>
              </a:rPr>
              <a:t>닿지않도록주의하시기바랍니다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건강기능식품전문제조원</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콜마비앤에이치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주</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음성공장충북음성군대소면</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대풍산단</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길 </a:t>
            </a:r>
            <a:r>
              <a:rPr lang="en-US" altLang="ko-KR" sz="700" dirty="0">
                <a:latin typeface="나눔바른고딕" panose="020B0603020101020101" pitchFamily="50" charset="-127"/>
                <a:ea typeface="나눔바른고딕" panose="020B0603020101020101" pitchFamily="50" charset="-127"/>
              </a:rPr>
              <a:t>8 [</a:t>
            </a:r>
            <a:r>
              <a:rPr lang="ko-KR" altLang="en-US" sz="700" dirty="0" err="1">
                <a:latin typeface="나눔바른고딕" panose="020B0603020101020101" pitchFamily="50" charset="-127"/>
                <a:ea typeface="나눔바른고딕" panose="020B0603020101020101" pitchFamily="50" charset="-127"/>
              </a:rPr>
              <a:t>건강기능식품유통전문판매원</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콜마생활건강</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주</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서울시 </a:t>
            </a:r>
            <a:r>
              <a:rPr lang="ko-KR" altLang="en-US" sz="700" dirty="0" err="1">
                <a:latin typeface="나눔바른고딕" panose="020B0603020101020101" pitchFamily="50" charset="-127"/>
                <a:ea typeface="나눔바른고딕" panose="020B0603020101020101" pitchFamily="50" charset="-127"/>
              </a:rPr>
              <a:t>서초구사임당로</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18,</a:t>
            </a:r>
            <a:r>
              <a:rPr lang="ko-KR" altLang="en-US" sz="700" dirty="0">
                <a:latin typeface="나눔바른고딕" panose="020B0603020101020101" pitchFamily="50" charset="-127"/>
                <a:ea typeface="나눔바른고딕" panose="020B0603020101020101" pitchFamily="50" charset="-127"/>
              </a:rPr>
              <a:t>석오빌딩 </a:t>
            </a:r>
            <a:r>
              <a:rPr lang="en-US" altLang="ko-KR" sz="700" dirty="0">
                <a:latin typeface="나눔바른고딕" panose="020B0603020101020101" pitchFamily="50" charset="-127"/>
                <a:ea typeface="나눔바른고딕" panose="020B0603020101020101" pitchFamily="50" charset="-127"/>
              </a:rPr>
              <a:t>10</a:t>
            </a:r>
            <a:r>
              <a:rPr lang="ko-KR" altLang="en-US" sz="700" dirty="0">
                <a:latin typeface="나눔바른고딕" panose="020B0603020101020101" pitchFamily="50" charset="-127"/>
                <a:ea typeface="나눔바른고딕" panose="020B0603020101020101" pitchFamily="50" charset="-127"/>
              </a:rPr>
              <a:t>층</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서초동</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소비자상담실</a:t>
            </a:r>
            <a:r>
              <a:rPr lang="en-US" altLang="ko-KR" sz="700" dirty="0">
                <a:latin typeface="나눔바른고딕" panose="020B0603020101020101" pitchFamily="50" charset="-127"/>
                <a:ea typeface="나눔바른고딕" panose="020B0603020101020101" pitchFamily="50" charset="-127"/>
              </a:rPr>
              <a:t>]070-8847-8105 [</a:t>
            </a:r>
            <a:r>
              <a:rPr lang="ko-KR" altLang="en-US" sz="700" dirty="0">
                <a:latin typeface="나눔바른고딕" panose="020B0603020101020101" pitchFamily="50" charset="-127"/>
                <a:ea typeface="나눔바른고딕" panose="020B0603020101020101" pitchFamily="50" charset="-127"/>
              </a:rPr>
              <a:t>내포장재질</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폴리에틸렌</a:t>
            </a:r>
            <a:r>
              <a:rPr lang="en-US" altLang="ko-KR" sz="700" dirty="0">
                <a:latin typeface="나눔바른고딕" panose="020B0603020101020101" pitchFamily="50" charset="-127"/>
                <a:ea typeface="나눔바른고딕" panose="020B0603020101020101" pitchFamily="50" charset="-127"/>
              </a:rPr>
              <a:t>(PE)[</a:t>
            </a:r>
            <a:r>
              <a:rPr lang="ko-KR" altLang="en-US" sz="700" dirty="0" err="1">
                <a:latin typeface="나눔바른고딕" panose="020B0603020101020101" pitchFamily="50" charset="-127"/>
                <a:ea typeface="나눔바른고딕" panose="020B0603020101020101" pitchFamily="50" charset="-127"/>
              </a:rPr>
              <a:t>반품및교환처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구입처 </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본제품은공정거래위원회고시소비자분쟁해결기준에의거</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교환또는보상받들수</a:t>
            </a:r>
            <a:r>
              <a:rPr lang="ko-KR" altLang="en-US" sz="700" dirty="0">
                <a:latin typeface="나눔바른고딕" panose="020B0603020101020101" pitchFamily="50" charset="-127"/>
                <a:ea typeface="나눔바른고딕" panose="020B0603020101020101" pitchFamily="50" charset="-127"/>
              </a:rPr>
              <a:t> 있습니다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본제품은 질병의 예방 </a:t>
            </a:r>
            <a:r>
              <a:rPr lang="ko-KR" altLang="en-US" sz="700" dirty="0" err="1">
                <a:latin typeface="나눔바른고딕" panose="020B0603020101020101" pitchFamily="50" charset="-127"/>
                <a:ea typeface="나눔바른고딕" panose="020B0603020101020101" pitchFamily="50" charset="-127"/>
              </a:rPr>
              <a:t>및치료를위한의약품이아닌</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건강기능식품입니다</a:t>
            </a:r>
            <a:r>
              <a:rPr lang="en-US" altLang="ko-KR"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이상차례신고는</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1577-2488.</a:t>
            </a:r>
            <a:r>
              <a:rPr lang="ko-KR" altLang="en-US" sz="700" dirty="0" err="1">
                <a:latin typeface="나눔바른고딕" panose="020B0603020101020101" pitchFamily="50" charset="-127"/>
                <a:ea typeface="나눔바른고딕" panose="020B0603020101020101" pitchFamily="50" charset="-127"/>
              </a:rPr>
              <a:t>본제품은알류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가금류</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메밀</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땅콩</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밀</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고등어</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게</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새우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돼지고기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복숭아</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토마토</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호두</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닭고기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쇠고기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오징어</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조개류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굴</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전복</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홍합포함</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잣을사용한제품과같은제조시설에서제조하였습니다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건강기능식품 이력추적관리번호</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바코드 </a:t>
            </a:r>
            <a:r>
              <a:rPr lang="en-US" altLang="ko-KR" sz="700" dirty="0">
                <a:latin typeface="나눔바른고딕" panose="020B0603020101020101" pitchFamily="50" charset="-127"/>
                <a:ea typeface="나눔바른고딕" panose="020B0603020101020101" pitchFamily="50" charset="-127"/>
              </a:rPr>
              <a:t>13</a:t>
            </a:r>
            <a:r>
              <a:rPr lang="ko-KR" altLang="en-US" sz="700" dirty="0">
                <a:latin typeface="나눔바른고딕" panose="020B0603020101020101" pitchFamily="50" charset="-127"/>
                <a:ea typeface="나눔바른고딕" panose="020B0603020101020101" pitchFamily="50" charset="-127"/>
              </a:rPr>
              <a:t>자리</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제조번호</a:t>
            </a:r>
            <a:r>
              <a:rPr lang="en-US" altLang="ko-KR" sz="700" dirty="0">
                <a:latin typeface="나눔바른고딕" panose="020B0603020101020101" pitchFamily="50" charset="-127"/>
                <a:ea typeface="나눔바른고딕" panose="020B0603020101020101" pitchFamily="50" charset="-127"/>
              </a:rPr>
              <a:t>5</a:t>
            </a:r>
            <a:r>
              <a:rPr lang="ko-KR" altLang="en-US" sz="700" dirty="0">
                <a:latin typeface="나눔바른고딕" panose="020B0603020101020101" pitchFamily="50" charset="-127"/>
                <a:ea typeface="나눔바른고딕" panose="020B0603020101020101" pitchFamily="50" charset="-127"/>
              </a:rPr>
              <a:t>자리 제조번호</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비닐</a:t>
            </a:r>
            <a:r>
              <a:rPr lang="en-US" altLang="ko-KR" sz="700" dirty="0">
                <a:latin typeface="나눔바른고딕" panose="020B0603020101020101" pitchFamily="50" charset="-127"/>
                <a:ea typeface="나눔바른고딕" panose="020B0603020101020101" pitchFamily="50" charset="-127"/>
              </a:rPr>
              <a:t>PP 8 809935 030159 </a:t>
            </a:r>
            <a:r>
              <a:rPr lang="ko-KR" altLang="en-US" sz="700" dirty="0">
                <a:latin typeface="나눔바른고딕" panose="020B0603020101020101" pitchFamily="50" charset="-127"/>
                <a:ea typeface="나눔바른고딕" panose="020B0603020101020101" pitchFamily="50" charset="-127"/>
              </a:rPr>
              <a:t>소비기한</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까지 </a:t>
            </a:r>
            <a:r>
              <a:rPr lang="en-US" altLang="ko-KR" sz="700" dirty="0">
                <a:latin typeface="나눔바른고딕" panose="020B0603020101020101" pitchFamily="50" charset="-127"/>
                <a:ea typeface="나눔바른고딕" panose="020B0603020101020101" pitchFamily="50" charset="-127"/>
              </a:rPr>
              <a:t>261510→ </a:t>
            </a:r>
          </a:p>
        </p:txBody>
      </p:sp>
      <p:sp>
        <p:nvSpPr>
          <p:cNvPr id="7" name="TextBox 6">
            <a:extLst>
              <a:ext uri="{FF2B5EF4-FFF2-40B4-BE49-F238E27FC236}">
                <a16:creationId xmlns:a16="http://schemas.microsoft.com/office/drawing/2014/main" id="{8E2F8181-4DC7-57EA-9274-EECF3250B45E}"/>
              </a:ext>
            </a:extLst>
          </p:cNvPr>
          <p:cNvSpPr txBox="1"/>
          <p:nvPr/>
        </p:nvSpPr>
        <p:spPr>
          <a:xfrm>
            <a:off x="4575457" y="3050154"/>
            <a:ext cx="3608423" cy="1815882"/>
          </a:xfrm>
          <a:prstGeom prst="rect">
            <a:avLst/>
          </a:prstGeom>
          <a:noFill/>
        </p:spPr>
        <p:txBody>
          <a:bodyPr wrap="square" rtlCol="0">
            <a:spAutoFit/>
          </a:bodyPr>
          <a:lstStyle/>
          <a:p>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섭취량및섭취방법</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일 </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회</a:t>
            </a:r>
            <a:r>
              <a:rPr lang="en-US" altLang="ko-KR" sz="700" dirty="0">
                <a:latin typeface="나눔바른고딕" panose="020B0603020101020101" pitchFamily="50" charset="-127"/>
                <a:ea typeface="나눔바른고딕" panose="020B0603020101020101" pitchFamily="50" charset="-127"/>
              </a:rPr>
              <a:t>, 1</a:t>
            </a:r>
            <a:r>
              <a:rPr lang="ko-KR" altLang="en-US" sz="700" dirty="0">
                <a:latin typeface="나눔바른고딕" panose="020B0603020101020101" pitchFamily="50" charset="-127"/>
                <a:ea typeface="나눔바른고딕" panose="020B0603020101020101" pitchFamily="50" charset="-127"/>
              </a:rPr>
              <a:t>회 </a:t>
            </a:r>
            <a:r>
              <a:rPr lang="en-US" altLang="ko-KR" sz="700" dirty="0">
                <a:latin typeface="나눔바른고딕" panose="020B0603020101020101" pitchFamily="50" charset="-127"/>
                <a:ea typeface="나눔바른고딕" panose="020B0603020101020101" pitchFamily="50" charset="-127"/>
              </a:rPr>
              <a:t>1</a:t>
            </a:r>
            <a:r>
              <a:rPr lang="ko-KR" altLang="en-US" sz="700" dirty="0" err="1">
                <a:latin typeface="나눔바른고딕" panose="020B0603020101020101" pitchFamily="50" charset="-127"/>
                <a:ea typeface="나눔바른고딕" panose="020B0603020101020101" pitchFamily="50" charset="-127"/>
              </a:rPr>
              <a:t>포를섭취하십시오</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섭취시</a:t>
            </a:r>
            <a:r>
              <a:rPr lang="ko-KR" altLang="en-US" sz="700" dirty="0">
                <a:latin typeface="나눔바른고딕" panose="020B0603020101020101" pitchFamily="50" charset="-127"/>
                <a:ea typeface="나눔바른고딕" panose="020B0603020101020101" pitchFamily="50" charset="-127"/>
              </a:rPr>
              <a:t> 주의사항</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특이체질</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알레르기 </a:t>
            </a:r>
            <a:r>
              <a:rPr lang="ko-KR" altLang="en-US" sz="700" dirty="0" err="1">
                <a:latin typeface="나눔바른고딕" panose="020B0603020101020101" pitchFamily="50" charset="-127"/>
                <a:ea typeface="나눔바른고딕" panose="020B0603020101020101" pitchFamily="50" charset="-127"/>
              </a:rPr>
              <a:t>체질등은개인에따라과민반응을나타낼수있으므로원료를확인한후섭취하십시오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질환이있거나의약품복용시전문가와상담하십시오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어린이가함부로섭취하지않도록</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일일섭취량방법을지도하십시오</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이상사례 </a:t>
            </a:r>
            <a:r>
              <a:rPr lang="ko-KR" altLang="en-US" sz="700" dirty="0" err="1">
                <a:latin typeface="나눔바른고딕" panose="020B0603020101020101" pitchFamily="50" charset="-127"/>
                <a:ea typeface="나눔바른고딕" panose="020B0603020101020101" pitchFamily="50" charset="-127"/>
              </a:rPr>
              <a:t>발생시섭취를중단하고전문가와상담하십시오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과량섭취시설사를유발할수</a:t>
            </a:r>
            <a:r>
              <a:rPr lang="ko-KR" altLang="en-US" sz="700" dirty="0">
                <a:latin typeface="나눔바른고딕" panose="020B0603020101020101" pitchFamily="50" charset="-127"/>
                <a:ea typeface="나눔바른고딕" panose="020B0603020101020101" pitchFamily="50" charset="-127"/>
              </a:rPr>
              <a:t> 있습니다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보관방법</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습기가적고직사광선을받지않는실온에</a:t>
            </a:r>
            <a:r>
              <a:rPr lang="ko-KR" altLang="en-US" sz="700" dirty="0">
                <a:latin typeface="나눔바른고딕" panose="020B0603020101020101" pitchFamily="50" charset="-127"/>
                <a:ea typeface="나눔바른고딕" panose="020B0603020101020101" pitchFamily="50" charset="-127"/>
              </a:rPr>
              <a:t> 보관하시고</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어린이의 </a:t>
            </a:r>
            <a:r>
              <a:rPr lang="ko-KR" altLang="en-US" sz="700" dirty="0" err="1">
                <a:latin typeface="나눔바른고딕" panose="020B0603020101020101" pitchFamily="50" charset="-127"/>
                <a:ea typeface="나눔바른고딕" panose="020B0603020101020101" pitchFamily="50" charset="-127"/>
              </a:rPr>
              <a:t>손에닿지</a:t>
            </a:r>
            <a:r>
              <a:rPr lang="ko-KR" altLang="en-US" sz="700" dirty="0">
                <a:latin typeface="나눔바른고딕" panose="020B0603020101020101" pitchFamily="50" charset="-127"/>
                <a:ea typeface="나눔바른고딕" panose="020B0603020101020101" pitchFamily="50" charset="-127"/>
              </a:rPr>
              <a:t> 않도록 주의하시기 바랍니다</a:t>
            </a:r>
            <a:r>
              <a:rPr lang="en-US" altLang="ko-KR"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건강기능식품전문제조원</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콜마비앤에이치</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음성공장충북</a:t>
            </a:r>
            <a:r>
              <a:rPr lang="ko-KR" altLang="en-US" sz="700" dirty="0">
                <a:latin typeface="나눔바른고딕" panose="020B0603020101020101" pitchFamily="50" charset="-127"/>
                <a:ea typeface="나눔바른고딕" panose="020B0603020101020101" pitchFamily="50" charset="-127"/>
              </a:rPr>
              <a:t> 음성군대소면 </a:t>
            </a:r>
            <a:r>
              <a:rPr lang="ko-KR" altLang="en-US" sz="700" dirty="0" err="1">
                <a:latin typeface="나눔바른고딕" panose="020B0603020101020101" pitchFamily="50" charset="-127"/>
                <a:ea typeface="나눔바른고딕" panose="020B0603020101020101" pitchFamily="50" charset="-127"/>
              </a:rPr>
              <a:t>대풍산단</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길 </a:t>
            </a:r>
            <a:r>
              <a:rPr lang="en-US" altLang="ko-KR" sz="700" dirty="0">
                <a:latin typeface="나눔바른고딕" panose="020B0603020101020101" pitchFamily="50" charset="-127"/>
                <a:ea typeface="나눔바른고딕" panose="020B0603020101020101" pitchFamily="50" charset="-127"/>
              </a:rPr>
              <a:t>8 [</a:t>
            </a:r>
            <a:r>
              <a:rPr lang="ko-KR" altLang="en-US" sz="700" dirty="0" err="1">
                <a:latin typeface="나눔바른고딕" panose="020B0603020101020101" pitchFamily="50" charset="-127"/>
                <a:ea typeface="나눔바른고딕" panose="020B0603020101020101" pitchFamily="50" charset="-127"/>
              </a:rPr>
              <a:t>건강기능식품유통전문판매원</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콜마생활건강</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주</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서울시 </a:t>
            </a:r>
            <a:r>
              <a:rPr lang="ko-KR" altLang="en-US" sz="700" dirty="0" err="1">
                <a:latin typeface="나눔바른고딕" panose="020B0603020101020101" pitchFamily="50" charset="-127"/>
                <a:ea typeface="나눔바른고딕" panose="020B0603020101020101" pitchFamily="50" charset="-127"/>
              </a:rPr>
              <a:t>서초구사임당로</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18,</a:t>
            </a:r>
            <a:r>
              <a:rPr lang="ko-KR" altLang="en-US" sz="700" dirty="0">
                <a:latin typeface="나눔바른고딕" panose="020B0603020101020101" pitchFamily="50" charset="-127"/>
                <a:ea typeface="나눔바른고딕" panose="020B0603020101020101" pitchFamily="50" charset="-127"/>
              </a:rPr>
              <a:t>석오빌딩 </a:t>
            </a:r>
            <a:r>
              <a:rPr lang="en-US" altLang="ko-KR" sz="700" dirty="0">
                <a:latin typeface="나눔바른고딕" panose="020B0603020101020101" pitchFamily="50" charset="-127"/>
                <a:ea typeface="나눔바른고딕" panose="020B0603020101020101" pitchFamily="50" charset="-127"/>
              </a:rPr>
              <a:t>10</a:t>
            </a:r>
            <a:r>
              <a:rPr lang="ko-KR" altLang="en-US" sz="700" dirty="0">
                <a:latin typeface="나눔바른고딕" panose="020B0603020101020101" pitchFamily="50" charset="-127"/>
                <a:ea typeface="나눔바른고딕" panose="020B0603020101020101" pitchFamily="50" charset="-127"/>
              </a:rPr>
              <a:t>층</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서초동</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소비자상담실</a:t>
            </a:r>
            <a:r>
              <a:rPr lang="en-US" altLang="ko-KR" sz="700" dirty="0">
                <a:latin typeface="나눔바른고딕" panose="020B0603020101020101" pitchFamily="50" charset="-127"/>
                <a:ea typeface="나눔바른고딕" panose="020B0603020101020101" pitchFamily="50" charset="-127"/>
              </a:rPr>
              <a:t>]070-8847-8105 [</a:t>
            </a:r>
            <a:r>
              <a:rPr lang="ko-KR" altLang="en-US" sz="700" dirty="0">
                <a:latin typeface="나눔바른고딕" panose="020B0603020101020101" pitchFamily="50" charset="-127"/>
                <a:ea typeface="나눔바른고딕" panose="020B0603020101020101" pitchFamily="50" charset="-127"/>
              </a:rPr>
              <a:t>내포장재질</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폴리에틸렌</a:t>
            </a:r>
            <a:r>
              <a:rPr lang="en-US" altLang="ko-KR" sz="700" dirty="0">
                <a:latin typeface="나눔바른고딕" panose="020B0603020101020101" pitchFamily="50" charset="-127"/>
                <a:ea typeface="나눔바른고딕" panose="020B0603020101020101" pitchFamily="50" charset="-127"/>
              </a:rPr>
              <a:t>(PE) [</a:t>
            </a:r>
            <a:r>
              <a:rPr lang="ko-KR" altLang="en-US" sz="700" dirty="0">
                <a:latin typeface="나눔바른고딕" panose="020B0603020101020101" pitchFamily="50" charset="-127"/>
                <a:ea typeface="나눔바른고딕" panose="020B0603020101020101" pitchFamily="50" charset="-127"/>
              </a:rPr>
              <a:t>반품 </a:t>
            </a:r>
            <a:r>
              <a:rPr lang="ko-KR" altLang="en-US" sz="700" dirty="0" err="1">
                <a:latin typeface="나눔바른고딕" panose="020B0603020101020101" pitchFamily="50" charset="-127"/>
                <a:ea typeface="나눔바른고딕" panose="020B0603020101020101" pitchFamily="50" charset="-127"/>
              </a:rPr>
              <a:t>및교환처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구입처 </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본 </a:t>
            </a:r>
            <a:r>
              <a:rPr lang="ko-KR" altLang="en-US" sz="700" dirty="0" err="1">
                <a:latin typeface="나눔바른고딕" panose="020B0603020101020101" pitchFamily="50" charset="-127"/>
                <a:ea typeface="나눔바른고딕" panose="020B0603020101020101" pitchFamily="50" charset="-127"/>
              </a:rPr>
              <a:t>제품은공정거래위원회</a:t>
            </a:r>
            <a:r>
              <a:rPr lang="ko-KR" altLang="en-US" sz="700" dirty="0">
                <a:latin typeface="나눔바른고딕" panose="020B0603020101020101" pitchFamily="50" charset="-127"/>
                <a:ea typeface="나눔바른고딕" panose="020B0603020101020101" pitchFamily="50" charset="-127"/>
              </a:rPr>
              <a:t> 고시 소비자분쟁해결기준에 의거 </a:t>
            </a:r>
            <a:r>
              <a:rPr lang="ko-KR" altLang="en-US" sz="700" dirty="0" err="1">
                <a:latin typeface="나눔바른고딕" panose="020B0603020101020101" pitchFamily="50" charset="-127"/>
                <a:ea typeface="나눔바른고딕" panose="020B0603020101020101" pitchFamily="50" charset="-127"/>
              </a:rPr>
              <a:t>교환또는보상받을수있습니다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본제품은 질병의 </a:t>
            </a:r>
            <a:r>
              <a:rPr lang="ko-KR" altLang="en-US" sz="700" dirty="0" err="1">
                <a:latin typeface="나눔바른고딕" panose="020B0603020101020101" pitchFamily="50" charset="-127"/>
                <a:ea typeface="나눔바른고딕" panose="020B0603020101020101" pitchFamily="50" charset="-127"/>
              </a:rPr>
              <a:t>예방및치료를위한의약품이</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아닌건강기능식품입니다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이상사례신고는 </a:t>
            </a:r>
            <a:r>
              <a:rPr lang="en-US" altLang="ko-KR" sz="700" dirty="0">
                <a:latin typeface="나눔바른고딕" panose="020B0603020101020101" pitchFamily="50" charset="-127"/>
                <a:ea typeface="나눔바른고딕" panose="020B0603020101020101" pitchFamily="50" charset="-127"/>
              </a:rPr>
              <a:t>1577-2488.</a:t>
            </a:r>
            <a:r>
              <a:rPr lang="ko-KR" altLang="en-US" sz="700" dirty="0" err="1">
                <a:latin typeface="나눔바른고딕" panose="020B0603020101020101" pitchFamily="50" charset="-127"/>
                <a:ea typeface="나눔바른고딕" panose="020B0603020101020101" pitchFamily="50" charset="-127"/>
              </a:rPr>
              <a:t>본제품은알류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가금류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메밀</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땅콩</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밀</a:t>
            </a:r>
            <a:r>
              <a:rPr lang="en-US" altLang="ko-KR"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고둥어</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게</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새우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돼지고기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복숭아</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토마토</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호두</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닭고기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쇠고기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오징어</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조개류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굴</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전복</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홍합포함</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잣을사용한제품과같은제조시설에서제조하였습니다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건강기능식품이력추적관리번호</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바코드 </a:t>
            </a:r>
            <a:r>
              <a:rPr lang="en-US" altLang="ko-KR" sz="700" dirty="0">
                <a:latin typeface="나눔바른고딕" panose="020B0603020101020101" pitchFamily="50" charset="-127"/>
                <a:ea typeface="나눔바른고딕" panose="020B0603020101020101" pitchFamily="50" charset="-127"/>
              </a:rPr>
              <a:t>13</a:t>
            </a:r>
            <a:r>
              <a:rPr lang="ko-KR" altLang="en-US" sz="700" dirty="0">
                <a:latin typeface="나눔바른고딕" panose="020B0603020101020101" pitchFamily="50" charset="-127"/>
                <a:ea typeface="나눔바른고딕" panose="020B0603020101020101" pitchFamily="50" charset="-127"/>
              </a:rPr>
              <a:t>자리</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제조번호</a:t>
            </a:r>
            <a:r>
              <a:rPr lang="en-US" altLang="ko-KR" sz="700" dirty="0">
                <a:latin typeface="나눔바른고딕" panose="020B0603020101020101" pitchFamily="50" charset="-127"/>
                <a:ea typeface="나눔바른고딕" panose="020B0603020101020101" pitchFamily="50" charset="-127"/>
              </a:rPr>
              <a:t>5</a:t>
            </a:r>
            <a:r>
              <a:rPr lang="ko-KR" altLang="en-US" sz="700" dirty="0">
                <a:latin typeface="나눔바른고딕" panose="020B0603020101020101" pitchFamily="50" charset="-127"/>
                <a:ea typeface="나눔바른고딕" panose="020B0603020101020101" pitchFamily="50" charset="-127"/>
              </a:rPr>
              <a:t>자리 제조번호</a:t>
            </a:r>
            <a:r>
              <a:rPr lang="en-US" altLang="ko-KR" sz="700" dirty="0">
                <a:latin typeface="나눔바른고딕" panose="020B0603020101020101" pitchFamily="50" charset="-127"/>
                <a:ea typeface="나눔바른고딕" panose="020B0603020101020101" pitchFamily="50" charset="-127"/>
              </a:rPr>
              <a:t>:PP 8 809935 030159 </a:t>
            </a:r>
            <a:r>
              <a:rPr lang="ko-KR" altLang="en-US" sz="700" dirty="0">
                <a:latin typeface="나눔바른고딕" panose="020B0603020101020101" pitchFamily="50" charset="-127"/>
                <a:ea typeface="나눔바른고딕" panose="020B0603020101020101" pitchFamily="50" charset="-127"/>
              </a:rPr>
              <a:t>소비기한</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까지 </a:t>
            </a:r>
            <a:r>
              <a:rPr lang="en-US" altLang="ko-KR" sz="700" dirty="0">
                <a:latin typeface="나눔바른고딕" panose="020B0603020101020101" pitchFamily="50" charset="-127"/>
                <a:ea typeface="나눔바른고딕" panose="020B0603020101020101" pitchFamily="50" charset="-127"/>
              </a:rPr>
              <a:t>2651510→</a:t>
            </a:r>
            <a:endParaRPr lang="ko-KR" altLang="en-US" sz="7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231163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grpSp>
        <p:nvGrpSpPr>
          <p:cNvPr id="9" name="그룹 8">
            <a:extLst>
              <a:ext uri="{FF2B5EF4-FFF2-40B4-BE49-F238E27FC236}">
                <a16:creationId xmlns:a16="http://schemas.microsoft.com/office/drawing/2014/main" id="{3E623401-2719-7176-299A-1C13BBA0FF14}"/>
              </a:ext>
            </a:extLst>
          </p:cNvPr>
          <p:cNvGrpSpPr/>
          <p:nvPr/>
        </p:nvGrpSpPr>
        <p:grpSpPr>
          <a:xfrm>
            <a:off x="376000" y="1270828"/>
            <a:ext cx="6584022" cy="2105092"/>
            <a:chOff x="218990" y="1176771"/>
            <a:chExt cx="5719132" cy="1679306"/>
          </a:xfrm>
        </p:grpSpPr>
        <p:pic>
          <p:nvPicPr>
            <p:cNvPr id="5" name="그림 4">
              <a:extLst>
                <a:ext uri="{FF2B5EF4-FFF2-40B4-BE49-F238E27FC236}">
                  <a16:creationId xmlns:a16="http://schemas.microsoft.com/office/drawing/2014/main" id="{B388B86C-D7D0-D6C8-AA31-7F30D0F983E8}"/>
                </a:ext>
              </a:extLst>
            </p:cNvPr>
            <p:cNvPicPr>
              <a:picLocks noChangeAspect="1"/>
            </p:cNvPicPr>
            <p:nvPr/>
          </p:nvPicPr>
          <p:blipFill>
            <a:blip r:embed="rId4"/>
            <a:stretch>
              <a:fillRect/>
            </a:stretch>
          </p:blipFill>
          <p:spPr>
            <a:xfrm>
              <a:off x="218990" y="1176771"/>
              <a:ext cx="1850486" cy="1679306"/>
            </a:xfrm>
            <a:prstGeom prst="rect">
              <a:avLst/>
            </a:prstGeom>
          </p:spPr>
        </p:pic>
        <p:pic>
          <p:nvPicPr>
            <p:cNvPr id="7" name="그림 6">
              <a:extLst>
                <a:ext uri="{FF2B5EF4-FFF2-40B4-BE49-F238E27FC236}">
                  <a16:creationId xmlns:a16="http://schemas.microsoft.com/office/drawing/2014/main" id="{26E33A1B-1BBF-84B3-1D6F-99185C63E35D}"/>
                </a:ext>
              </a:extLst>
            </p:cNvPr>
            <p:cNvPicPr>
              <a:picLocks noChangeAspect="1"/>
            </p:cNvPicPr>
            <p:nvPr/>
          </p:nvPicPr>
          <p:blipFill>
            <a:blip r:embed="rId5"/>
            <a:stretch>
              <a:fillRect/>
            </a:stretch>
          </p:blipFill>
          <p:spPr>
            <a:xfrm>
              <a:off x="2063652" y="1176771"/>
              <a:ext cx="1964765" cy="1679306"/>
            </a:xfrm>
            <a:prstGeom prst="rect">
              <a:avLst/>
            </a:prstGeom>
          </p:spPr>
        </p:pic>
        <p:pic>
          <p:nvPicPr>
            <p:cNvPr id="8" name="그림 7">
              <a:extLst>
                <a:ext uri="{FF2B5EF4-FFF2-40B4-BE49-F238E27FC236}">
                  <a16:creationId xmlns:a16="http://schemas.microsoft.com/office/drawing/2014/main" id="{9D268B95-B1C4-12AB-4B95-A9BCA4AB3EF9}"/>
                </a:ext>
              </a:extLst>
            </p:cNvPr>
            <p:cNvPicPr>
              <a:picLocks noChangeAspect="1"/>
            </p:cNvPicPr>
            <p:nvPr/>
          </p:nvPicPr>
          <p:blipFill>
            <a:blip r:embed="rId6"/>
            <a:stretch>
              <a:fillRect/>
            </a:stretch>
          </p:blipFill>
          <p:spPr>
            <a:xfrm>
              <a:off x="4028417" y="1176771"/>
              <a:ext cx="1909705" cy="1679306"/>
            </a:xfrm>
            <a:prstGeom prst="rect">
              <a:avLst/>
            </a:prstGeom>
          </p:spPr>
        </p:pic>
      </p:grpSp>
      <p:sp>
        <p:nvSpPr>
          <p:cNvPr id="10" name="TextBox 9">
            <a:extLst>
              <a:ext uri="{FF2B5EF4-FFF2-40B4-BE49-F238E27FC236}">
                <a16:creationId xmlns:a16="http://schemas.microsoft.com/office/drawing/2014/main" id="{D9E799FB-B953-CA8E-768B-E260E933CF10}"/>
              </a:ext>
            </a:extLst>
          </p:cNvPr>
          <p:cNvSpPr txBox="1"/>
          <p:nvPr/>
        </p:nvSpPr>
        <p:spPr>
          <a:xfrm>
            <a:off x="1227483" y="793627"/>
            <a:ext cx="4137671" cy="300082"/>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이미지 </a:t>
            </a:r>
            <a:r>
              <a:rPr lang="ko-KR" altLang="en-US" sz="1050" dirty="0" err="1">
                <a:latin typeface="나눔바른고딕" panose="020B0603020101020101" pitchFamily="50" charset="-127"/>
                <a:ea typeface="나눔바른고딕" panose="020B0603020101020101" pitchFamily="50" charset="-127"/>
              </a:rPr>
              <a:t>전처리</a:t>
            </a:r>
            <a:r>
              <a:rPr lang="ko-KR" altLang="en-US" sz="1050" dirty="0">
                <a:latin typeface="나눔바른고딕" panose="020B0603020101020101" pitchFamily="50" charset="-127"/>
                <a:ea typeface="나눔바른고딕" panose="020B0603020101020101" pitchFamily="50" charset="-127"/>
              </a:rPr>
              <a:t> 전후 </a:t>
            </a:r>
            <a:r>
              <a:rPr lang="en-US" altLang="ko-KR" sz="1050" dirty="0">
                <a:latin typeface="나눔바른고딕" panose="020B0603020101020101" pitchFamily="50" charset="-127"/>
                <a:ea typeface="나눔바른고딕" panose="020B0603020101020101" pitchFamily="50" charset="-127"/>
              </a:rPr>
              <a:t>OCR </a:t>
            </a:r>
            <a:r>
              <a:rPr lang="ko-KR" altLang="en-US" sz="1050" dirty="0">
                <a:latin typeface="나눔바른고딕" panose="020B0603020101020101" pitchFamily="50" charset="-127"/>
                <a:ea typeface="나눔바른고딕" panose="020B0603020101020101" pitchFamily="50" charset="-127"/>
              </a:rPr>
              <a:t>비교</a:t>
            </a:r>
            <a:r>
              <a:rPr lang="en-US" altLang="ko-KR" sz="1050" dirty="0">
                <a:latin typeface="나눔바른고딕" panose="020B0603020101020101" pitchFamily="50" charset="-127"/>
                <a:ea typeface="나눔바른고딕" panose="020B0603020101020101" pitchFamily="50" charset="-127"/>
              </a:rPr>
              <a:t> </a:t>
            </a:r>
            <a:r>
              <a:rPr lang="ko-KR" altLang="en-US" sz="1350" dirty="0">
                <a:solidFill>
                  <a:srgbClr val="0D0D0D"/>
                </a:solidFill>
                <a:latin typeface="나눔바른고딕" panose="020B0603020101020101" pitchFamily="50" charset="-127"/>
                <a:ea typeface="나눔바른고딕" panose="020B0603020101020101" pitchFamily="50" charset="-127"/>
              </a:rPr>
              <a:t>자연어 처리 기반</a:t>
            </a:r>
            <a:r>
              <a:rPr lang="en-US" altLang="ko-KR" sz="1350" dirty="0">
                <a:solidFill>
                  <a:srgbClr val="0D0D0D"/>
                </a:solidFill>
                <a:latin typeface="나눔바른고딕" panose="020B0603020101020101" pitchFamily="50" charset="-127"/>
                <a:ea typeface="나눔바른고딕" panose="020B0603020101020101" pitchFamily="50" charset="-127"/>
              </a:rPr>
              <a:t>:</a:t>
            </a:r>
            <a:r>
              <a:rPr lang="ko-KR" altLang="en-US" sz="1350" dirty="0">
                <a:solidFill>
                  <a:srgbClr val="0D0D0D"/>
                </a:solidFill>
                <a:latin typeface="나눔바른고딕" panose="020B0603020101020101" pitchFamily="50" charset="-127"/>
                <a:ea typeface="나눔바른고딕" panose="020B0603020101020101" pitchFamily="50" charset="-127"/>
              </a:rPr>
              <a:t> 로컬에서의 비교</a:t>
            </a:r>
            <a:endParaRPr lang="ko-KR" altLang="en-US" sz="1050" dirty="0">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945E948B-5481-17A9-967F-F5363CB1CA02}"/>
              </a:ext>
            </a:extLst>
          </p:cNvPr>
          <p:cNvSpPr txBox="1"/>
          <p:nvPr/>
        </p:nvSpPr>
        <p:spPr>
          <a:xfrm>
            <a:off x="262126" y="3505720"/>
            <a:ext cx="8619747" cy="938719"/>
          </a:xfrm>
          <a:prstGeom prst="rect">
            <a:avLst/>
          </a:prstGeom>
          <a:noFill/>
        </p:spPr>
        <p:txBody>
          <a:bodyPr wrap="square" rtlCol="0">
            <a:spAutoFit/>
          </a:bodyPr>
          <a:lstStyle/>
          <a:p>
            <a:r>
              <a:rPr lang="en-US" altLang="ko-KR" sz="1100" dirty="0">
                <a:solidFill>
                  <a:srgbClr val="0D0D0D"/>
                </a:solidFill>
                <a:latin typeface="나눔바른고딕" panose="020B0603020101020101" pitchFamily="50" charset="-127"/>
                <a:ea typeface="나눔바른고딕" panose="020B0603020101020101" pitchFamily="50" charset="-127"/>
              </a:rPr>
              <a:t>1. </a:t>
            </a:r>
            <a:r>
              <a:rPr lang="ko-KR" altLang="en-US" sz="1100" dirty="0">
                <a:solidFill>
                  <a:srgbClr val="0D0D0D"/>
                </a:solidFill>
                <a:latin typeface="나눔바른고딕" panose="020B0603020101020101" pitchFamily="50" charset="-127"/>
                <a:ea typeface="나눔바른고딕" panose="020B0603020101020101" pitchFamily="50" charset="-127"/>
              </a:rPr>
              <a:t>자연어 처리 기반으로 두 텍스트를 비교하고 우월한 텍스트를 결정하기 위해 </a:t>
            </a:r>
            <a:r>
              <a:rPr lang="en-US" altLang="ko-KR" sz="1100" dirty="0">
                <a:solidFill>
                  <a:srgbClr val="0D0D0D"/>
                </a:solidFill>
                <a:latin typeface="나눔바른고딕" panose="020B0603020101020101" pitchFamily="50" charset="-127"/>
                <a:ea typeface="나눔바른고딕" panose="020B0603020101020101" pitchFamily="50" charset="-127"/>
              </a:rPr>
              <a:t>TF-IDF </a:t>
            </a:r>
            <a:r>
              <a:rPr lang="ko-KR" altLang="en-US" sz="1100" dirty="0">
                <a:solidFill>
                  <a:srgbClr val="0D0D0D"/>
                </a:solidFill>
                <a:latin typeface="나눔바른고딕" panose="020B0603020101020101" pitchFamily="50" charset="-127"/>
                <a:ea typeface="나눔바른고딕" panose="020B0603020101020101" pitchFamily="50" charset="-127"/>
              </a:rPr>
              <a:t>기법</a:t>
            </a:r>
            <a:endParaRPr lang="en-US" altLang="ko-KR" sz="1100" dirty="0">
              <a:solidFill>
                <a:srgbClr val="0D0D0D"/>
              </a:solidFill>
              <a:latin typeface="나눔바른고딕" panose="020B0603020101020101" pitchFamily="50" charset="-127"/>
              <a:ea typeface="나눔바른고딕" panose="020B0603020101020101" pitchFamily="50" charset="-127"/>
            </a:endParaRPr>
          </a:p>
          <a:p>
            <a:r>
              <a:rPr lang="en-US" altLang="ko-KR" sz="1100" b="1" dirty="0">
                <a:solidFill>
                  <a:srgbClr val="0D0D0D"/>
                </a:solidFill>
                <a:latin typeface="나눔바른고딕" panose="020B0603020101020101" pitchFamily="50" charset="-127"/>
                <a:ea typeface="나눔바른고딕" panose="020B0603020101020101" pitchFamily="50" charset="-127"/>
              </a:rPr>
              <a:t>2. </a:t>
            </a:r>
            <a:r>
              <a:rPr lang="ko-KR" altLang="ko-KR" sz="1100" b="1" dirty="0" err="1">
                <a:solidFill>
                  <a:srgbClr val="0D0D0D"/>
                </a:solidFill>
                <a:latin typeface="나눔바른고딕" panose="020B0603020101020101" pitchFamily="50" charset="-127"/>
                <a:ea typeface="나눔바른고딕" panose="020B0603020101020101" pitchFamily="50" charset="-127"/>
              </a:rPr>
              <a:t>spaCy</a:t>
            </a:r>
            <a:r>
              <a:rPr lang="ko-KR" altLang="ko-KR" sz="1100" dirty="0">
                <a:solidFill>
                  <a:srgbClr val="0D0D0D"/>
                </a:solidFill>
                <a:latin typeface="나눔바른고딕" panose="020B0603020101020101" pitchFamily="50" charset="-127"/>
                <a:ea typeface="나눔바른고딕" panose="020B0603020101020101" pitchFamily="50" charset="-127"/>
              </a:rPr>
              <a:t> 라이브러리를 사용하여 구문 분석</a:t>
            </a:r>
            <a:r>
              <a:rPr lang="en-US" altLang="ko-KR" sz="1100" dirty="0">
                <a:solidFill>
                  <a:srgbClr val="0D0D0D"/>
                </a:solidFill>
                <a:latin typeface="나눔바른고딕" panose="020B0603020101020101" pitchFamily="50" charset="-127"/>
                <a:ea typeface="나눔바른고딕" panose="020B0603020101020101" pitchFamily="50" charset="-127"/>
              </a:rPr>
              <a:t>(</a:t>
            </a:r>
            <a:r>
              <a:rPr lang="ko-KR" altLang="en-US" sz="1100" dirty="0">
                <a:solidFill>
                  <a:srgbClr val="0D0D0D"/>
                </a:solidFill>
                <a:latin typeface="나눔바른고딕" panose="020B0603020101020101" pitchFamily="50" charset="-127"/>
                <a:ea typeface="나눔바른고딕" panose="020B0603020101020101" pitchFamily="50" charset="-127"/>
              </a:rPr>
              <a:t>텍스트의 각각의 구문 트리를 분석하여 각 텍스트의 문법적 오류의 수를 계산합니다</a:t>
            </a:r>
            <a:r>
              <a:rPr lang="en-US" altLang="ko-KR" sz="1100" dirty="0">
                <a:solidFill>
                  <a:srgbClr val="0D0D0D"/>
                </a:solidFill>
                <a:latin typeface="나눔바른고딕" panose="020B0603020101020101" pitchFamily="50" charset="-127"/>
                <a:ea typeface="나눔바른고딕" panose="020B0603020101020101" pitchFamily="50" charset="-127"/>
              </a:rPr>
              <a:t>. </a:t>
            </a:r>
            <a:r>
              <a:rPr lang="ko-KR" altLang="en-US" sz="1100" dirty="0">
                <a:solidFill>
                  <a:srgbClr val="0D0D0D"/>
                </a:solidFill>
                <a:latin typeface="나눔바른고딕" panose="020B0603020101020101" pitchFamily="50" charset="-127"/>
                <a:ea typeface="나눔바른고딕" panose="020B0603020101020101" pitchFamily="50" charset="-127"/>
              </a:rPr>
              <a:t>그리고 오류가 적은 쪽을 우월한 텍스트로 결정</a:t>
            </a:r>
            <a:r>
              <a:rPr lang="en-US" altLang="ko-KR" sz="1100" dirty="0">
                <a:solidFill>
                  <a:srgbClr val="0D0D0D"/>
                </a:solidFill>
                <a:latin typeface="나눔바른고딕" panose="020B0603020101020101" pitchFamily="50" charset="-127"/>
                <a:ea typeface="나눔바른고딕" panose="020B0603020101020101" pitchFamily="50" charset="-127"/>
              </a:rPr>
              <a:t>, </a:t>
            </a:r>
            <a:r>
              <a:rPr lang="ko-KR" altLang="ko-KR" sz="1100" b="1" dirty="0" err="1">
                <a:solidFill>
                  <a:srgbClr val="0D0D0D"/>
                </a:solidFill>
                <a:latin typeface="나눔바른고딕" panose="020B0603020101020101" pitchFamily="50" charset="-127"/>
                <a:ea typeface="나눔바른고딕" panose="020B0603020101020101" pitchFamily="50" charset="-127"/>
              </a:rPr>
              <a:t>nlp</a:t>
            </a:r>
            <a:r>
              <a:rPr lang="ko-KR" altLang="ko-KR" sz="1100" b="1" dirty="0">
                <a:solidFill>
                  <a:srgbClr val="0D0D0D"/>
                </a:solidFill>
                <a:latin typeface="나눔바른고딕" panose="020B0603020101020101" pitchFamily="50" charset="-127"/>
                <a:ea typeface="나눔바른고딕" panose="020B0603020101020101" pitchFamily="50" charset="-127"/>
              </a:rPr>
              <a:t> = </a:t>
            </a:r>
            <a:r>
              <a:rPr lang="ko-KR" altLang="ko-KR" sz="1100" b="1" dirty="0" err="1">
                <a:solidFill>
                  <a:srgbClr val="0D0D0D"/>
                </a:solidFill>
                <a:latin typeface="나눔바른고딕" panose="020B0603020101020101" pitchFamily="50" charset="-127"/>
                <a:ea typeface="나눔바른고딕" panose="020B0603020101020101" pitchFamily="50" charset="-127"/>
              </a:rPr>
              <a:t>spacy.load</a:t>
            </a:r>
            <a:r>
              <a:rPr lang="ko-KR" altLang="ko-KR" sz="1100" b="1" dirty="0">
                <a:solidFill>
                  <a:srgbClr val="0D0D0D"/>
                </a:solidFill>
                <a:latin typeface="나눔바른고딕" panose="020B0603020101020101" pitchFamily="50" charset="-127"/>
                <a:ea typeface="나눔바른고딕" panose="020B0603020101020101" pitchFamily="50" charset="-127"/>
              </a:rPr>
              <a:t>("</a:t>
            </a:r>
            <a:r>
              <a:rPr lang="ko-KR" altLang="ko-KR" sz="1100" b="1" dirty="0" err="1">
                <a:solidFill>
                  <a:srgbClr val="0D0D0D"/>
                </a:solidFill>
                <a:latin typeface="나눔바른고딕" panose="020B0603020101020101" pitchFamily="50" charset="-127"/>
                <a:ea typeface="나눔바른고딕" panose="020B0603020101020101" pitchFamily="50" charset="-127"/>
              </a:rPr>
              <a:t>en_core_web_sm</a:t>
            </a:r>
            <a:r>
              <a:rPr lang="ko-KR" altLang="ko-KR" sz="1100" b="1" dirty="0">
                <a:solidFill>
                  <a:srgbClr val="0D0D0D"/>
                </a:solidFill>
                <a:latin typeface="나눔바른고딕" panose="020B0603020101020101" pitchFamily="50" charset="-127"/>
                <a:ea typeface="나눔바른고딕" panose="020B0603020101020101" pitchFamily="50" charset="-127"/>
              </a:rPr>
              <a:t>")</a:t>
            </a:r>
            <a:r>
              <a:rPr lang="ko-KR" altLang="ko-KR" sz="1100" dirty="0">
                <a:solidFill>
                  <a:srgbClr val="0D0D0D"/>
                </a:solidFill>
                <a:latin typeface="나눔바른고딕" panose="020B0603020101020101" pitchFamily="50" charset="-127"/>
                <a:ea typeface="나눔바른고딕" panose="020B0603020101020101" pitchFamily="50" charset="-127"/>
              </a:rPr>
              <a:t>은 </a:t>
            </a:r>
            <a:r>
              <a:rPr lang="ko-KR" altLang="ko-KR" sz="1100" dirty="0" err="1">
                <a:solidFill>
                  <a:srgbClr val="0D0D0D"/>
                </a:solidFill>
                <a:latin typeface="나눔바른고딕" panose="020B0603020101020101" pitchFamily="50" charset="-127"/>
                <a:ea typeface="나눔바른고딕" panose="020B0603020101020101" pitchFamily="50" charset="-127"/>
              </a:rPr>
              <a:t>spaCy에서</a:t>
            </a:r>
            <a:r>
              <a:rPr lang="ko-KR" altLang="ko-KR" sz="1100" dirty="0">
                <a:solidFill>
                  <a:srgbClr val="0D0D0D"/>
                </a:solidFill>
                <a:latin typeface="나눔바른고딕" panose="020B0603020101020101" pitchFamily="50" charset="-127"/>
                <a:ea typeface="나눔바른고딕" panose="020B0603020101020101" pitchFamily="50" charset="-127"/>
              </a:rPr>
              <a:t> 영어 자연어 처리 모델인 "</a:t>
            </a:r>
            <a:r>
              <a:rPr lang="ko-KR" altLang="ko-KR" sz="1100" dirty="0" err="1">
                <a:solidFill>
                  <a:srgbClr val="0D0D0D"/>
                </a:solidFill>
                <a:latin typeface="나눔바른고딕" panose="020B0603020101020101" pitchFamily="50" charset="-127"/>
                <a:ea typeface="나눔바른고딕" panose="020B0603020101020101" pitchFamily="50" charset="-127"/>
              </a:rPr>
              <a:t>en_core_web_sm"을</a:t>
            </a:r>
            <a:r>
              <a:rPr lang="ko-KR" altLang="ko-KR" sz="1100" dirty="0">
                <a:solidFill>
                  <a:srgbClr val="0D0D0D"/>
                </a:solidFill>
                <a:latin typeface="나눔바른고딕" panose="020B0603020101020101" pitchFamily="50" charset="-127"/>
                <a:ea typeface="나눔바른고딕" panose="020B0603020101020101" pitchFamily="50" charset="-127"/>
              </a:rPr>
              <a:t> </a:t>
            </a:r>
            <a:r>
              <a:rPr lang="ko-KR" altLang="ko-KR" sz="1100" dirty="0" err="1">
                <a:solidFill>
                  <a:srgbClr val="0D0D0D"/>
                </a:solidFill>
                <a:latin typeface="나눔바른고딕" panose="020B0603020101020101" pitchFamily="50" charset="-127"/>
                <a:ea typeface="나눔바른고딕" panose="020B0603020101020101" pitchFamily="50" charset="-127"/>
              </a:rPr>
              <a:t>로드하는</a:t>
            </a:r>
            <a:r>
              <a:rPr lang="ko-KR" altLang="ko-KR" sz="1100" dirty="0">
                <a:solidFill>
                  <a:srgbClr val="0D0D0D"/>
                </a:solidFill>
                <a:latin typeface="나눔바른고딕" panose="020B0603020101020101" pitchFamily="50" charset="-127"/>
                <a:ea typeface="나눔바른고딕" panose="020B0603020101020101" pitchFamily="50" charset="-127"/>
              </a:rPr>
              <a:t> 역할을 합니다. 이 모델은 영어 텍스트에 대한 토큰화, 형태소 분석, 구문 분석 등의 작업을 수행할 수 있는 기능을 제공</a:t>
            </a:r>
            <a:r>
              <a:rPr lang="ko-KR" altLang="en-US" sz="1100" dirty="0">
                <a:solidFill>
                  <a:srgbClr val="0D0D0D"/>
                </a:solidFill>
                <a:latin typeface="나눔바른고딕" panose="020B0603020101020101" pitchFamily="50" charset="-127"/>
                <a:ea typeface="나눔바른고딕" panose="020B0603020101020101" pitchFamily="50" charset="-127"/>
              </a:rPr>
              <a:t>함</a:t>
            </a:r>
            <a:endParaRPr lang="en-US" altLang="ko-KR" sz="1100" dirty="0">
              <a:latin typeface="나눔바른고딕" panose="020B0603020101020101" pitchFamily="50" charset="-127"/>
              <a:ea typeface="나눔바른고딕" panose="020B0603020101020101" pitchFamily="50" charset="-127"/>
            </a:endParaRPr>
          </a:p>
          <a:p>
            <a:r>
              <a:rPr lang="en-US" altLang="ko-KR" sz="1100" dirty="0">
                <a:solidFill>
                  <a:srgbClr val="0D0D0D"/>
                </a:solidFill>
                <a:latin typeface="나눔바른고딕" panose="020B0603020101020101" pitchFamily="50" charset="-127"/>
                <a:ea typeface="나눔바른고딕" panose="020B0603020101020101" pitchFamily="50" charset="-127"/>
              </a:rPr>
              <a:t>3. </a:t>
            </a:r>
            <a:r>
              <a:rPr lang="ko-KR" altLang="ko-KR" sz="1100" dirty="0" err="1">
                <a:solidFill>
                  <a:srgbClr val="0D0D0D"/>
                </a:solidFill>
                <a:latin typeface="나눔바른고딕" panose="020B0603020101020101" pitchFamily="50" charset="-127"/>
                <a:ea typeface="나눔바른고딕" panose="020B0603020101020101" pitchFamily="50" charset="-127"/>
              </a:rPr>
              <a:t>KoNLPy의</a:t>
            </a:r>
            <a:r>
              <a:rPr lang="ko-KR" altLang="ko-KR" sz="1100" dirty="0">
                <a:solidFill>
                  <a:srgbClr val="0D0D0D"/>
                </a:solidFill>
                <a:latin typeface="나눔바른고딕" panose="020B0603020101020101" pitchFamily="50" charset="-127"/>
                <a:ea typeface="나눔바른고딕" panose="020B0603020101020101" pitchFamily="50" charset="-127"/>
              </a:rPr>
              <a:t> </a:t>
            </a:r>
            <a:r>
              <a:rPr lang="ko-KR" altLang="ko-KR" sz="1100" b="1" dirty="0" err="1">
                <a:solidFill>
                  <a:srgbClr val="0D0D0D"/>
                </a:solidFill>
                <a:latin typeface="나눔바른고딕" panose="020B0603020101020101" pitchFamily="50" charset="-127"/>
                <a:ea typeface="나눔바른고딕" panose="020B0603020101020101" pitchFamily="50" charset="-127"/>
              </a:rPr>
              <a:t>Kkma</a:t>
            </a:r>
            <a:r>
              <a:rPr lang="ko-KR" altLang="ko-KR" sz="1100" dirty="0">
                <a:solidFill>
                  <a:srgbClr val="0D0D0D"/>
                </a:solidFill>
                <a:latin typeface="나눔바른고딕" panose="020B0603020101020101" pitchFamily="50" charset="-127"/>
                <a:ea typeface="나눔바른고딕" panose="020B0603020101020101" pitchFamily="50" charset="-127"/>
              </a:rPr>
              <a:t> 형태소 분석기를 사용하여 각 텍스트의 문법적 오류를 분석하고, 오류의 개수를 비교하여 더 우월한 텍스트를 결정</a:t>
            </a:r>
            <a:r>
              <a:rPr lang="ko-KR" altLang="ko-KR" sz="1100" dirty="0">
                <a:solidFill>
                  <a:schemeClr val="tx1"/>
                </a:solidFill>
                <a:latin typeface="나눔바른고딕" panose="020B0603020101020101" pitchFamily="50" charset="-127"/>
                <a:ea typeface="나눔바른고딕" panose="020B0603020101020101" pitchFamily="50" charset="-127"/>
              </a:rPr>
              <a:t> </a:t>
            </a:r>
          </a:p>
        </p:txBody>
      </p:sp>
      <p:sp>
        <p:nvSpPr>
          <p:cNvPr id="12" name="TextBox 11">
            <a:extLst>
              <a:ext uri="{FF2B5EF4-FFF2-40B4-BE49-F238E27FC236}">
                <a16:creationId xmlns:a16="http://schemas.microsoft.com/office/drawing/2014/main" id="{65A7A0A9-19F3-0C38-AE2A-488A96BFF7FD}"/>
              </a:ext>
            </a:extLst>
          </p:cNvPr>
          <p:cNvSpPr txBox="1"/>
          <p:nvPr/>
        </p:nvSpPr>
        <p:spPr>
          <a:xfrm>
            <a:off x="247357" y="4454298"/>
            <a:ext cx="8761883" cy="600164"/>
          </a:xfrm>
          <a:prstGeom prst="rect">
            <a:avLst/>
          </a:prstGeom>
          <a:noFill/>
        </p:spPr>
        <p:txBody>
          <a:bodyPr wrap="square" rtlCol="0">
            <a:spAutoFit/>
          </a:bodyPr>
          <a:lstStyle/>
          <a:p>
            <a:r>
              <a:rPr lang="en-US" altLang="ko-KR" sz="1100" dirty="0">
                <a:latin typeface="나눔바른고딕" panose="020B0603020101020101" pitchFamily="50" charset="-127"/>
                <a:ea typeface="나눔바른고딕" panose="020B0603020101020101" pitchFamily="50" charset="-127"/>
              </a:rPr>
              <a:t>1</a:t>
            </a:r>
            <a:r>
              <a:rPr lang="ko-KR" altLang="en-US" sz="1100" dirty="0">
                <a:latin typeface="나눔바른고딕" panose="020B0603020101020101" pitchFamily="50" charset="-127"/>
                <a:ea typeface="나눔바른고딕" panose="020B0603020101020101" pitchFamily="50" charset="-127"/>
              </a:rPr>
              <a:t>번의 경우 </a:t>
            </a:r>
            <a:r>
              <a:rPr lang="en-US" altLang="ko-KR" sz="1100" dirty="0">
                <a:latin typeface="나눔바른고딕" panose="020B0603020101020101" pitchFamily="50" charset="-127"/>
                <a:ea typeface="나눔바른고딕" panose="020B0603020101020101" pitchFamily="50" charset="-127"/>
              </a:rPr>
              <a:t>100% </a:t>
            </a:r>
            <a:r>
              <a:rPr lang="ko-KR" altLang="en-US" sz="1100" dirty="0">
                <a:latin typeface="나눔바른고딕" panose="020B0603020101020101" pitchFamily="50" charset="-127"/>
                <a:ea typeface="나눔바른고딕" panose="020B0603020101020101" pitchFamily="50" charset="-127"/>
              </a:rPr>
              <a:t>완벽한 문장이 아닌 문장을 비교하는 것이기에 우월성을 따지는 것은 유의미하다고 생각함</a:t>
            </a:r>
            <a:r>
              <a:rPr lang="en-US" altLang="ko-KR" sz="1100" dirty="0">
                <a:latin typeface="나눔바른고딕" panose="020B0603020101020101" pitchFamily="50" charset="-127"/>
                <a:ea typeface="나눔바른고딕" panose="020B0603020101020101" pitchFamily="50" charset="-127"/>
              </a:rPr>
              <a:t>.</a:t>
            </a:r>
          </a:p>
          <a:p>
            <a:r>
              <a:rPr lang="en-US" altLang="ko-KR" sz="1100" dirty="0">
                <a:latin typeface="나눔바른고딕" panose="020B0603020101020101" pitchFamily="50" charset="-127"/>
                <a:ea typeface="나눔바른고딕" panose="020B0603020101020101" pitchFamily="50" charset="-127"/>
              </a:rPr>
              <a:t>2</a:t>
            </a:r>
            <a:r>
              <a:rPr lang="ko-KR" altLang="en-US" sz="1100" dirty="0">
                <a:latin typeface="나눔바른고딕" panose="020B0603020101020101" pitchFamily="50" charset="-127"/>
                <a:ea typeface="나눔바른고딕" panose="020B0603020101020101" pitchFamily="50" charset="-127"/>
              </a:rPr>
              <a:t>번은 우리 프로젝트의 경우 한글을 중점이기에 사용</a:t>
            </a:r>
            <a:r>
              <a:rPr lang="en-US" altLang="ko-KR" sz="1100" dirty="0">
                <a:latin typeface="나눔바른고딕" panose="020B0603020101020101" pitchFamily="50" charset="-127"/>
                <a:ea typeface="나눔바른고딕" panose="020B0603020101020101" pitchFamily="50" charset="-127"/>
              </a:rPr>
              <a:t>x</a:t>
            </a:r>
          </a:p>
          <a:p>
            <a:r>
              <a:rPr lang="en-US" altLang="ko-KR" sz="1100" dirty="0">
                <a:latin typeface="나눔바른고딕" panose="020B0603020101020101" pitchFamily="50" charset="-127"/>
                <a:ea typeface="나눔바른고딕" panose="020B0603020101020101" pitchFamily="50" charset="-127"/>
              </a:rPr>
              <a:t>3</a:t>
            </a:r>
            <a:r>
              <a:rPr lang="ko-KR" altLang="en-US" sz="1100" dirty="0">
                <a:latin typeface="나눔바른고딕" panose="020B0603020101020101" pitchFamily="50" charset="-127"/>
                <a:ea typeface="나눔바른고딕" panose="020B0603020101020101" pitchFamily="50" charset="-127"/>
              </a:rPr>
              <a:t>번 오류의 개수를 비교하여 더 우월한 텍스트를 결정하는 </a:t>
            </a:r>
            <a:r>
              <a:rPr lang="en-US" altLang="ko-KR" sz="1100" dirty="0" err="1">
                <a:latin typeface="나눔바른고딕" panose="020B0603020101020101" pitchFamily="50" charset="-127"/>
                <a:ea typeface="나눔바른고딕" panose="020B0603020101020101" pitchFamily="50" charset="-127"/>
              </a:rPr>
              <a:t>Kkma</a:t>
            </a:r>
            <a:r>
              <a:rPr lang="ko-KR" altLang="en-US" sz="1100" dirty="0">
                <a:latin typeface="나눔바른고딕" panose="020B0603020101020101" pitchFamily="50" charset="-127"/>
                <a:ea typeface="나눔바른고딕" panose="020B0603020101020101" pitchFamily="50" charset="-127"/>
              </a:rPr>
              <a:t>가 적합하다고 판단하여 사용함</a:t>
            </a:r>
          </a:p>
        </p:txBody>
      </p:sp>
    </p:spTree>
    <p:extLst>
      <p:ext uri="{BB962C8B-B14F-4D97-AF65-F5344CB8AC3E}">
        <p14:creationId xmlns:p14="http://schemas.microsoft.com/office/powerpoint/2010/main" val="29504495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25F5D57A-81D9-A923-87DC-D215E134069B}"/>
              </a:ext>
            </a:extLst>
          </p:cNvPr>
          <p:cNvPicPr>
            <a:picLocks noChangeAspect="1"/>
          </p:cNvPicPr>
          <p:nvPr/>
        </p:nvPicPr>
        <p:blipFill>
          <a:blip r:embed="rId4"/>
          <a:stretch>
            <a:fillRect/>
          </a:stretch>
        </p:blipFill>
        <p:spPr>
          <a:xfrm>
            <a:off x="345857" y="1236431"/>
            <a:ext cx="3457599" cy="1167448"/>
          </a:xfrm>
          <a:prstGeom prst="rect">
            <a:avLst/>
          </a:prstGeom>
        </p:spPr>
      </p:pic>
      <p:sp>
        <p:nvSpPr>
          <p:cNvPr id="7" name="TextBox 6">
            <a:extLst>
              <a:ext uri="{FF2B5EF4-FFF2-40B4-BE49-F238E27FC236}">
                <a16:creationId xmlns:a16="http://schemas.microsoft.com/office/drawing/2014/main" id="{4A94A251-5FD1-3083-AC93-96EF951B70FF}"/>
              </a:ext>
            </a:extLst>
          </p:cNvPr>
          <p:cNvSpPr txBox="1"/>
          <p:nvPr/>
        </p:nvSpPr>
        <p:spPr>
          <a:xfrm>
            <a:off x="271800" y="2560410"/>
            <a:ext cx="3489158" cy="2308324"/>
          </a:xfrm>
          <a:prstGeom prst="rect">
            <a:avLst/>
          </a:prstGeom>
          <a:noFill/>
        </p:spPr>
        <p:txBody>
          <a:bodyPr wrap="square" rtlCol="0">
            <a:spAutoFit/>
          </a:bodyPr>
          <a:lstStyle/>
          <a:p>
            <a:r>
              <a:rPr lang="ko-KR" altLang="en-US" sz="800" dirty="0">
                <a:latin typeface="나눔바른고딕" panose="020B0603020101020101" pitchFamily="50" charset="-127"/>
                <a:ea typeface="나눔바른고딕" panose="020B0603020101020101" pitchFamily="50" charset="-127"/>
              </a:rPr>
              <a:t>영양</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기능정보 </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프로바이오틱스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 증식 </a:t>
            </a:r>
            <a:r>
              <a:rPr lang="ko-KR" altLang="en-US" sz="800" dirty="0" err="1">
                <a:latin typeface="나눔바른고딕" panose="020B0603020101020101" pitchFamily="50" charset="-127"/>
                <a:ea typeface="나눔바른고딕" panose="020B0603020101020101" pitchFamily="50" charset="-127"/>
              </a:rPr>
              <a:t>및유해균억제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배변활동 </a:t>
            </a:r>
            <a:r>
              <a:rPr lang="ko-KR" altLang="en-US" sz="800" dirty="0" err="1">
                <a:latin typeface="나눔바른고딕" panose="020B0603020101020101" pitchFamily="50" charset="-127"/>
                <a:ea typeface="나눔바른고딕" panose="020B0603020101020101" pitchFamily="50" charset="-127"/>
              </a:rPr>
              <a:t>원활장건강에</a:t>
            </a:r>
            <a:r>
              <a:rPr lang="ko-KR" altLang="en-US" sz="800" dirty="0">
                <a:latin typeface="나눔바른고딕" panose="020B0603020101020101" pitchFamily="50" charset="-127"/>
                <a:ea typeface="나눔바른고딕" panose="020B0603020101020101" pitchFamily="50" charset="-127"/>
              </a:rPr>
              <a:t> 도움을 </a:t>
            </a:r>
            <a:r>
              <a:rPr lang="ko-KR" altLang="en-US" sz="800" dirty="0" err="1">
                <a:latin typeface="나눔바른고딕" panose="020B0603020101020101" pitchFamily="50" charset="-127"/>
                <a:ea typeface="나눔바른고딕" panose="020B0603020101020101" pitchFamily="50" charset="-127"/>
              </a:rPr>
              <a:t>줄수있음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정상적인면역기능에필요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정상적인 세포분열에 필요 </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일 </a:t>
            </a:r>
            <a:r>
              <a:rPr lang="ko-KR" altLang="en-US" sz="800" dirty="0" err="1">
                <a:latin typeface="나눔바른고딕" panose="020B0603020101020101" pitchFamily="50" charset="-127"/>
                <a:ea typeface="나눔바른고딕" panose="020B0603020101020101" pitchFamily="50" charset="-127"/>
              </a:rPr>
              <a:t>섭취량당함량</a:t>
            </a:r>
            <a:r>
              <a:rPr lang="en-US" altLang="ko-KR" sz="800" dirty="0">
                <a:latin typeface="나눔바른고딕" panose="020B0603020101020101" pitchFamily="50" charset="-127"/>
                <a:ea typeface="나눔바른고딕" panose="020B0603020101020101" pitchFamily="50" charset="-127"/>
              </a:rPr>
              <a:t>: 1</a:t>
            </a:r>
            <a:r>
              <a:rPr lang="ko-KR" altLang="en-US" sz="800" dirty="0">
                <a:latin typeface="나눔바른고딕" panose="020B0603020101020101" pitchFamily="50" charset="-127"/>
                <a:ea typeface="나눔바른고딕" panose="020B0603020101020101" pitchFamily="50" charset="-127"/>
              </a:rPr>
              <a:t>포</a:t>
            </a:r>
            <a:r>
              <a:rPr lang="en-US" altLang="ko-KR" sz="800" dirty="0">
                <a:latin typeface="나눔바른고딕" panose="020B0603020101020101" pitchFamily="50" charset="-127"/>
                <a:ea typeface="나눔바른고딕" panose="020B0603020101020101" pitchFamily="50" charset="-127"/>
              </a:rPr>
              <a:t>(2g), </a:t>
            </a:r>
            <a:r>
              <a:rPr lang="ko-KR" altLang="en-US" sz="800" dirty="0">
                <a:latin typeface="나눔바른고딕" panose="020B0603020101020101" pitchFamily="50" charset="-127"/>
                <a:ea typeface="나눔바른고딕" panose="020B0603020101020101" pitchFamily="50" charset="-127"/>
              </a:rPr>
              <a:t>열량</a:t>
            </a:r>
            <a:r>
              <a:rPr lang="en-US" altLang="ko-KR" sz="800" dirty="0">
                <a:latin typeface="나눔바른고딕" panose="020B0603020101020101" pitchFamily="50" charset="-127"/>
                <a:ea typeface="나눔바른고딕" panose="020B0603020101020101" pitchFamily="50" charset="-127"/>
              </a:rPr>
              <a:t>0kcal,</a:t>
            </a:r>
            <a:r>
              <a:rPr lang="ko-KR" altLang="en-US" sz="800" dirty="0">
                <a:latin typeface="나눔바른고딕" panose="020B0603020101020101" pitchFamily="50" charset="-127"/>
                <a:ea typeface="나눔바른고딕" panose="020B0603020101020101" pitchFamily="50" charset="-127"/>
              </a:rPr>
              <a:t>탄수화물 </a:t>
            </a:r>
            <a:r>
              <a:rPr lang="en-US" altLang="ko-KR" sz="800" dirty="0">
                <a:latin typeface="나눔바른고딕" panose="020B0603020101020101" pitchFamily="50" charset="-127"/>
                <a:ea typeface="나눔바른고딕" panose="020B0603020101020101" pitchFamily="50" charset="-127"/>
              </a:rPr>
              <a:t>1.6g(0 %), </a:t>
            </a:r>
            <a:r>
              <a:rPr lang="ko-KR" altLang="en-US" sz="800" dirty="0">
                <a:latin typeface="나눔바른고딕" panose="020B0603020101020101" pitchFamily="50" charset="-127"/>
                <a:ea typeface="나눔바른고딕" panose="020B0603020101020101" pitchFamily="50" charset="-127"/>
              </a:rPr>
              <a:t>단백질</a:t>
            </a:r>
            <a:r>
              <a:rPr lang="en-US" altLang="ko-KR" sz="800" dirty="0">
                <a:latin typeface="나눔바른고딕" panose="020B0603020101020101" pitchFamily="50" charset="-127"/>
                <a:ea typeface="나눔바른고딕" panose="020B0603020101020101" pitchFamily="50" charset="-127"/>
              </a:rPr>
              <a:t>0g(01%),</a:t>
            </a:r>
            <a:r>
              <a:rPr lang="ko-KR" altLang="en-US" sz="800" dirty="0">
                <a:latin typeface="나눔바른고딕" panose="020B0603020101020101" pitchFamily="50" charset="-127"/>
                <a:ea typeface="나눔바른고딕" panose="020B0603020101020101" pitchFamily="50" charset="-127"/>
              </a:rPr>
              <a:t>지방</a:t>
            </a:r>
            <a:r>
              <a:rPr lang="en-US" altLang="ko-KR" sz="800" dirty="0">
                <a:latin typeface="나눔바른고딕" panose="020B0603020101020101" pitchFamily="50" charset="-127"/>
                <a:ea typeface="나눔바른고딕" panose="020B0603020101020101" pitchFamily="50" charset="-127"/>
              </a:rPr>
              <a:t>0g(0 %),</a:t>
            </a:r>
            <a:r>
              <a:rPr lang="ko-KR" altLang="en-US" sz="800" dirty="0">
                <a:latin typeface="나눔바른고딕" panose="020B0603020101020101" pitchFamily="50" charset="-127"/>
                <a:ea typeface="나눔바른고딕" panose="020B0603020101020101" pitchFamily="50" charset="-127"/>
              </a:rPr>
              <a:t>나트륨</a:t>
            </a:r>
            <a:r>
              <a:rPr lang="en-US" altLang="ko-KR" sz="800" dirty="0">
                <a:latin typeface="나눔바른고딕" panose="020B0603020101020101" pitchFamily="50" charset="-127"/>
                <a:ea typeface="나눔바른고딕" panose="020B0603020101020101" pitchFamily="50" charset="-127"/>
              </a:rPr>
              <a:t>0mg(0 %),</a:t>
            </a:r>
            <a:r>
              <a:rPr lang="ko-KR" altLang="en-US" sz="800" dirty="0" err="1">
                <a:latin typeface="나눔바른고딕" panose="020B0603020101020101" pitchFamily="50" charset="-127"/>
                <a:ea typeface="나눔바른고딕" panose="020B0603020101020101" pitchFamily="50" charset="-127"/>
              </a:rPr>
              <a:t>프로바이오틱스수</a:t>
            </a:r>
            <a:r>
              <a:rPr lang="en-US" altLang="ko-KR" sz="800" dirty="0">
                <a:latin typeface="나눔바른고딕" panose="020B0603020101020101" pitchFamily="50" charset="-127"/>
                <a:ea typeface="나눔바른고딕" panose="020B0603020101020101" pitchFamily="50" charset="-127"/>
              </a:rPr>
              <a:t>2,000,000,000(20</a:t>
            </a:r>
            <a:r>
              <a:rPr lang="ko-KR" altLang="en-US" sz="800" dirty="0">
                <a:latin typeface="나눔바른고딕" panose="020B0603020101020101" pitchFamily="50" charset="-127"/>
                <a:ea typeface="나눔바른고딕" panose="020B0603020101020101" pitchFamily="50" charset="-127"/>
              </a:rPr>
              <a:t>억</a:t>
            </a:r>
            <a:r>
              <a:rPr lang="en-US" altLang="ko-KR" sz="800" dirty="0">
                <a:latin typeface="나눔바른고딕" panose="020B0603020101020101" pitchFamily="50" charset="-127"/>
                <a:ea typeface="나눔바른고딕" panose="020B0603020101020101" pitchFamily="50" charset="-127"/>
              </a:rPr>
              <a:t>) CFU, </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8.5mg(100 %)※()</a:t>
            </a:r>
            <a:r>
              <a:rPr lang="ko-KR" altLang="en-US" sz="800" dirty="0" err="1">
                <a:latin typeface="나눔바른고딕" panose="020B0603020101020101" pitchFamily="50" charset="-127"/>
                <a:ea typeface="나눔바른고딕" panose="020B0603020101020101" pitchFamily="50" charset="-127"/>
              </a:rPr>
              <a:t>안의수치는</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일영양성분기준치에대한비율임</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원료명및함량</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유산균혼합분말</a:t>
            </a:r>
            <a:r>
              <a:rPr lang="en-US" altLang="ko-KR" sz="800" dirty="0">
                <a:latin typeface="나눔바른고딕" panose="020B0603020101020101" pitchFamily="50" charset="-127"/>
                <a:ea typeface="나눔바른고딕" panose="020B0603020101020101" pitchFamily="50" charset="-127"/>
              </a:rPr>
              <a:t>(</a:t>
            </a:r>
            <a:r>
              <a:rPr lang="en-US" altLang="ko-KR" sz="800" dirty="0" err="1">
                <a:latin typeface="나눔바른고딕" panose="020B0603020101020101" pitchFamily="50" charset="-127"/>
                <a:ea typeface="나눔바른고딕" panose="020B0603020101020101" pitchFamily="50" charset="-127"/>
              </a:rPr>
              <a:t>Lacticaseibacillusrhamnosus,Lactococcuslactis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Limosilactobacillus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reuteri,Lacticaseibacilluscasei</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Bifidobacteriumanimalisssp</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lactis,Bifidobacterium</a:t>
            </a:r>
            <a:r>
              <a:rPr lang="en-US" altLang="ko-KR" sz="800" dirty="0">
                <a:latin typeface="나눔바른고딕" panose="020B0603020101020101" pitchFamily="50" charset="-127"/>
                <a:ea typeface="나눔바른고딕" panose="020B0603020101020101" pitchFamily="50" charset="-127"/>
              </a:rPr>
              <a:t> breve, </a:t>
            </a:r>
            <a:r>
              <a:rPr lang="en-US" altLang="ko-KR" sz="800" dirty="0" err="1">
                <a:latin typeface="나눔바른고딕" panose="020B0603020101020101" pitchFamily="50" charset="-127"/>
                <a:ea typeface="나눔바른고딕" panose="020B0603020101020101" pitchFamily="50" charset="-127"/>
              </a:rPr>
              <a:t>Streptococcusthermophilus</a:t>
            </a:r>
            <a:r>
              <a:rPr lang="en-US" altLang="ko-KR" sz="800" dirty="0">
                <a:latin typeface="나눔바른고딕" panose="020B0603020101020101" pitchFamily="50" charset="-127"/>
                <a:ea typeface="나눔바른고딕" panose="020B0603020101020101" pitchFamily="50" charset="-127"/>
              </a:rPr>
              <a:t>, Lactiplantibacillusplantarum,Lactobacillusacidophilus,Lactobacillusgasseri,Limosilactobacillusfermentum), </a:t>
            </a:r>
            <a:r>
              <a:rPr lang="en-US" altLang="ko-KR" sz="800" dirty="0" err="1">
                <a:latin typeface="나눔바른고딕" panose="020B0603020101020101" pitchFamily="50" charset="-127"/>
                <a:ea typeface="나눔바른고딕" panose="020B0603020101020101" pitchFamily="50" charset="-127"/>
              </a:rPr>
              <a:t>Enterococcusfaecium</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산화아연</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말토덱스트린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식물성크림분말</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물엿</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야자경화유</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제이인산칼륨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카제인나트륨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변성전분</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메타인산나트륨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이산화규소</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글리세린지방산에스테르</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글리세린지방산에스테르</a:t>
            </a:r>
            <a:r>
              <a:rPr lang="en-US" altLang="ko-KR" sz="800" dirty="0">
                <a:latin typeface="나눔바른고딕" panose="020B0603020101020101" pitchFamily="50" charset="-127"/>
                <a:ea typeface="나눔바른고딕" panose="020B0603020101020101" pitchFamily="50" charset="-127"/>
              </a:rPr>
              <a:t>2), </a:t>
            </a:r>
            <a:r>
              <a:rPr lang="ko-KR" altLang="en-US" sz="800" dirty="0">
                <a:latin typeface="나눔바른고딕" panose="020B0603020101020101" pitchFamily="50" charset="-127"/>
                <a:ea typeface="나눔바른고딕" panose="020B0603020101020101" pitchFamily="50" charset="-127"/>
              </a:rPr>
              <a:t>분말결정포도당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자일리톨</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에리스리톨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포도향분말혼합제제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덱스트린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향료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프로필렌글리콜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아라비아검</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주정</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대나무수액추출분말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갈락토올리고당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프락토올리고당</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유산균배양건조물 우유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대두함유</a:t>
            </a:r>
          </a:p>
        </p:txBody>
      </p:sp>
      <p:pic>
        <p:nvPicPr>
          <p:cNvPr id="8" name="그림 7">
            <a:extLst>
              <a:ext uri="{FF2B5EF4-FFF2-40B4-BE49-F238E27FC236}">
                <a16:creationId xmlns:a16="http://schemas.microsoft.com/office/drawing/2014/main" id="{30EB6FC3-FA1F-17C2-BD0E-94BBCE547DC9}"/>
              </a:ext>
            </a:extLst>
          </p:cNvPr>
          <p:cNvPicPr>
            <a:picLocks noChangeAspect="1"/>
          </p:cNvPicPr>
          <p:nvPr/>
        </p:nvPicPr>
        <p:blipFill>
          <a:blip r:embed="rId5"/>
          <a:stretch>
            <a:fillRect/>
          </a:stretch>
        </p:blipFill>
        <p:spPr>
          <a:xfrm>
            <a:off x="4572000" y="1298962"/>
            <a:ext cx="3415101" cy="1153099"/>
          </a:xfrm>
          <a:prstGeom prst="rect">
            <a:avLst/>
          </a:prstGeom>
        </p:spPr>
      </p:pic>
      <p:sp>
        <p:nvSpPr>
          <p:cNvPr id="9" name="TextBox 8">
            <a:extLst>
              <a:ext uri="{FF2B5EF4-FFF2-40B4-BE49-F238E27FC236}">
                <a16:creationId xmlns:a16="http://schemas.microsoft.com/office/drawing/2014/main" id="{506B324F-DFE8-E6F4-7470-77497FA6D1B4}"/>
              </a:ext>
            </a:extLst>
          </p:cNvPr>
          <p:cNvSpPr txBox="1"/>
          <p:nvPr/>
        </p:nvSpPr>
        <p:spPr>
          <a:xfrm>
            <a:off x="4454910" y="2689685"/>
            <a:ext cx="4295274" cy="1938992"/>
          </a:xfrm>
          <a:prstGeom prst="rect">
            <a:avLst/>
          </a:prstGeom>
          <a:noFill/>
        </p:spPr>
        <p:txBody>
          <a:bodyPr wrap="square" rtlCol="0">
            <a:spAutoFit/>
          </a:bodyPr>
          <a:lstStyle/>
          <a:p>
            <a:r>
              <a:rPr lang="ko-KR" altLang="en-US" sz="800" dirty="0">
                <a:latin typeface="나눔바른고딕" panose="020B0603020101020101" pitchFamily="50" charset="-127"/>
                <a:ea typeface="나눔바른고딕" panose="020B0603020101020101" pitchFamily="50" charset="-127"/>
              </a:rPr>
              <a:t>영양 기능정보 </a:t>
            </a:r>
            <a:r>
              <a:rPr lang="ko-KR" altLang="en-US" sz="800" dirty="0" err="1">
                <a:latin typeface="나눔바른고딕" panose="020B0603020101020101" pitchFamily="50" charset="-127"/>
                <a:ea typeface="나눔바른고딕" panose="020B0603020101020101" pitchFamily="50" charset="-127"/>
              </a:rPr>
              <a:t>프로바이오틱스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 </a:t>
            </a:r>
            <a:r>
              <a:rPr lang="ko-KR" altLang="en-US" sz="800" dirty="0" err="1">
                <a:latin typeface="나눔바른고딕" panose="020B0603020101020101" pitchFamily="50" charset="-127"/>
                <a:ea typeface="나눔바른고딕" panose="020B0603020101020101" pitchFamily="50" charset="-127"/>
              </a:rPr>
              <a:t>증식및유해균억제배변활동원활장건강에</a:t>
            </a:r>
            <a:r>
              <a:rPr lang="ko-KR" altLang="en-US" sz="800" dirty="0">
                <a:latin typeface="나눔바른고딕" panose="020B0603020101020101" pitchFamily="50" charset="-127"/>
                <a:ea typeface="나눔바른고딕" panose="020B0603020101020101" pitchFamily="50" charset="-127"/>
              </a:rPr>
              <a:t> 도움을 줄 수 있음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정상적인면역기능에필요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정상적인 </a:t>
            </a:r>
            <a:r>
              <a:rPr lang="ko-KR" altLang="en-US" sz="800" dirty="0" err="1">
                <a:latin typeface="나눔바른고딕" panose="020B0603020101020101" pitchFamily="50" charset="-127"/>
                <a:ea typeface="나눔바른고딕" panose="020B0603020101020101" pitchFamily="50" charset="-127"/>
              </a:rPr>
              <a:t>세포분열에필요</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일 </a:t>
            </a:r>
            <a:r>
              <a:rPr lang="ko-KR" altLang="en-US" sz="800" dirty="0" err="1">
                <a:latin typeface="나눔바른고딕" panose="020B0603020101020101" pitchFamily="50" charset="-127"/>
                <a:ea typeface="나눔바른고딕" panose="020B0603020101020101" pitchFamily="50" charset="-127"/>
              </a:rPr>
              <a:t>섭취량당함량</a:t>
            </a:r>
            <a:r>
              <a:rPr lang="en-US" altLang="ko-KR" sz="800" dirty="0">
                <a:latin typeface="나눔바른고딕" panose="020B0603020101020101" pitchFamily="50" charset="-127"/>
                <a:ea typeface="나눔바른고딕" panose="020B0603020101020101" pitchFamily="50" charset="-127"/>
              </a:rPr>
              <a:t>: 1</a:t>
            </a:r>
            <a:r>
              <a:rPr lang="ko-KR" altLang="en-US" sz="800" dirty="0">
                <a:latin typeface="나눔바른고딕" panose="020B0603020101020101" pitchFamily="50" charset="-127"/>
                <a:ea typeface="나눔바른고딕" panose="020B0603020101020101" pitchFamily="50" charset="-127"/>
              </a:rPr>
              <a:t>포</a:t>
            </a:r>
            <a:r>
              <a:rPr lang="en-US" altLang="ko-KR" sz="800" dirty="0">
                <a:latin typeface="나눔바른고딕" panose="020B0603020101020101" pitchFamily="50" charset="-127"/>
                <a:ea typeface="나눔바른고딕" panose="020B0603020101020101" pitchFamily="50" charset="-127"/>
              </a:rPr>
              <a:t>(2g), </a:t>
            </a:r>
            <a:r>
              <a:rPr lang="ko-KR" altLang="en-US" sz="800" dirty="0">
                <a:latin typeface="나눔바른고딕" panose="020B0603020101020101" pitchFamily="50" charset="-127"/>
                <a:ea typeface="나눔바른고딕" panose="020B0603020101020101" pitchFamily="50" charset="-127"/>
              </a:rPr>
              <a:t>열량</a:t>
            </a:r>
            <a:r>
              <a:rPr lang="en-US" altLang="ko-KR" sz="800" dirty="0">
                <a:latin typeface="나눔바른고딕" panose="020B0603020101020101" pitchFamily="50" charset="-127"/>
                <a:ea typeface="나눔바른고딕" panose="020B0603020101020101" pitchFamily="50" charset="-127"/>
              </a:rPr>
              <a:t>6kcal,</a:t>
            </a:r>
            <a:r>
              <a:rPr lang="ko-KR" altLang="en-US" sz="800" dirty="0">
                <a:latin typeface="나눔바른고딕" panose="020B0603020101020101" pitchFamily="50" charset="-127"/>
                <a:ea typeface="나눔바른고딕" panose="020B0603020101020101" pitchFamily="50" charset="-127"/>
              </a:rPr>
              <a:t>탄수화물 </a:t>
            </a:r>
            <a:r>
              <a:rPr lang="en-US" altLang="ko-KR" sz="800" dirty="0">
                <a:latin typeface="나눔바른고딕" panose="020B0603020101020101" pitchFamily="50" charset="-127"/>
                <a:ea typeface="나눔바른고딕" panose="020B0603020101020101" pitchFamily="50" charset="-127"/>
              </a:rPr>
              <a:t>1.6g(0 %), </a:t>
            </a:r>
            <a:r>
              <a:rPr lang="ko-KR" altLang="en-US" sz="800" dirty="0">
                <a:latin typeface="나눔바른고딕" panose="020B0603020101020101" pitchFamily="50" charset="-127"/>
                <a:ea typeface="나눔바른고딕" panose="020B0603020101020101" pitchFamily="50" charset="-127"/>
              </a:rPr>
              <a:t>단백질</a:t>
            </a:r>
            <a:r>
              <a:rPr lang="en-US" altLang="ko-KR" sz="800" dirty="0">
                <a:latin typeface="나눔바른고딕" panose="020B0603020101020101" pitchFamily="50" charset="-127"/>
                <a:ea typeface="나눔바른고딕" panose="020B0603020101020101" pitchFamily="50" charset="-127"/>
              </a:rPr>
              <a:t>0g(019%),</a:t>
            </a:r>
            <a:r>
              <a:rPr lang="ko-KR" altLang="en-US" sz="800" dirty="0">
                <a:latin typeface="나눔바른고딕" panose="020B0603020101020101" pitchFamily="50" charset="-127"/>
                <a:ea typeface="나눔바른고딕" panose="020B0603020101020101" pitchFamily="50" charset="-127"/>
              </a:rPr>
              <a:t>지방 </a:t>
            </a:r>
            <a:r>
              <a:rPr lang="en-US" altLang="ko-KR" sz="800" dirty="0">
                <a:latin typeface="나눔바른고딕" panose="020B0603020101020101" pitchFamily="50" charset="-127"/>
                <a:ea typeface="나눔바른고딕" panose="020B0603020101020101" pitchFamily="50" charset="-127"/>
              </a:rPr>
              <a:t>0g(0 %),</a:t>
            </a:r>
            <a:r>
              <a:rPr lang="ko-KR" altLang="en-US" sz="800" dirty="0">
                <a:latin typeface="나눔바른고딕" panose="020B0603020101020101" pitchFamily="50" charset="-127"/>
                <a:ea typeface="나눔바른고딕" panose="020B0603020101020101" pitchFamily="50" charset="-127"/>
              </a:rPr>
              <a:t>나트륨</a:t>
            </a:r>
            <a:r>
              <a:rPr lang="en-US" altLang="ko-KR" sz="800" dirty="0">
                <a:latin typeface="나눔바른고딕" panose="020B0603020101020101" pitchFamily="50" charset="-127"/>
                <a:ea typeface="나눔바른고딕" panose="020B0603020101020101" pitchFamily="50" charset="-127"/>
              </a:rPr>
              <a:t>0mg(0 %),</a:t>
            </a:r>
            <a:r>
              <a:rPr lang="ko-KR" altLang="en-US" sz="800" dirty="0" err="1">
                <a:latin typeface="나눔바른고딕" panose="020B0603020101020101" pitchFamily="50" charset="-127"/>
                <a:ea typeface="나눔바른고딕" panose="020B0603020101020101" pitchFamily="50" charset="-127"/>
              </a:rPr>
              <a:t>프로바이오틱스</a:t>
            </a:r>
            <a:r>
              <a:rPr lang="ko-KR" altLang="en-US" sz="800" dirty="0">
                <a:latin typeface="나눔바른고딕" panose="020B0603020101020101" pitchFamily="50" charset="-127"/>
                <a:ea typeface="나눔바른고딕" panose="020B0603020101020101" pitchFamily="50" charset="-127"/>
              </a:rPr>
              <a:t> 수</a:t>
            </a:r>
            <a:r>
              <a:rPr lang="en-US" altLang="ko-KR" sz="800" dirty="0">
                <a:latin typeface="나눔바른고딕" panose="020B0603020101020101" pitchFamily="50" charset="-127"/>
                <a:ea typeface="나눔바른고딕" panose="020B0603020101020101" pitchFamily="50" charset="-127"/>
              </a:rPr>
              <a:t>2,000,000,000(20</a:t>
            </a:r>
            <a:r>
              <a:rPr lang="ko-KR" altLang="en-US" sz="800" dirty="0">
                <a:latin typeface="나눔바른고딕" panose="020B0603020101020101" pitchFamily="50" charset="-127"/>
                <a:ea typeface="나눔바른고딕" panose="020B0603020101020101" pitchFamily="50" charset="-127"/>
              </a:rPr>
              <a:t>억</a:t>
            </a:r>
            <a:r>
              <a:rPr lang="en-US" altLang="ko-KR" sz="800" dirty="0">
                <a:latin typeface="나눔바른고딕" panose="020B0603020101020101" pitchFamily="50" charset="-127"/>
                <a:ea typeface="나눔바른고딕" panose="020B0603020101020101" pitchFamily="50" charset="-127"/>
              </a:rPr>
              <a:t>) CFU, </a:t>
            </a:r>
            <a:r>
              <a:rPr lang="ko-KR" altLang="en-US" sz="800" dirty="0">
                <a:latin typeface="나눔바른고딕" panose="020B0603020101020101" pitchFamily="50" charset="-127"/>
                <a:ea typeface="나눔바른고딕" panose="020B0603020101020101" pitchFamily="50" charset="-127"/>
              </a:rPr>
              <a:t>아현</a:t>
            </a:r>
            <a:r>
              <a:rPr lang="en-US" altLang="ko-KR" sz="800" dirty="0">
                <a:latin typeface="나눔바른고딕" panose="020B0603020101020101" pitchFamily="50" charset="-127"/>
                <a:ea typeface="나눔바른고딕" panose="020B0603020101020101" pitchFamily="50" charset="-127"/>
              </a:rPr>
              <a:t>8.5mg(100 %)※()</a:t>
            </a:r>
            <a:r>
              <a:rPr lang="ko-KR" altLang="en-US" sz="800" dirty="0" err="1">
                <a:latin typeface="나눔바른고딕" panose="020B0603020101020101" pitchFamily="50" charset="-127"/>
                <a:ea typeface="나눔바른고딕" panose="020B0603020101020101" pitchFamily="50" charset="-127"/>
              </a:rPr>
              <a:t>안의수치는</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일영양성분기준치에대한비율임</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원료명및함량</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유산균혼합분말</a:t>
            </a:r>
            <a:r>
              <a:rPr lang="en-US" altLang="ko-KR" sz="800" dirty="0">
                <a:latin typeface="나눔바른고딕" panose="020B0603020101020101" pitchFamily="50" charset="-127"/>
                <a:ea typeface="나눔바른고딕" panose="020B0603020101020101" pitchFamily="50" charset="-127"/>
              </a:rPr>
              <a:t>(</a:t>
            </a:r>
            <a:r>
              <a:rPr lang="en-US" altLang="ko-KR" sz="800" dirty="0" err="1">
                <a:latin typeface="나눔바른고딕" panose="020B0603020101020101" pitchFamily="50" charset="-127"/>
                <a:ea typeface="나눔바른고딕" panose="020B0603020101020101" pitchFamily="50" charset="-127"/>
              </a:rPr>
              <a:t>Lacticaseibacillusrhamnosus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Lactococcuslactis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Limosilactobacillusreuteri,Lacticaseibacilluscasei</a:t>
            </a:r>
            <a:r>
              <a:rPr lang="en-US" altLang="ko-KR" sz="800" dirty="0">
                <a:latin typeface="나눔바른고딕" panose="020B0603020101020101" pitchFamily="50" charset="-127"/>
                <a:ea typeface="나눔바른고딕" panose="020B0603020101020101" pitchFamily="50" charset="-127"/>
              </a:rPr>
              <a:t>, Bifidobacterium </a:t>
            </a:r>
            <a:r>
              <a:rPr lang="en-US" altLang="ko-KR" sz="800" dirty="0" err="1">
                <a:latin typeface="나눔바른고딕" panose="020B0603020101020101" pitchFamily="50" charset="-127"/>
                <a:ea typeface="나눔바른고딕" panose="020B0603020101020101" pitchFamily="50" charset="-127"/>
              </a:rPr>
              <a:t>animalisssp</a:t>
            </a:r>
            <a:r>
              <a:rPr lang="en-US" altLang="ko-KR" sz="800" dirty="0">
                <a:latin typeface="나눔바른고딕" panose="020B0603020101020101" pitchFamily="50" charset="-127"/>
                <a:ea typeface="나눔바른고딕" panose="020B0603020101020101" pitchFamily="50" charset="-127"/>
              </a:rPr>
              <a:t>. lactis, Bifidobacterium breve, </a:t>
            </a:r>
            <a:r>
              <a:rPr lang="en-US" altLang="ko-KR" sz="800" dirty="0" err="1">
                <a:latin typeface="나눔바른고딕" panose="020B0603020101020101" pitchFamily="50" charset="-127"/>
                <a:ea typeface="나눔바른고딕" panose="020B0603020101020101" pitchFamily="50" charset="-127"/>
              </a:rPr>
              <a:t>Streptococcusthermophilus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Lactiplantibacillusplantarum</a:t>
            </a:r>
            <a:r>
              <a:rPr lang="en-US" altLang="ko-KR" sz="800" dirty="0">
                <a:latin typeface="나눔바른고딕" panose="020B0603020101020101" pitchFamily="50" charset="-127"/>
                <a:ea typeface="나눔바른고딕" panose="020B0603020101020101" pitchFamily="50" charset="-127"/>
              </a:rPr>
              <a:t>, Lactobacillus </a:t>
            </a:r>
            <a:r>
              <a:rPr lang="en-US" altLang="ko-KR" sz="800" dirty="0" err="1">
                <a:latin typeface="나눔바른고딕" panose="020B0603020101020101" pitchFamily="50" charset="-127"/>
                <a:ea typeface="나눔바른고딕" panose="020B0603020101020101" pitchFamily="50" charset="-127"/>
              </a:rPr>
              <a:t>acidophilus,Lactobacillusgasseri,Limosilactobacillusfermentum</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Enterococcusfaecium</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산화아연</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말토덱스트린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식물성크림분말</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물엿</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야자경화유</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제이인산칼륨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카제인나트륨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변성전분</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메타인산나트륨</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아산화규소</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글리세린지방산에스테르</a:t>
            </a:r>
            <a:r>
              <a:rPr lang="en-US" altLang="ko-KR" sz="800" dirty="0">
                <a:latin typeface="나눔바른고딕" panose="020B0603020101020101" pitchFamily="50" charset="-127"/>
                <a:ea typeface="나눔바른고딕" panose="020B0603020101020101" pitchFamily="50" charset="-127"/>
              </a:rPr>
              <a:t>1, </a:t>
            </a:r>
            <a:r>
              <a:rPr lang="ko-KR" altLang="en-US" sz="800" dirty="0" err="1">
                <a:latin typeface="나눔바른고딕" panose="020B0603020101020101" pitchFamily="50" charset="-127"/>
                <a:ea typeface="나눔바른고딕" panose="020B0603020101020101" pitchFamily="50" charset="-127"/>
              </a:rPr>
              <a:t>글리세린지방산에스테르</a:t>
            </a:r>
            <a:r>
              <a:rPr lang="en-US" altLang="ko-KR" sz="800" dirty="0">
                <a:latin typeface="나눔바른고딕" panose="020B0603020101020101" pitchFamily="50" charset="-127"/>
                <a:ea typeface="나눔바른고딕" panose="020B0603020101020101" pitchFamily="50" charset="-127"/>
              </a:rPr>
              <a:t>2), </a:t>
            </a:r>
            <a:r>
              <a:rPr lang="ko-KR" altLang="en-US" sz="800" dirty="0">
                <a:latin typeface="나눔바른고딕" panose="020B0603020101020101" pitchFamily="50" charset="-127"/>
                <a:ea typeface="나눔바른고딕" panose="020B0603020101020101" pitchFamily="50" charset="-127"/>
              </a:rPr>
              <a:t>분말결정포도당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자일리톨</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에리스리톨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포도향분말혼합제제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덱스트린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향료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프로필렌글리콜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아라비아검</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주정</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대나무수액추출분말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갈락토올리고당</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프락토올리고당</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유산균배양건조물 우유</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대두함유</a:t>
            </a:r>
          </a:p>
        </p:txBody>
      </p:sp>
      <p:sp>
        <p:nvSpPr>
          <p:cNvPr id="10" name="TextBox 9">
            <a:extLst>
              <a:ext uri="{FF2B5EF4-FFF2-40B4-BE49-F238E27FC236}">
                <a16:creationId xmlns:a16="http://schemas.microsoft.com/office/drawing/2014/main" id="{0BC9FE8D-FA0B-3A01-E6CB-5431FED64311}"/>
              </a:ext>
            </a:extLst>
          </p:cNvPr>
          <p:cNvSpPr txBox="1"/>
          <p:nvPr/>
        </p:nvSpPr>
        <p:spPr>
          <a:xfrm>
            <a:off x="1169129" y="802488"/>
            <a:ext cx="3380873" cy="276999"/>
          </a:xfrm>
          <a:prstGeom prst="rect">
            <a:avLst/>
          </a:prstGeom>
          <a:noFill/>
        </p:spPr>
        <p:txBody>
          <a:bodyPr wrap="square" rtlCol="0">
            <a:spAutoFit/>
          </a:bodyPr>
          <a:lstStyle/>
          <a:p>
            <a:r>
              <a:rPr lang="ko-KR" altLang="en-US" sz="1200" dirty="0" err="1">
                <a:latin typeface="나눔바른고딕" panose="020B0603020101020101" pitchFamily="50" charset="-127"/>
                <a:ea typeface="나눔바른고딕" panose="020B0603020101020101" pitchFamily="50" charset="-127"/>
              </a:rPr>
              <a:t>전처리</a:t>
            </a:r>
            <a:r>
              <a:rPr lang="ko-KR" altLang="en-US" sz="1200" dirty="0">
                <a:latin typeface="나눔바른고딕" panose="020B0603020101020101" pitchFamily="50" charset="-127"/>
                <a:ea typeface="나눔바른고딕" panose="020B0603020101020101" pitchFamily="50" charset="-127"/>
              </a:rPr>
              <a:t> 전이 우세하다고 판단</a:t>
            </a:r>
          </a:p>
        </p:txBody>
      </p:sp>
    </p:spTree>
    <p:extLst>
      <p:ext uri="{BB962C8B-B14F-4D97-AF65-F5344CB8AC3E}">
        <p14:creationId xmlns:p14="http://schemas.microsoft.com/office/powerpoint/2010/main" val="38722011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B94DB189-33C2-7789-C96F-4F1C74F207D5}"/>
              </a:ext>
            </a:extLst>
          </p:cNvPr>
          <p:cNvPicPr>
            <a:picLocks noChangeAspect="1"/>
          </p:cNvPicPr>
          <p:nvPr/>
        </p:nvPicPr>
        <p:blipFill>
          <a:blip r:embed="rId4"/>
          <a:stretch>
            <a:fillRect/>
          </a:stretch>
        </p:blipFill>
        <p:spPr>
          <a:xfrm>
            <a:off x="355642" y="1055680"/>
            <a:ext cx="3287127" cy="1036413"/>
          </a:xfrm>
          <a:prstGeom prst="rect">
            <a:avLst/>
          </a:prstGeom>
        </p:spPr>
      </p:pic>
      <p:pic>
        <p:nvPicPr>
          <p:cNvPr id="5" name="그림 4">
            <a:extLst>
              <a:ext uri="{FF2B5EF4-FFF2-40B4-BE49-F238E27FC236}">
                <a16:creationId xmlns:a16="http://schemas.microsoft.com/office/drawing/2014/main" id="{B7BF589B-018C-B7BD-B57E-D960482FF317}"/>
              </a:ext>
            </a:extLst>
          </p:cNvPr>
          <p:cNvPicPr>
            <a:picLocks noChangeAspect="1"/>
          </p:cNvPicPr>
          <p:nvPr/>
        </p:nvPicPr>
        <p:blipFill>
          <a:blip r:embed="rId5"/>
          <a:stretch>
            <a:fillRect/>
          </a:stretch>
        </p:blipFill>
        <p:spPr>
          <a:xfrm>
            <a:off x="4550002" y="1064113"/>
            <a:ext cx="3287534" cy="1036540"/>
          </a:xfrm>
          <a:prstGeom prst="rect">
            <a:avLst/>
          </a:prstGeom>
        </p:spPr>
      </p:pic>
      <p:sp>
        <p:nvSpPr>
          <p:cNvPr id="7" name="TextBox 6">
            <a:extLst>
              <a:ext uri="{FF2B5EF4-FFF2-40B4-BE49-F238E27FC236}">
                <a16:creationId xmlns:a16="http://schemas.microsoft.com/office/drawing/2014/main" id="{2F827E86-1492-CDE7-BE1F-A8CEA7D6653A}"/>
              </a:ext>
            </a:extLst>
          </p:cNvPr>
          <p:cNvSpPr txBox="1"/>
          <p:nvPr/>
        </p:nvSpPr>
        <p:spPr>
          <a:xfrm>
            <a:off x="355642" y="2216772"/>
            <a:ext cx="3188369" cy="2800767"/>
          </a:xfrm>
          <a:prstGeom prst="rect">
            <a:avLst/>
          </a:prstGeom>
          <a:noFill/>
        </p:spPr>
        <p:txBody>
          <a:bodyPr wrap="square" rtlCol="0">
            <a:spAutoFit/>
          </a:bodyPr>
          <a:lstStyle/>
          <a:p>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섭취량및섭취방법</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일 </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회</a:t>
            </a:r>
            <a:r>
              <a:rPr lang="en-US" altLang="ko-KR" sz="800" dirty="0">
                <a:latin typeface="나눔바른고딕" panose="020B0603020101020101" pitchFamily="50" charset="-127"/>
                <a:ea typeface="나눔바른고딕" panose="020B0603020101020101" pitchFamily="50" charset="-127"/>
              </a:rPr>
              <a:t>, 1</a:t>
            </a:r>
            <a:r>
              <a:rPr lang="ko-KR" altLang="en-US" sz="800" dirty="0">
                <a:latin typeface="나눔바른고딕" panose="020B0603020101020101" pitchFamily="50" charset="-127"/>
                <a:ea typeface="나눔바른고딕" panose="020B0603020101020101" pitchFamily="50" charset="-127"/>
              </a:rPr>
              <a:t>회 </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포를섭취하십시오</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섭취 시 주의사항</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특이체질</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알레르기체질등은개인에따라과민반응을나타낼수</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있으므로원료를확인한후섭취하십시오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질환이있거나의약품복용시전문가와상담하십시오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어린이가함부로섭취하지</a:t>
            </a:r>
            <a:r>
              <a:rPr lang="ko-KR" altLang="en-US" sz="800" dirty="0">
                <a:latin typeface="나눔바른고딕" panose="020B0603020101020101" pitchFamily="50" charset="-127"/>
                <a:ea typeface="나눔바른고딕" panose="020B0603020101020101" pitchFamily="50" charset="-127"/>
              </a:rPr>
              <a:t> 않도록 </a:t>
            </a:r>
            <a:r>
              <a:rPr lang="ko-KR" altLang="en-US" sz="800" dirty="0" err="1">
                <a:latin typeface="나눔바른고딕" panose="020B0603020101020101" pitchFamily="50" charset="-127"/>
                <a:ea typeface="나눔바른고딕" panose="020B0603020101020101" pitchFamily="50" charset="-127"/>
              </a:rPr>
              <a:t>일일섭취량방법을지도하십시오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이상사례발생시 </a:t>
            </a:r>
            <a:r>
              <a:rPr lang="ko-KR" altLang="en-US" sz="800" dirty="0" err="1">
                <a:latin typeface="나눔바른고딕" panose="020B0603020101020101" pitchFamily="50" charset="-127"/>
                <a:ea typeface="나눔바른고딕" panose="020B0603020101020101" pitchFamily="50" charset="-127"/>
              </a:rPr>
              <a:t>섭취를중단하고전문가와상담하십시오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과량섭취 </a:t>
            </a:r>
            <a:r>
              <a:rPr lang="ko-KR" altLang="en-US" sz="800" dirty="0" err="1">
                <a:latin typeface="나눔바른고딕" panose="020B0603020101020101" pitchFamily="50" charset="-127"/>
                <a:ea typeface="나눔바른고딕" panose="020B0603020101020101" pitchFamily="50" charset="-127"/>
              </a:rPr>
              <a:t>시설사를유발할수있습니다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보관방법</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습기가적고직사광선을받지않는실온에보관하시고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어린이의 </a:t>
            </a:r>
            <a:r>
              <a:rPr lang="ko-KR" altLang="en-US" sz="800" dirty="0" err="1">
                <a:latin typeface="나눔바른고딕" panose="020B0603020101020101" pitchFamily="50" charset="-127"/>
                <a:ea typeface="나눔바른고딕" panose="020B0603020101020101" pitchFamily="50" charset="-127"/>
              </a:rPr>
              <a:t>손에닿지</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않도록주의하시기바랍니다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건강기능식품전문제조원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콜마비앤에이치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음성공장충북</a:t>
            </a:r>
            <a:r>
              <a:rPr lang="ko-KR" altLang="en-US" sz="800" dirty="0">
                <a:latin typeface="나눔바른고딕" panose="020B0603020101020101" pitchFamily="50" charset="-127"/>
                <a:ea typeface="나눔바른고딕" panose="020B0603020101020101" pitchFamily="50" charset="-127"/>
              </a:rPr>
              <a:t> 음성군대소면 </a:t>
            </a:r>
            <a:r>
              <a:rPr lang="ko-KR" altLang="en-US" sz="800" dirty="0" err="1">
                <a:latin typeface="나눔바른고딕" panose="020B0603020101020101" pitchFamily="50" charset="-127"/>
                <a:ea typeface="나눔바른고딕" panose="020B0603020101020101" pitchFamily="50" charset="-127"/>
              </a:rPr>
              <a:t>대풍산단</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길 </a:t>
            </a:r>
            <a:r>
              <a:rPr lang="en-US" altLang="ko-KR" sz="800" dirty="0">
                <a:latin typeface="나눔바른고딕" panose="020B0603020101020101" pitchFamily="50" charset="-127"/>
                <a:ea typeface="나눔바른고딕" panose="020B0603020101020101" pitchFamily="50" charset="-127"/>
              </a:rPr>
              <a:t>8 [</a:t>
            </a:r>
            <a:r>
              <a:rPr lang="ko-KR" altLang="en-US" sz="800" dirty="0" err="1">
                <a:latin typeface="나눔바른고딕" panose="020B0603020101020101" pitchFamily="50" charset="-127"/>
                <a:ea typeface="나눔바른고딕" panose="020B0603020101020101" pitchFamily="50" charset="-127"/>
              </a:rPr>
              <a:t>건강기능식품유통전문판매원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콜마생활건강</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서울시 </a:t>
            </a:r>
            <a:r>
              <a:rPr lang="ko-KR" altLang="en-US" sz="800" dirty="0" err="1">
                <a:latin typeface="나눔바른고딕" panose="020B0603020101020101" pitchFamily="50" charset="-127"/>
                <a:ea typeface="나눔바른고딕" panose="020B0603020101020101" pitchFamily="50" charset="-127"/>
              </a:rPr>
              <a:t>서초구사임당로</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18, </a:t>
            </a:r>
            <a:r>
              <a:rPr lang="ko-KR" altLang="en-US" sz="800" dirty="0">
                <a:latin typeface="나눔바른고딕" panose="020B0603020101020101" pitchFamily="50" charset="-127"/>
                <a:ea typeface="나눔바른고딕" panose="020B0603020101020101" pitchFamily="50" charset="-127"/>
              </a:rPr>
              <a:t>석오빌딩 </a:t>
            </a:r>
            <a:r>
              <a:rPr lang="en-US" altLang="ko-KR" sz="800" dirty="0">
                <a:latin typeface="나눔바른고딕" panose="020B0603020101020101" pitchFamily="50" charset="-127"/>
                <a:ea typeface="나눔바른고딕" panose="020B0603020101020101" pitchFamily="50" charset="-127"/>
              </a:rPr>
              <a:t>10</a:t>
            </a:r>
            <a:r>
              <a:rPr lang="ko-KR" altLang="en-US" sz="800" dirty="0">
                <a:latin typeface="나눔바른고딕" panose="020B0603020101020101" pitchFamily="50" charset="-127"/>
                <a:ea typeface="나눔바른고딕" panose="020B0603020101020101" pitchFamily="50" charset="-127"/>
              </a:rPr>
              <a:t>층</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서초동</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소비자상담실</a:t>
            </a:r>
            <a:r>
              <a:rPr lang="en-US" altLang="ko-KR" sz="800" dirty="0">
                <a:latin typeface="나눔바른고딕" panose="020B0603020101020101" pitchFamily="50" charset="-127"/>
                <a:ea typeface="나눔바른고딕" panose="020B0603020101020101" pitchFamily="50" charset="-127"/>
              </a:rPr>
              <a:t>] 070-8847-8105[</a:t>
            </a:r>
            <a:r>
              <a:rPr lang="ko-KR" altLang="en-US" sz="800" dirty="0">
                <a:latin typeface="나눔바른고딕" panose="020B0603020101020101" pitchFamily="50" charset="-127"/>
                <a:ea typeface="나눔바른고딕" panose="020B0603020101020101" pitchFamily="50" charset="-127"/>
              </a:rPr>
              <a:t>내포장재질</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폴리에틸렌</a:t>
            </a:r>
            <a:r>
              <a:rPr lang="en-US" altLang="ko-KR" sz="800" dirty="0">
                <a:latin typeface="나눔바른고딕" panose="020B0603020101020101" pitchFamily="50" charset="-127"/>
                <a:ea typeface="나눔바른고딕" panose="020B0603020101020101" pitchFamily="50" charset="-127"/>
              </a:rPr>
              <a:t>(PE)[</a:t>
            </a:r>
            <a:r>
              <a:rPr lang="ko-KR" altLang="en-US" sz="800" dirty="0" err="1">
                <a:latin typeface="나눔바른고딕" panose="020B0603020101020101" pitchFamily="50" charset="-127"/>
                <a:ea typeface="나눔바른고딕" panose="020B0603020101020101" pitchFamily="50" charset="-127"/>
              </a:rPr>
              <a:t>반품및교환처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구입처 </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본제품은공정거래위원회</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고시소비자분쟁해결기준에의거교환또는보상받</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을수있습니다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질병의 예방 </a:t>
            </a:r>
            <a:r>
              <a:rPr lang="ko-KR" altLang="en-US" sz="800" dirty="0" err="1">
                <a:latin typeface="나눔바른고딕" panose="020B0603020101020101" pitchFamily="50" charset="-127"/>
                <a:ea typeface="나눔바른고딕" panose="020B0603020101020101" pitchFamily="50" charset="-127"/>
              </a:rPr>
              <a:t>및치료를위한의약품이아닌</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건강기능식품입니다</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이상차례신고는</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1577-2488.</a:t>
            </a:r>
            <a:r>
              <a:rPr lang="ko-KR" altLang="en-US" sz="800" dirty="0" err="1">
                <a:latin typeface="나눔바른고딕" panose="020B0603020101020101" pitchFamily="50" charset="-127"/>
                <a:ea typeface="나눔바른고딕" panose="020B0603020101020101" pitchFamily="50" charset="-127"/>
              </a:rPr>
              <a:t>본제품은알류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가금류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메밀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땅콩</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고등어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새우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돼지고기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복숭아</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토마토</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호두</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닭고기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쇠고기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오징어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조개류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전복</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홍합포함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잣을사용한제품과같은제조시설에서제조하였습니다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건강기능식품 이력추적관리번호</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바코드</a:t>
            </a:r>
            <a:r>
              <a:rPr lang="en-US" altLang="ko-KR" sz="800" dirty="0">
                <a:latin typeface="나눔바른고딕" panose="020B0603020101020101" pitchFamily="50" charset="-127"/>
                <a:ea typeface="나눔바른고딕" panose="020B0603020101020101" pitchFamily="50" charset="-127"/>
              </a:rPr>
              <a:t>13</a:t>
            </a:r>
            <a:r>
              <a:rPr lang="ko-KR" altLang="en-US" sz="800" dirty="0">
                <a:latin typeface="나눔바른고딕" panose="020B0603020101020101" pitchFamily="50" charset="-127"/>
                <a:ea typeface="나눔바른고딕" panose="020B0603020101020101" pitchFamily="50" charset="-127"/>
              </a:rPr>
              <a:t>자리</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제조번호</a:t>
            </a:r>
            <a:r>
              <a:rPr lang="en-US" altLang="ko-KR" sz="800" dirty="0">
                <a:latin typeface="나눔바른고딕" panose="020B0603020101020101" pitchFamily="50" charset="-127"/>
                <a:ea typeface="나눔바른고딕" panose="020B0603020101020101" pitchFamily="50" charset="-127"/>
              </a:rPr>
              <a:t>5</a:t>
            </a:r>
            <a:r>
              <a:rPr lang="ko-KR" altLang="en-US" sz="800" dirty="0">
                <a:latin typeface="나눔바른고딕" panose="020B0603020101020101" pitchFamily="50" charset="-127"/>
                <a:ea typeface="나눔바른고딕" panose="020B0603020101020101" pitchFamily="50" charset="-127"/>
              </a:rPr>
              <a:t>자리 제조번호</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비닐</a:t>
            </a:r>
            <a:r>
              <a:rPr lang="en-US" altLang="ko-KR" sz="800" dirty="0">
                <a:latin typeface="나눔바른고딕" panose="020B0603020101020101" pitchFamily="50" charset="-127"/>
                <a:ea typeface="나눔바른고딕" panose="020B0603020101020101" pitchFamily="50" charset="-127"/>
              </a:rPr>
              <a:t>PP 8 809935 030159 </a:t>
            </a:r>
            <a:r>
              <a:rPr lang="ko-KR" altLang="en-US" sz="800" dirty="0">
                <a:latin typeface="나눔바른고딕" panose="020B0603020101020101" pitchFamily="50" charset="-127"/>
                <a:ea typeface="나눔바른고딕" panose="020B0603020101020101" pitchFamily="50" charset="-127"/>
              </a:rPr>
              <a:t>소비기한</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까지 </a:t>
            </a:r>
            <a:r>
              <a:rPr lang="en-US" altLang="ko-KR" sz="800" dirty="0">
                <a:latin typeface="나눔바른고딕" panose="020B0603020101020101" pitchFamily="50" charset="-127"/>
                <a:ea typeface="나눔바른고딕" panose="020B0603020101020101" pitchFamily="50" charset="-127"/>
              </a:rPr>
              <a:t>261510→</a:t>
            </a:r>
            <a:endParaRPr lang="ko-KR" altLang="en-US" sz="800" dirty="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2229F420-CDEC-2607-8339-6F78195AE6DE}"/>
              </a:ext>
            </a:extLst>
          </p:cNvPr>
          <p:cNvSpPr txBox="1"/>
          <p:nvPr/>
        </p:nvSpPr>
        <p:spPr>
          <a:xfrm>
            <a:off x="4429150" y="2256217"/>
            <a:ext cx="4102769" cy="2062103"/>
          </a:xfrm>
          <a:prstGeom prst="rect">
            <a:avLst/>
          </a:prstGeom>
          <a:noFill/>
        </p:spPr>
        <p:txBody>
          <a:bodyPr wrap="square" rtlCol="0">
            <a:spAutoFit/>
          </a:bodyPr>
          <a:lstStyle/>
          <a:p>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섭취량및섭취방법</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일 </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회</a:t>
            </a:r>
            <a:r>
              <a:rPr lang="en-US" altLang="ko-KR" sz="800" dirty="0">
                <a:latin typeface="나눔바른고딕" panose="020B0603020101020101" pitchFamily="50" charset="-127"/>
                <a:ea typeface="나눔바른고딕" panose="020B0603020101020101" pitchFamily="50" charset="-127"/>
              </a:rPr>
              <a:t>, 1</a:t>
            </a:r>
            <a:r>
              <a:rPr lang="ko-KR" altLang="en-US" sz="800" dirty="0">
                <a:latin typeface="나눔바른고딕" panose="020B0603020101020101" pitchFamily="50" charset="-127"/>
                <a:ea typeface="나눔바른고딕" panose="020B0603020101020101" pitchFamily="50" charset="-127"/>
              </a:rPr>
              <a:t>회 </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포를섭취하십시오</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섭취시</a:t>
            </a:r>
            <a:r>
              <a:rPr lang="ko-KR" altLang="en-US" sz="800" dirty="0">
                <a:latin typeface="나눔바른고딕" panose="020B0603020101020101" pitchFamily="50" charset="-127"/>
                <a:ea typeface="나눔바른고딕" panose="020B0603020101020101" pitchFamily="50" charset="-127"/>
              </a:rPr>
              <a:t> 주의사항</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특이체질</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알레르기 </a:t>
            </a:r>
            <a:r>
              <a:rPr lang="ko-KR" altLang="en-US" sz="800" dirty="0" err="1">
                <a:latin typeface="나눔바른고딕" panose="020B0603020101020101" pitchFamily="50" charset="-127"/>
                <a:ea typeface="나눔바른고딕" panose="020B0603020101020101" pitchFamily="50" charset="-127"/>
              </a:rPr>
              <a:t>체질등은개인에따라과민반응을나타낼수있으므로원료를확인한후섭취하십시오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질환이있거나의약품복용시전문가와상담하십시오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어린이가함부로섭취하지않도록</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일일섭취량방법을지도하십시오</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이상사례 발생시 </a:t>
            </a:r>
            <a:r>
              <a:rPr lang="ko-KR" altLang="en-US" sz="800" dirty="0" err="1">
                <a:latin typeface="나눔바른고딕" panose="020B0603020101020101" pitchFamily="50" charset="-127"/>
                <a:ea typeface="나눔바른고딕" panose="020B0603020101020101" pitchFamily="50" charset="-127"/>
              </a:rPr>
              <a:t>섭취를중단하고전문가와상담하십시오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과량섭취시설사를유발할수</a:t>
            </a:r>
            <a:r>
              <a:rPr lang="ko-KR" altLang="en-US" sz="800" dirty="0">
                <a:latin typeface="나눔바른고딕" panose="020B0603020101020101" pitchFamily="50" charset="-127"/>
                <a:ea typeface="나눔바른고딕" panose="020B0603020101020101" pitchFamily="50" charset="-127"/>
              </a:rPr>
              <a:t> 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보관방법</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습기가적고직사광선을받지않는실온에</a:t>
            </a:r>
            <a:r>
              <a:rPr lang="ko-KR" altLang="en-US" sz="800" dirty="0">
                <a:latin typeface="나눔바른고딕" panose="020B0603020101020101" pitchFamily="50" charset="-127"/>
                <a:ea typeface="나눔바른고딕" panose="020B0603020101020101" pitchFamily="50" charset="-127"/>
              </a:rPr>
              <a:t> 보관하시고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어린이의 </a:t>
            </a:r>
            <a:r>
              <a:rPr lang="ko-KR" altLang="en-US" sz="800" dirty="0" err="1">
                <a:latin typeface="나눔바른고딕" panose="020B0603020101020101" pitchFamily="50" charset="-127"/>
                <a:ea typeface="나눔바른고딕" panose="020B0603020101020101" pitchFamily="50" charset="-127"/>
              </a:rPr>
              <a:t>손에닿지</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않도록주의하시기</a:t>
            </a:r>
            <a:r>
              <a:rPr lang="ko-KR" altLang="en-US" sz="800" dirty="0">
                <a:latin typeface="나눔바른고딕" panose="020B0603020101020101" pitchFamily="50" charset="-127"/>
                <a:ea typeface="나눔바른고딕" panose="020B0603020101020101" pitchFamily="50" charset="-127"/>
              </a:rPr>
              <a:t> 바랍니다</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건강기능식품전문제조원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콜마비앤에이치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음성공장충북음성군</a:t>
            </a:r>
            <a:r>
              <a:rPr lang="ko-KR" altLang="en-US" sz="800" dirty="0">
                <a:latin typeface="나눔바른고딕" panose="020B0603020101020101" pitchFamily="50" charset="-127"/>
                <a:ea typeface="나눔바른고딕" panose="020B0603020101020101" pitchFamily="50" charset="-127"/>
              </a:rPr>
              <a:t> 대소면 </a:t>
            </a:r>
            <a:r>
              <a:rPr lang="ko-KR" altLang="en-US" sz="800" dirty="0" err="1">
                <a:latin typeface="나눔바른고딕" panose="020B0603020101020101" pitchFamily="50" charset="-127"/>
                <a:ea typeface="나눔바른고딕" panose="020B0603020101020101" pitchFamily="50" charset="-127"/>
              </a:rPr>
              <a:t>대풍산단</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길 </a:t>
            </a:r>
            <a:r>
              <a:rPr lang="en-US" altLang="ko-KR" sz="800" dirty="0">
                <a:latin typeface="나눔바른고딕" panose="020B0603020101020101" pitchFamily="50" charset="-127"/>
                <a:ea typeface="나눔바른고딕" panose="020B0603020101020101" pitchFamily="50" charset="-127"/>
              </a:rPr>
              <a:t>8[</a:t>
            </a:r>
            <a:r>
              <a:rPr lang="ko-KR" altLang="en-US" sz="800" dirty="0" err="1">
                <a:latin typeface="나눔바른고딕" panose="020B0603020101020101" pitchFamily="50" charset="-127"/>
                <a:ea typeface="나눔바른고딕" panose="020B0603020101020101" pitchFamily="50" charset="-127"/>
              </a:rPr>
              <a:t>건강기능식품유통전문판매원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콜마생활건강</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서울시 </a:t>
            </a:r>
            <a:r>
              <a:rPr lang="ko-KR" altLang="en-US" sz="800" dirty="0" err="1">
                <a:latin typeface="나눔바른고딕" panose="020B0603020101020101" pitchFamily="50" charset="-127"/>
                <a:ea typeface="나눔바른고딕" panose="020B0603020101020101" pitchFamily="50" charset="-127"/>
              </a:rPr>
              <a:t>서초구사임당로</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18,</a:t>
            </a:r>
            <a:r>
              <a:rPr lang="ko-KR" altLang="en-US" sz="800" dirty="0">
                <a:latin typeface="나눔바른고딕" panose="020B0603020101020101" pitchFamily="50" charset="-127"/>
                <a:ea typeface="나눔바른고딕" panose="020B0603020101020101" pitchFamily="50" charset="-127"/>
              </a:rPr>
              <a:t>석오빌딩 </a:t>
            </a:r>
            <a:r>
              <a:rPr lang="en-US" altLang="ko-KR" sz="800" dirty="0">
                <a:latin typeface="나눔바른고딕" panose="020B0603020101020101" pitchFamily="50" charset="-127"/>
                <a:ea typeface="나눔바른고딕" panose="020B0603020101020101" pitchFamily="50" charset="-127"/>
              </a:rPr>
              <a:t>10</a:t>
            </a:r>
            <a:r>
              <a:rPr lang="ko-KR" altLang="en-US" sz="800" dirty="0">
                <a:latin typeface="나눔바른고딕" panose="020B0603020101020101" pitchFamily="50" charset="-127"/>
                <a:ea typeface="나눔바른고딕" panose="020B0603020101020101" pitchFamily="50" charset="-127"/>
              </a:rPr>
              <a:t>층</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서초동</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소비자상담실</a:t>
            </a:r>
            <a:r>
              <a:rPr lang="en-US" altLang="ko-KR" sz="800" dirty="0">
                <a:latin typeface="나눔바른고딕" panose="020B0603020101020101" pitchFamily="50" charset="-127"/>
                <a:ea typeface="나눔바른고딕" panose="020B0603020101020101" pitchFamily="50" charset="-127"/>
              </a:rPr>
              <a:t>]070-8847-8105 [</a:t>
            </a:r>
            <a:r>
              <a:rPr lang="ko-KR" altLang="en-US" sz="800" dirty="0">
                <a:latin typeface="나눔바른고딕" panose="020B0603020101020101" pitchFamily="50" charset="-127"/>
                <a:ea typeface="나눔바른고딕" panose="020B0603020101020101" pitchFamily="50" charset="-127"/>
              </a:rPr>
              <a:t>내포장재질</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폴리에틸렌</a:t>
            </a:r>
            <a:r>
              <a:rPr lang="en-US" altLang="ko-KR" sz="800" dirty="0">
                <a:latin typeface="나눔바른고딕" panose="020B0603020101020101" pitchFamily="50" charset="-127"/>
                <a:ea typeface="나눔바른고딕" panose="020B0603020101020101" pitchFamily="50" charset="-127"/>
              </a:rPr>
              <a:t>(PE) [</a:t>
            </a:r>
            <a:r>
              <a:rPr lang="ko-KR" altLang="en-US" sz="800" dirty="0">
                <a:latin typeface="나눔바른고딕" panose="020B0603020101020101" pitchFamily="50" charset="-127"/>
                <a:ea typeface="나눔바른고딕" panose="020B0603020101020101" pitchFamily="50" charset="-127"/>
              </a:rPr>
              <a:t>반품 </a:t>
            </a:r>
            <a:r>
              <a:rPr lang="ko-KR" altLang="en-US" sz="800" dirty="0" err="1">
                <a:latin typeface="나눔바른고딕" panose="020B0603020101020101" pitchFamily="50" charset="-127"/>
                <a:ea typeface="나눔바른고딕" panose="020B0603020101020101" pitchFamily="50" charset="-127"/>
              </a:rPr>
              <a:t>및교환처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구입처 </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본 </a:t>
            </a:r>
            <a:r>
              <a:rPr lang="ko-KR" altLang="en-US" sz="800" dirty="0" err="1">
                <a:latin typeface="나눔바른고딕" panose="020B0603020101020101" pitchFamily="50" charset="-127"/>
                <a:ea typeface="나눔바른고딕" panose="020B0603020101020101" pitchFamily="50" charset="-127"/>
              </a:rPr>
              <a:t>제품은공정거래위원회</a:t>
            </a:r>
            <a:r>
              <a:rPr lang="ko-KR" altLang="en-US" sz="800" dirty="0">
                <a:latin typeface="나눔바른고딕" panose="020B0603020101020101" pitchFamily="50" charset="-127"/>
                <a:ea typeface="나눔바른고딕" panose="020B0603020101020101" pitchFamily="50" charset="-127"/>
              </a:rPr>
              <a:t> 고시 소비자분쟁해결기준에 의거 </a:t>
            </a:r>
            <a:r>
              <a:rPr lang="ko-KR" altLang="en-US" sz="800" dirty="0" err="1">
                <a:latin typeface="나눔바른고딕" panose="020B0603020101020101" pitchFamily="50" charset="-127"/>
                <a:ea typeface="나눔바른고딕" panose="020B0603020101020101" pitchFamily="50" charset="-127"/>
              </a:rPr>
              <a:t>교환또는보상받을수있습니다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본제품은 질병의 </a:t>
            </a:r>
            <a:r>
              <a:rPr lang="ko-KR" altLang="en-US" sz="800" dirty="0" err="1">
                <a:latin typeface="나눔바른고딕" panose="020B0603020101020101" pitchFamily="50" charset="-127"/>
                <a:ea typeface="나눔바른고딕" panose="020B0603020101020101" pitchFamily="50" charset="-127"/>
              </a:rPr>
              <a:t>예방및치료를위한의약품이</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아닌건강기능식품입니다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이상사례신고는 </a:t>
            </a:r>
            <a:r>
              <a:rPr lang="en-US" altLang="ko-KR" sz="800" dirty="0">
                <a:latin typeface="나눔바른고딕" panose="020B0603020101020101" pitchFamily="50" charset="-127"/>
                <a:ea typeface="나눔바른고딕" panose="020B0603020101020101" pitchFamily="50" charset="-127"/>
              </a:rPr>
              <a:t>1577-2488.</a:t>
            </a:r>
            <a:r>
              <a:rPr lang="ko-KR" altLang="en-US" sz="800" dirty="0" err="1">
                <a:latin typeface="나눔바른고딕" panose="020B0603020101020101" pitchFamily="50" charset="-127"/>
                <a:ea typeface="나눔바른고딕" panose="020B0603020101020101" pitchFamily="50" charset="-127"/>
              </a:rPr>
              <a:t>본제품은알류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가금류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메밀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땅콩</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밀</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고둥어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새우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돼지고기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복숭아</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토마토</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호두</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닭고기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쇠고기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오징어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조개류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전복</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홍합포함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잣을사용한제품과같은제조시설에서제조하였습니다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건강기능식품이력추적관리번호</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바코드 </a:t>
            </a:r>
            <a:r>
              <a:rPr lang="en-US" altLang="ko-KR" sz="800" dirty="0">
                <a:latin typeface="나눔바른고딕" panose="020B0603020101020101" pitchFamily="50" charset="-127"/>
                <a:ea typeface="나눔바른고딕" panose="020B0603020101020101" pitchFamily="50" charset="-127"/>
              </a:rPr>
              <a:t>13</a:t>
            </a:r>
            <a:r>
              <a:rPr lang="ko-KR" altLang="en-US" sz="800" dirty="0">
                <a:latin typeface="나눔바른고딕" panose="020B0603020101020101" pitchFamily="50" charset="-127"/>
                <a:ea typeface="나눔바른고딕" panose="020B0603020101020101" pitchFamily="50" charset="-127"/>
              </a:rPr>
              <a:t>자리</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제조번호</a:t>
            </a:r>
            <a:r>
              <a:rPr lang="en-US" altLang="ko-KR" sz="800" dirty="0">
                <a:latin typeface="나눔바른고딕" panose="020B0603020101020101" pitchFamily="50" charset="-127"/>
                <a:ea typeface="나눔바른고딕" panose="020B0603020101020101" pitchFamily="50" charset="-127"/>
              </a:rPr>
              <a:t>5</a:t>
            </a:r>
            <a:r>
              <a:rPr lang="ko-KR" altLang="en-US" sz="800" dirty="0">
                <a:latin typeface="나눔바른고딕" panose="020B0603020101020101" pitchFamily="50" charset="-127"/>
                <a:ea typeface="나눔바른고딕" panose="020B0603020101020101" pitchFamily="50" charset="-127"/>
              </a:rPr>
              <a:t>자리 제조번호</a:t>
            </a:r>
            <a:r>
              <a:rPr lang="en-US" altLang="ko-KR" sz="800" dirty="0">
                <a:latin typeface="나눔바른고딕" panose="020B0603020101020101" pitchFamily="50" charset="-127"/>
                <a:ea typeface="나눔바른고딕" panose="020B0603020101020101" pitchFamily="50" charset="-127"/>
              </a:rPr>
              <a:t>:PP 8 809935 030159 </a:t>
            </a:r>
            <a:r>
              <a:rPr lang="ko-KR" altLang="en-US" sz="800" dirty="0">
                <a:latin typeface="나눔바른고딕" panose="020B0603020101020101" pitchFamily="50" charset="-127"/>
                <a:ea typeface="나눔바른고딕" panose="020B0603020101020101" pitchFamily="50" charset="-127"/>
              </a:rPr>
              <a:t>소비기한</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까지 </a:t>
            </a:r>
            <a:r>
              <a:rPr lang="en-US" altLang="ko-KR" sz="800" dirty="0">
                <a:latin typeface="나눔바른고딕" panose="020B0603020101020101" pitchFamily="50" charset="-127"/>
                <a:ea typeface="나눔바른고딕" panose="020B0603020101020101" pitchFamily="50" charset="-127"/>
              </a:rPr>
              <a:t>526-1510→</a:t>
            </a:r>
            <a:endParaRPr lang="ko-KR" altLang="en-US" sz="800"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D390A8D6-56CE-A9F5-7902-082F62A40C50}"/>
              </a:ext>
            </a:extLst>
          </p:cNvPr>
          <p:cNvSpPr txBox="1"/>
          <p:nvPr/>
        </p:nvSpPr>
        <p:spPr>
          <a:xfrm>
            <a:off x="1169129" y="802488"/>
            <a:ext cx="3380873" cy="276999"/>
          </a:xfrm>
          <a:prstGeom prst="rect">
            <a:avLst/>
          </a:prstGeom>
          <a:noFill/>
        </p:spPr>
        <p:txBody>
          <a:bodyPr wrap="square" rtlCol="0">
            <a:spAutoFit/>
          </a:bodyPr>
          <a:lstStyle/>
          <a:p>
            <a:r>
              <a:rPr lang="ko-KR" altLang="en-US" sz="1200" dirty="0" err="1">
                <a:latin typeface="나눔바른고딕" panose="020B0603020101020101" pitchFamily="50" charset="-127"/>
                <a:ea typeface="나눔바른고딕" panose="020B0603020101020101" pitchFamily="50" charset="-127"/>
              </a:rPr>
              <a:t>전처리</a:t>
            </a:r>
            <a:r>
              <a:rPr lang="ko-KR" altLang="en-US" sz="1200" dirty="0">
                <a:latin typeface="나눔바른고딕" panose="020B0603020101020101" pitchFamily="50" charset="-127"/>
                <a:ea typeface="나눔바른고딕" panose="020B0603020101020101" pitchFamily="50" charset="-127"/>
              </a:rPr>
              <a:t> 전이 우세하다고 판단</a:t>
            </a:r>
          </a:p>
        </p:txBody>
      </p:sp>
    </p:spTree>
    <p:extLst>
      <p:ext uri="{BB962C8B-B14F-4D97-AF65-F5344CB8AC3E}">
        <p14:creationId xmlns:p14="http://schemas.microsoft.com/office/powerpoint/2010/main" val="20550509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913ECDE1-935D-6AA5-7D1C-8E89BD97EE03}"/>
              </a:ext>
            </a:extLst>
          </p:cNvPr>
          <p:cNvPicPr>
            <a:picLocks noChangeAspect="1"/>
          </p:cNvPicPr>
          <p:nvPr/>
        </p:nvPicPr>
        <p:blipFill>
          <a:blip r:embed="rId4"/>
          <a:stretch>
            <a:fillRect/>
          </a:stretch>
        </p:blipFill>
        <p:spPr>
          <a:xfrm>
            <a:off x="247357" y="1287998"/>
            <a:ext cx="1798048" cy="3043990"/>
          </a:xfrm>
          <a:prstGeom prst="rect">
            <a:avLst/>
          </a:prstGeom>
        </p:spPr>
      </p:pic>
      <p:pic>
        <p:nvPicPr>
          <p:cNvPr id="5" name="그림 4">
            <a:extLst>
              <a:ext uri="{FF2B5EF4-FFF2-40B4-BE49-F238E27FC236}">
                <a16:creationId xmlns:a16="http://schemas.microsoft.com/office/drawing/2014/main" id="{15460DD9-A7A6-A9E4-100B-98558BDB5B68}"/>
              </a:ext>
            </a:extLst>
          </p:cNvPr>
          <p:cNvPicPr>
            <a:picLocks noChangeAspect="1"/>
          </p:cNvPicPr>
          <p:nvPr/>
        </p:nvPicPr>
        <p:blipFill>
          <a:blip r:embed="rId5"/>
          <a:stretch>
            <a:fillRect/>
          </a:stretch>
        </p:blipFill>
        <p:spPr>
          <a:xfrm>
            <a:off x="4310055" y="1112921"/>
            <a:ext cx="2380814" cy="4030579"/>
          </a:xfrm>
          <a:prstGeom prst="rect">
            <a:avLst/>
          </a:prstGeom>
        </p:spPr>
      </p:pic>
      <p:sp>
        <p:nvSpPr>
          <p:cNvPr id="7" name="TextBox 6">
            <a:extLst>
              <a:ext uri="{FF2B5EF4-FFF2-40B4-BE49-F238E27FC236}">
                <a16:creationId xmlns:a16="http://schemas.microsoft.com/office/drawing/2014/main" id="{678B3603-6D2E-452B-52FE-BD6BEC8B759B}"/>
              </a:ext>
            </a:extLst>
          </p:cNvPr>
          <p:cNvSpPr txBox="1"/>
          <p:nvPr/>
        </p:nvSpPr>
        <p:spPr>
          <a:xfrm>
            <a:off x="2090901" y="1245267"/>
            <a:ext cx="2198656" cy="3016210"/>
          </a:xfrm>
          <a:prstGeom prst="rect">
            <a:avLst/>
          </a:prstGeom>
          <a:noFill/>
        </p:spPr>
        <p:txBody>
          <a:bodyPr wrap="square" rtlCol="0">
            <a:spAutoFit/>
          </a:bodyPr>
          <a:lstStyle/>
          <a:p>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섭취량 및 섭취방법</a:t>
            </a:r>
            <a:r>
              <a:rPr lang="en-US" altLang="ko-KR" sz="1000" dirty="0">
                <a:latin typeface="나눔바른고딕" panose="020B0603020101020101" pitchFamily="50" charset="-127"/>
                <a:ea typeface="나눔바른고딕" panose="020B0603020101020101" pitchFamily="50" charset="-127"/>
              </a:rPr>
              <a:t>] 000+ 51</a:t>
            </a:r>
            <a:r>
              <a:rPr lang="ko-KR" altLang="en-US" sz="1000" dirty="0">
                <a:latin typeface="나눔바른고딕" panose="020B0603020101020101" pitchFamily="50" charset="-127"/>
                <a:ea typeface="나눔바른고딕" panose="020B0603020101020101" pitchFamily="50" charset="-127"/>
              </a:rPr>
              <a:t>일 </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회</a:t>
            </a:r>
            <a:r>
              <a:rPr lang="en-US" altLang="ko-KR" sz="1000" dirty="0">
                <a:latin typeface="나눔바른고딕" panose="020B0603020101020101" pitchFamily="50" charset="-127"/>
                <a:ea typeface="나눔바른고딕" panose="020B0603020101020101" pitchFamily="50" charset="-127"/>
              </a:rPr>
              <a:t>, 1</a:t>
            </a:r>
            <a:r>
              <a:rPr lang="ko-KR" altLang="en-US" sz="1000" dirty="0">
                <a:latin typeface="나눔바른고딕" panose="020B0603020101020101" pitchFamily="50" charset="-127"/>
                <a:ea typeface="나눔바른고딕" panose="020B0603020101020101" pitchFamily="50" charset="-127"/>
              </a:rPr>
              <a:t>회 </a:t>
            </a:r>
            <a:r>
              <a:rPr lang="en-US" altLang="ko-KR" sz="1000" dirty="0">
                <a:latin typeface="나눔바른고딕" panose="020B0603020101020101" pitchFamily="50" charset="-127"/>
                <a:ea typeface="나눔바른고딕" panose="020B0603020101020101" pitchFamily="50" charset="-127"/>
              </a:rPr>
              <a:t>3</a:t>
            </a:r>
            <a:r>
              <a:rPr lang="ko-KR" altLang="en-US" sz="1000" dirty="0">
                <a:latin typeface="나눔바른고딕" panose="020B0603020101020101" pitchFamily="50" charset="-127"/>
                <a:ea typeface="나눔바른고딕" panose="020B0603020101020101" pitchFamily="50" charset="-127"/>
              </a:rPr>
              <a:t>정을 충분한 물과 </a:t>
            </a:r>
            <a:r>
              <a:rPr lang="ko-KR" altLang="en-US" sz="1000" dirty="0" err="1">
                <a:latin typeface="나눔바른고딕" panose="020B0603020101020101" pitchFamily="50" charset="-127"/>
                <a:ea typeface="나눔바른고딕" panose="020B0603020101020101" pitchFamily="50" charset="-127"/>
              </a:rPr>
              <a:t>함께섭취하십시오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섭취 시 주의사항</a:t>
            </a:r>
            <a:r>
              <a:rPr lang="en-US" altLang="ko-KR" sz="1000" dirty="0">
                <a:latin typeface="나눔바른고딕" panose="020B0603020101020101" pitchFamily="50" charset="-127"/>
                <a:ea typeface="나눔바른고딕" panose="020B0603020101020101" pitchFamily="50" charset="-127"/>
              </a:rPr>
              <a:t>】</a:t>
            </a:r>
            <a:r>
              <a:rPr lang="ko-KR" altLang="en-US" sz="1000" dirty="0" err="1">
                <a:latin typeface="나눔바른고딕" panose="020B0603020101020101" pitchFamily="50" charset="-127"/>
                <a:ea typeface="나눔바른고딕" panose="020B0603020101020101" pitchFamily="50" charset="-127"/>
              </a:rPr>
              <a:t>고칼슘혈증이</a:t>
            </a:r>
            <a:r>
              <a:rPr lang="ko-KR" altLang="en-US" sz="1000" dirty="0">
                <a:latin typeface="나눔바른고딕" panose="020B0603020101020101" pitchFamily="50" charset="-127"/>
                <a:ea typeface="나눔바른고딕" panose="020B0603020101020101" pitchFamily="50" charset="-127"/>
              </a:rPr>
              <a:t> 있거나 의약품 복용 시전문가와 상담하십시오</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이상사례 발생 시 섭취를 중단하고 전문가와 상담하십시오</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용기 안의 방습제는 섭취하지 마십시오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유통전문판매원</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안국건강</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주</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서울시 강남구 영동대로 </a:t>
            </a:r>
            <a:r>
              <a:rPr lang="en-US" altLang="ko-KR" sz="1000" dirty="0">
                <a:latin typeface="나눔바른고딕" panose="020B0603020101020101" pitchFamily="50" charset="-127"/>
                <a:ea typeface="나눔바른고딕" panose="020B0603020101020101" pitchFamily="50" charset="-127"/>
              </a:rPr>
              <a:t>511, </a:t>
            </a:r>
            <a:r>
              <a:rPr lang="ko-KR" altLang="en-US" sz="1000" dirty="0">
                <a:latin typeface="나눔바른고딕" panose="020B0603020101020101" pitchFamily="50" charset="-127"/>
                <a:ea typeface="나눔바른고딕" panose="020B0603020101020101" pitchFamily="50" charset="-127"/>
              </a:rPr>
              <a:t>트레이드타워</a:t>
            </a:r>
            <a:r>
              <a:rPr lang="en-US" altLang="ko-KR" sz="1000" dirty="0">
                <a:latin typeface="나눔바른고딕" panose="020B0603020101020101" pitchFamily="50" charset="-127"/>
                <a:ea typeface="나눔바른고딕" panose="020B0603020101020101" pitchFamily="50" charset="-127"/>
              </a:rPr>
              <a:t>1101</a:t>
            </a:r>
            <a:r>
              <a:rPr lang="ko-KR" altLang="en-US" sz="1000" dirty="0">
                <a:latin typeface="나눔바른고딕" panose="020B0603020101020101" pitchFamily="50" charset="-127"/>
                <a:ea typeface="나눔바른고딕" panose="020B0603020101020101" pitchFamily="50" charset="-127"/>
              </a:rPr>
              <a:t>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제조원</a:t>
            </a:r>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콜마비앤에이치</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주</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음성공장</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충북 음성군 대소면 </a:t>
            </a:r>
            <a:r>
              <a:rPr lang="ko-KR" altLang="en-US" sz="1000" dirty="0" err="1">
                <a:latin typeface="나눔바른고딕" panose="020B0603020101020101" pitchFamily="50" charset="-127"/>
                <a:ea typeface="나눔바른고딕" panose="020B0603020101020101" pitchFamily="50" charset="-127"/>
              </a:rPr>
              <a:t>대풍산단</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길 </a:t>
            </a:r>
            <a:r>
              <a:rPr lang="en-US" altLang="ko-KR" sz="1000" dirty="0">
                <a:latin typeface="나눔바른고딕" panose="020B0603020101020101" pitchFamily="50" charset="-127"/>
                <a:ea typeface="나눔바른고딕" panose="020B0603020101020101" pitchFamily="50" charset="-127"/>
              </a:rPr>
              <a:t>8【</a:t>
            </a:r>
            <a:r>
              <a:rPr lang="ko-KR" altLang="en-US" sz="1000" dirty="0">
                <a:latin typeface="나눔바른고딕" panose="020B0603020101020101" pitchFamily="50" charset="-127"/>
                <a:ea typeface="나눔바른고딕" panose="020B0603020101020101" pitchFamily="50" charset="-127"/>
              </a:rPr>
              <a:t>건강기능식품 이력추적관리번호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바코드번호</a:t>
            </a:r>
            <a:r>
              <a:rPr lang="en-US" altLang="ko-KR" sz="1000" dirty="0">
                <a:latin typeface="나눔바른고딕" panose="020B0603020101020101" pitchFamily="50" charset="-127"/>
                <a:ea typeface="나눔바른고딕" panose="020B0603020101020101" pitchFamily="50" charset="-127"/>
              </a:rPr>
              <a:t>(8809139084460)+</a:t>
            </a:r>
            <a:r>
              <a:rPr lang="ko-KR" altLang="en-US" sz="1000" dirty="0">
                <a:latin typeface="나눔바른고딕" panose="020B0603020101020101" pitchFamily="50" charset="-127"/>
                <a:ea typeface="나눔바른고딕" panose="020B0603020101020101" pitchFamily="50" charset="-127"/>
              </a:rPr>
              <a:t>제조번호</a:t>
            </a:r>
            <a:r>
              <a:rPr lang="en-US" altLang="ko-KR" sz="1000" dirty="0">
                <a:latin typeface="나눔바른고딕" panose="020B0603020101020101" pitchFamily="50" charset="-127"/>
                <a:ea typeface="나눔바른고딕" panose="020B0603020101020101" pitchFamily="50" charset="-127"/>
              </a:rPr>
              <a:t>(5</a:t>
            </a:r>
            <a:r>
              <a:rPr lang="ko-KR" altLang="en-US" sz="1000" dirty="0">
                <a:latin typeface="나눔바른고딕" panose="020B0603020101020101" pitchFamily="50" charset="-127"/>
                <a:ea typeface="나눔바른고딕" panose="020B0603020101020101" pitchFamily="50" charset="-127"/>
              </a:rPr>
              <a:t>자리</a:t>
            </a:r>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건강기능식품우수건강기능식품제조기준</a:t>
            </a:r>
            <a:r>
              <a:rPr lang="en-US" altLang="ko-KR" sz="1000" dirty="0">
                <a:latin typeface="나눔바른고딕" panose="020B0603020101020101" pitchFamily="50" charset="-127"/>
                <a:ea typeface="나눔바른고딕" panose="020B0603020101020101" pitchFamily="50" charset="-127"/>
              </a:rPr>
              <a:t>GMP </a:t>
            </a:r>
            <a:r>
              <a:rPr lang="ko-KR" altLang="en-US" sz="1000" dirty="0" err="1">
                <a:latin typeface="나눔바른고딕" panose="020B0603020101020101" pitchFamily="50" charset="-127"/>
                <a:ea typeface="나눔바른고딕" panose="020B0603020101020101" pitchFamily="50" charset="-127"/>
              </a:rPr>
              <a:t>식품의약품안전처식품의약</a:t>
            </a:r>
            <a:r>
              <a:rPr lang="ko-KR" altLang="en-US"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안전처</a:t>
            </a:r>
            <a:endParaRPr lang="ko-KR" altLang="en-US" sz="1000" dirty="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B54A57A4-3C16-09C1-E0EC-AC4D35566932}"/>
              </a:ext>
            </a:extLst>
          </p:cNvPr>
          <p:cNvSpPr txBox="1"/>
          <p:nvPr/>
        </p:nvSpPr>
        <p:spPr>
          <a:xfrm>
            <a:off x="6799372" y="1362776"/>
            <a:ext cx="2228965" cy="2554545"/>
          </a:xfrm>
          <a:prstGeom prst="rect">
            <a:avLst/>
          </a:prstGeom>
          <a:noFill/>
        </p:spPr>
        <p:txBody>
          <a:bodyPr wrap="square" rtlCol="0">
            <a:spAutoFit/>
          </a:bodyPr>
          <a:lstStyle/>
          <a:p>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섭취량 및 섭취방법</a:t>
            </a:r>
            <a:r>
              <a:rPr lang="en-US" altLang="ko-KR" sz="1000" dirty="0">
                <a:latin typeface="나눔바른고딕" panose="020B0603020101020101" pitchFamily="50" charset="-127"/>
                <a:ea typeface="나눔바른고딕" panose="020B0603020101020101" pitchFamily="50" charset="-127"/>
              </a:rPr>
              <a:t>] 000+t1</a:t>
            </a:r>
            <a:r>
              <a:rPr lang="ko-KR" altLang="en-US" sz="1000" dirty="0">
                <a:latin typeface="나눔바른고딕" panose="020B0603020101020101" pitchFamily="50" charset="-127"/>
                <a:ea typeface="나눔바른고딕" panose="020B0603020101020101" pitchFamily="50" charset="-127"/>
              </a:rPr>
              <a:t>일 </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회</a:t>
            </a:r>
            <a:r>
              <a:rPr lang="en-US" altLang="ko-KR" sz="1000" dirty="0">
                <a:latin typeface="나눔바른고딕" panose="020B0603020101020101" pitchFamily="50" charset="-127"/>
                <a:ea typeface="나눔바른고딕" panose="020B0603020101020101" pitchFamily="50" charset="-127"/>
              </a:rPr>
              <a:t>, 1</a:t>
            </a:r>
            <a:r>
              <a:rPr lang="ko-KR" altLang="en-US" sz="1000" dirty="0">
                <a:latin typeface="나눔바른고딕" panose="020B0603020101020101" pitchFamily="50" charset="-127"/>
                <a:ea typeface="나눔바른고딕" panose="020B0603020101020101" pitchFamily="50" charset="-127"/>
              </a:rPr>
              <a:t>회 </a:t>
            </a:r>
            <a:r>
              <a:rPr lang="en-US" altLang="ko-KR" sz="1000" dirty="0">
                <a:latin typeface="나눔바른고딕" panose="020B0603020101020101" pitchFamily="50" charset="-127"/>
                <a:ea typeface="나눔바른고딕" panose="020B0603020101020101" pitchFamily="50" charset="-127"/>
              </a:rPr>
              <a:t>3</a:t>
            </a:r>
            <a:r>
              <a:rPr lang="ko-KR" altLang="en-US" sz="1000" dirty="0">
                <a:latin typeface="나눔바른고딕" panose="020B0603020101020101" pitchFamily="50" charset="-127"/>
                <a:ea typeface="나눔바른고딕" panose="020B0603020101020101" pitchFamily="50" charset="-127"/>
              </a:rPr>
              <a:t>정을 충분한 물과 </a:t>
            </a:r>
            <a:r>
              <a:rPr lang="ko-KR" altLang="en-US" sz="1000" dirty="0" err="1">
                <a:latin typeface="나눔바른고딕" panose="020B0603020101020101" pitchFamily="50" charset="-127"/>
                <a:ea typeface="나눔바른고딕" panose="020B0603020101020101" pitchFamily="50" charset="-127"/>
              </a:rPr>
              <a:t>함께섭취하십시오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섭취 시 주의사항</a:t>
            </a:r>
            <a:r>
              <a:rPr lang="en-US" altLang="ko-KR" sz="1000" dirty="0">
                <a:latin typeface="나눔바른고딕" panose="020B0603020101020101" pitchFamily="50" charset="-127"/>
                <a:ea typeface="나눔바른고딕" panose="020B0603020101020101" pitchFamily="50" charset="-127"/>
              </a:rPr>
              <a:t>】</a:t>
            </a:r>
            <a:r>
              <a:rPr lang="ko-KR" altLang="en-US" sz="1000" dirty="0" err="1">
                <a:latin typeface="나눔바른고딕" panose="020B0603020101020101" pitchFamily="50" charset="-127"/>
                <a:ea typeface="나눔바른고딕" panose="020B0603020101020101" pitchFamily="50" charset="-127"/>
              </a:rPr>
              <a:t>고칼슘혈증이</a:t>
            </a:r>
            <a:r>
              <a:rPr lang="ko-KR" altLang="en-US" sz="1000" dirty="0">
                <a:latin typeface="나눔바른고딕" panose="020B0603020101020101" pitchFamily="50" charset="-127"/>
                <a:ea typeface="나눔바른고딕" panose="020B0603020101020101" pitchFamily="50" charset="-127"/>
              </a:rPr>
              <a:t> 있거나 의약품 복용 시전문가와 상담하십시오</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이상사례 발생 시 섭취를 중단하고 전문가와 상담하십시오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용기 안의 방습제는 섭취하지 마십시오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유통전문판매원</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안국건강</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주</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서울시 강남구 영동대로 </a:t>
            </a:r>
            <a:r>
              <a:rPr lang="en-US" altLang="ko-KR" sz="1000" dirty="0">
                <a:latin typeface="나눔바른고딕" panose="020B0603020101020101" pitchFamily="50" charset="-127"/>
                <a:ea typeface="나눔바른고딕" panose="020B0603020101020101" pitchFamily="50" charset="-127"/>
              </a:rPr>
              <a:t>511, </a:t>
            </a:r>
            <a:r>
              <a:rPr lang="ko-KR" altLang="en-US" sz="1000" dirty="0">
                <a:latin typeface="나눔바른고딕" panose="020B0603020101020101" pitchFamily="50" charset="-127"/>
                <a:ea typeface="나눔바른고딕" panose="020B0603020101020101" pitchFamily="50" charset="-127"/>
              </a:rPr>
              <a:t>트레이드타워</a:t>
            </a:r>
            <a:r>
              <a:rPr lang="en-US" altLang="ko-KR" sz="1000" dirty="0">
                <a:latin typeface="나눔바른고딕" panose="020B0603020101020101" pitchFamily="50" charset="-127"/>
                <a:ea typeface="나눔바른고딕" panose="020B0603020101020101" pitchFamily="50" charset="-127"/>
              </a:rPr>
              <a:t>1101</a:t>
            </a:r>
            <a:r>
              <a:rPr lang="ko-KR" altLang="en-US" sz="1000" dirty="0">
                <a:latin typeface="나눔바른고딕" panose="020B0603020101020101" pitchFamily="50" charset="-127"/>
                <a:ea typeface="나눔바른고딕" panose="020B0603020101020101" pitchFamily="50" charset="-127"/>
              </a:rPr>
              <a:t>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제조원</a:t>
            </a:r>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콜마비앤에이치</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주</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음성공장</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충북 음성군 대소면 </a:t>
            </a:r>
            <a:r>
              <a:rPr lang="ko-KR" altLang="en-US" sz="1000" dirty="0" err="1">
                <a:latin typeface="나눔바른고딕" panose="020B0603020101020101" pitchFamily="50" charset="-127"/>
                <a:ea typeface="나눔바른고딕" panose="020B0603020101020101" pitchFamily="50" charset="-127"/>
              </a:rPr>
              <a:t>대풍산단</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길 </a:t>
            </a:r>
            <a:r>
              <a:rPr lang="en-US" altLang="ko-KR" sz="1000" dirty="0">
                <a:latin typeface="나눔바른고딕" panose="020B0603020101020101" pitchFamily="50" charset="-127"/>
                <a:ea typeface="나눔바른고딕" panose="020B0603020101020101" pitchFamily="50" charset="-127"/>
              </a:rPr>
              <a:t>8【</a:t>
            </a:r>
            <a:r>
              <a:rPr lang="ko-KR" altLang="en-US" sz="1000" dirty="0">
                <a:latin typeface="나눔바른고딕" panose="020B0603020101020101" pitchFamily="50" charset="-127"/>
                <a:ea typeface="나눔바른고딕" panose="020B0603020101020101" pitchFamily="50" charset="-127"/>
              </a:rPr>
              <a:t>건강기능식품 이력추적관리번호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바코드번호</a:t>
            </a:r>
            <a:r>
              <a:rPr lang="en-US" altLang="ko-KR" sz="1000" dirty="0">
                <a:latin typeface="나눔바른고딕" panose="020B0603020101020101" pitchFamily="50" charset="-127"/>
                <a:ea typeface="나눔바른고딕" panose="020B0603020101020101" pitchFamily="50" charset="-127"/>
              </a:rPr>
              <a:t>(8809139084460)+ </a:t>
            </a:r>
            <a:r>
              <a:rPr lang="ko-KR" altLang="en-US" sz="1000" dirty="0">
                <a:latin typeface="나눔바른고딕" panose="020B0603020101020101" pitchFamily="50" charset="-127"/>
                <a:ea typeface="나눔바른고딕" panose="020B0603020101020101" pitchFamily="50" charset="-127"/>
              </a:rPr>
              <a:t>제조번호</a:t>
            </a:r>
            <a:r>
              <a:rPr lang="en-US" altLang="ko-KR" sz="1000" dirty="0">
                <a:latin typeface="나눔바른고딕" panose="020B0603020101020101" pitchFamily="50" charset="-127"/>
                <a:ea typeface="나눔바른고딕" panose="020B0603020101020101" pitchFamily="50" charset="-127"/>
              </a:rPr>
              <a:t>(5</a:t>
            </a:r>
            <a:r>
              <a:rPr lang="ko-KR" altLang="en-US" sz="1000" dirty="0">
                <a:latin typeface="나눔바른고딕" panose="020B0603020101020101" pitchFamily="50" charset="-127"/>
                <a:ea typeface="나눔바른고딕" panose="020B0603020101020101" pitchFamily="50" charset="-127"/>
              </a:rPr>
              <a:t>자리</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건강기능식품</a:t>
            </a:r>
            <a:r>
              <a:rPr lang="en-US" altLang="ko-KR" sz="1000" dirty="0">
                <a:latin typeface="나눔바른고딕" panose="020B0603020101020101" pitchFamily="50" charset="-127"/>
                <a:ea typeface="나눔바른고딕" panose="020B0603020101020101" pitchFamily="50" charset="-127"/>
              </a:rPr>
              <a:t>GMP</a:t>
            </a:r>
            <a:endParaRPr lang="ko-KR" altLang="en-US" sz="1000"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D5A72BB2-3847-EB13-581C-7DCF1532F993}"/>
              </a:ext>
            </a:extLst>
          </p:cNvPr>
          <p:cNvSpPr txBox="1"/>
          <p:nvPr/>
        </p:nvSpPr>
        <p:spPr>
          <a:xfrm>
            <a:off x="1169129" y="802488"/>
            <a:ext cx="3380873" cy="276999"/>
          </a:xfrm>
          <a:prstGeom prst="rect">
            <a:avLst/>
          </a:prstGeom>
          <a:noFill/>
        </p:spPr>
        <p:txBody>
          <a:bodyPr wrap="square" rtlCol="0">
            <a:spAutoFit/>
          </a:bodyPr>
          <a:lstStyle/>
          <a:p>
            <a:r>
              <a:rPr lang="ko-KR" altLang="en-US" sz="1200" dirty="0" err="1">
                <a:latin typeface="나눔바른고딕" panose="020B0603020101020101" pitchFamily="50" charset="-127"/>
                <a:ea typeface="나눔바른고딕" panose="020B0603020101020101" pitchFamily="50" charset="-127"/>
              </a:rPr>
              <a:t>전처리</a:t>
            </a:r>
            <a:r>
              <a:rPr lang="ko-KR" altLang="en-US" sz="1200" dirty="0">
                <a:latin typeface="나눔바른고딕" panose="020B0603020101020101" pitchFamily="50" charset="-127"/>
                <a:ea typeface="나눔바른고딕" panose="020B0603020101020101" pitchFamily="50" charset="-127"/>
              </a:rPr>
              <a:t> 후가 우세하다고 판단</a:t>
            </a:r>
          </a:p>
        </p:txBody>
      </p:sp>
    </p:spTree>
    <p:extLst>
      <p:ext uri="{BB962C8B-B14F-4D97-AF65-F5344CB8AC3E}">
        <p14:creationId xmlns:p14="http://schemas.microsoft.com/office/powerpoint/2010/main" val="4023503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E9B22784-295C-8114-87E5-017F47EB0A58}"/>
              </a:ext>
            </a:extLst>
          </p:cNvPr>
          <p:cNvPicPr>
            <a:picLocks noChangeAspect="1"/>
          </p:cNvPicPr>
          <p:nvPr/>
        </p:nvPicPr>
        <p:blipFill>
          <a:blip r:embed="rId4"/>
          <a:stretch>
            <a:fillRect/>
          </a:stretch>
        </p:blipFill>
        <p:spPr>
          <a:xfrm>
            <a:off x="228600" y="1197362"/>
            <a:ext cx="2103115" cy="3549316"/>
          </a:xfrm>
          <a:prstGeom prst="rect">
            <a:avLst/>
          </a:prstGeom>
        </p:spPr>
      </p:pic>
      <p:pic>
        <p:nvPicPr>
          <p:cNvPr id="5" name="그림 4">
            <a:extLst>
              <a:ext uri="{FF2B5EF4-FFF2-40B4-BE49-F238E27FC236}">
                <a16:creationId xmlns:a16="http://schemas.microsoft.com/office/drawing/2014/main" id="{4955BC60-693C-0DC1-3011-992383939D6C}"/>
              </a:ext>
            </a:extLst>
          </p:cNvPr>
          <p:cNvPicPr>
            <a:picLocks noChangeAspect="1"/>
          </p:cNvPicPr>
          <p:nvPr/>
        </p:nvPicPr>
        <p:blipFill>
          <a:blip r:embed="rId5"/>
          <a:stretch>
            <a:fillRect/>
          </a:stretch>
        </p:blipFill>
        <p:spPr>
          <a:xfrm>
            <a:off x="4572000" y="962746"/>
            <a:ext cx="2202924" cy="3717758"/>
          </a:xfrm>
          <a:prstGeom prst="rect">
            <a:avLst/>
          </a:prstGeom>
        </p:spPr>
      </p:pic>
      <p:sp>
        <p:nvSpPr>
          <p:cNvPr id="7" name="TextBox 6">
            <a:extLst>
              <a:ext uri="{FF2B5EF4-FFF2-40B4-BE49-F238E27FC236}">
                <a16:creationId xmlns:a16="http://schemas.microsoft.com/office/drawing/2014/main" id="{4F4D8642-9268-99E1-F0AA-696B06CB1214}"/>
              </a:ext>
            </a:extLst>
          </p:cNvPr>
          <p:cNvSpPr txBox="1"/>
          <p:nvPr/>
        </p:nvSpPr>
        <p:spPr>
          <a:xfrm>
            <a:off x="1169129" y="802488"/>
            <a:ext cx="3380873" cy="276999"/>
          </a:xfrm>
          <a:prstGeom prst="rect">
            <a:avLst/>
          </a:prstGeom>
          <a:noFill/>
        </p:spPr>
        <p:txBody>
          <a:bodyPr wrap="square" rtlCol="0">
            <a:spAutoFit/>
          </a:bodyPr>
          <a:lstStyle/>
          <a:p>
            <a:r>
              <a:rPr lang="ko-KR" altLang="en-US" sz="1200" dirty="0" err="1">
                <a:latin typeface="나눔바른고딕" panose="020B0603020101020101" pitchFamily="50" charset="-127"/>
                <a:ea typeface="나눔바른고딕" panose="020B0603020101020101" pitchFamily="50" charset="-127"/>
              </a:rPr>
              <a:t>전처리</a:t>
            </a:r>
            <a:r>
              <a:rPr lang="ko-KR" altLang="en-US" sz="1200" dirty="0">
                <a:latin typeface="나눔바른고딕" panose="020B0603020101020101" pitchFamily="50" charset="-127"/>
                <a:ea typeface="나눔바른고딕" panose="020B0603020101020101" pitchFamily="50" charset="-127"/>
              </a:rPr>
              <a:t> 후가 우세하다고 판단</a:t>
            </a:r>
          </a:p>
        </p:txBody>
      </p:sp>
      <p:sp>
        <p:nvSpPr>
          <p:cNvPr id="8" name="TextBox 7">
            <a:extLst>
              <a:ext uri="{FF2B5EF4-FFF2-40B4-BE49-F238E27FC236}">
                <a16:creationId xmlns:a16="http://schemas.microsoft.com/office/drawing/2014/main" id="{238CB10F-BCB8-1137-A64E-67BCB31D4F7D}"/>
              </a:ext>
            </a:extLst>
          </p:cNvPr>
          <p:cNvSpPr txBox="1"/>
          <p:nvPr/>
        </p:nvSpPr>
        <p:spPr>
          <a:xfrm>
            <a:off x="2446887" y="1141026"/>
            <a:ext cx="2103115" cy="3662541"/>
          </a:xfrm>
          <a:prstGeom prst="rect">
            <a:avLst/>
          </a:prstGeom>
          <a:noFill/>
        </p:spPr>
        <p:txBody>
          <a:bodyPr wrap="square" rtlCol="0">
            <a:spAutoFit/>
          </a:bodyPr>
          <a:lstStyle/>
          <a:p>
            <a:r>
              <a:rPr lang="ko-KR" altLang="en-US" sz="800" dirty="0">
                <a:latin typeface="나눔바른고딕" panose="020B0603020101020101" pitchFamily="50" charset="-127"/>
                <a:ea typeface="나눔바른고딕" panose="020B0603020101020101" pitchFamily="50" charset="-127"/>
              </a:rPr>
              <a:t>영양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기능정보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칼슘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뼈와 치아 형성 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신경과 근육 기능 유지 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혈액 응고에</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골다공증발생 위험 감소에 도움을 줌</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마그네슘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에너지 이용에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신경과 근육 기능 유지 에 필요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비타민 </a:t>
            </a:r>
            <a:r>
              <a:rPr lang="en-US" altLang="ko-KR" sz="800" dirty="0">
                <a:latin typeface="나눔바른고딕" panose="020B0603020101020101" pitchFamily="50" charset="-127"/>
                <a:ea typeface="나눔바른고딕" panose="020B0603020101020101" pitchFamily="50" charset="-127"/>
              </a:rPr>
              <a:t>D] </a:t>
            </a:r>
            <a:r>
              <a:rPr lang="ko-KR" altLang="en-US" sz="800" dirty="0">
                <a:latin typeface="나눔바른고딕" panose="020B0603020101020101" pitchFamily="50" charset="-127"/>
                <a:ea typeface="나눔바른고딕" panose="020B0603020101020101" pitchFamily="50" charset="-127"/>
              </a:rPr>
              <a:t>칼슘과 인이 흡수되고 이용되는데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뼈 의 형성과 유지에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골다공증</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발생 위험 감소에 도움을 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K} </a:t>
            </a:r>
            <a:r>
              <a:rPr lang="ko-KR" altLang="en-US" sz="800" dirty="0">
                <a:latin typeface="나눔바른고딕" panose="020B0603020101020101" pitchFamily="50" charset="-127"/>
                <a:ea typeface="나눔바른고딕" panose="020B0603020101020101" pitchFamily="50" charset="-127"/>
              </a:rPr>
              <a:t>뼈의 구성에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혈액응고에 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면역기능에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세포분열에 필요</a:t>
            </a:r>
            <a:r>
              <a:rPr lang="en-US" altLang="ko-KR" sz="800" dirty="0">
                <a:latin typeface="나눔바른고딕" panose="020B0603020101020101" pitchFamily="50" charset="-127"/>
                <a:ea typeface="나눔바른고딕" panose="020B0603020101020101" pitchFamily="50" charset="-127"/>
              </a:rPr>
              <a:t>1 </a:t>
            </a:r>
            <a:r>
              <a:rPr lang="ko-KR" altLang="en-US" sz="800" dirty="0">
                <a:latin typeface="나눔바른고딕" panose="020B0603020101020101" pitchFamily="50" charset="-127"/>
                <a:ea typeface="나눔바른고딕" panose="020B0603020101020101" pitchFamily="50" charset="-127"/>
              </a:rPr>
              <a:t>일 섭취량</a:t>
            </a:r>
            <a:r>
              <a:rPr lang="en-US" altLang="ko-KR" sz="800" dirty="0">
                <a:latin typeface="나눔바른고딕" panose="020B0603020101020101" pitchFamily="50" charset="-127"/>
                <a:ea typeface="나눔바른고딕" panose="020B0603020101020101" pitchFamily="50" charset="-127"/>
              </a:rPr>
              <a:t>: 2</a:t>
            </a:r>
            <a:r>
              <a:rPr lang="ko-KR" altLang="en-US" sz="800" dirty="0">
                <a:latin typeface="나눔바른고딕" panose="020B0603020101020101" pitchFamily="50" charset="-127"/>
                <a:ea typeface="나눔바른고딕" panose="020B0603020101020101" pitchFamily="50" charset="-127"/>
              </a:rPr>
              <a:t>정</a:t>
            </a:r>
            <a:r>
              <a:rPr lang="en-US" altLang="ko-KR" sz="800" dirty="0">
                <a:latin typeface="나눔바른고딕" panose="020B0603020101020101" pitchFamily="50" charset="-127"/>
                <a:ea typeface="나눔바른고딕" panose="020B0603020101020101" pitchFamily="50" charset="-127"/>
              </a:rPr>
              <a:t>(2,200mg)1 </a:t>
            </a:r>
            <a:r>
              <a:rPr lang="ko-KR" altLang="en-US" sz="800" dirty="0">
                <a:latin typeface="나눔바른고딕" panose="020B0603020101020101" pitchFamily="50" charset="-127"/>
                <a:ea typeface="나눔바른고딕" panose="020B0603020101020101" pitchFamily="50" charset="-127"/>
              </a:rPr>
              <a:t>일 섭취량 </a:t>
            </a:r>
            <a:r>
              <a:rPr lang="ko-KR" altLang="en-US" sz="800" dirty="0" err="1">
                <a:latin typeface="나눔바른고딕" panose="020B0603020101020101" pitchFamily="50" charset="-127"/>
                <a:ea typeface="나눔바른고딕" panose="020B0603020101020101" pitchFamily="50" charset="-127"/>
              </a:rPr>
              <a:t>당열량탄수화물단백질지방나트륨칼슘마그네슘비타민</a:t>
            </a:r>
            <a:r>
              <a:rPr lang="en-US" altLang="ko-KR" sz="800" dirty="0">
                <a:latin typeface="나눔바른고딕" panose="020B0603020101020101" pitchFamily="50" charset="-127"/>
                <a:ea typeface="나눔바른고딕" panose="020B0603020101020101" pitchFamily="50" charset="-127"/>
              </a:rPr>
              <a:t>D</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K</a:t>
            </a:r>
            <a:r>
              <a:rPr lang="ko-KR" altLang="en-US" sz="800" dirty="0">
                <a:latin typeface="나눔바른고딕" panose="020B0603020101020101" pitchFamily="50" charset="-127"/>
                <a:ea typeface="나눔바른고딕" panose="020B0603020101020101" pitchFamily="50" charset="-127"/>
              </a:rPr>
              <a:t>아연 함량</a:t>
            </a:r>
            <a:r>
              <a:rPr lang="en-US" altLang="ko-KR" sz="800" dirty="0">
                <a:latin typeface="나눔바른고딕" panose="020B0603020101020101" pitchFamily="50" charset="-127"/>
                <a:ea typeface="나눔바른고딕" panose="020B0603020101020101" pitchFamily="50" charset="-127"/>
              </a:rPr>
              <a:t>O kcal1g</a:t>
            </a:r>
            <a:r>
              <a:rPr lang="ko-KR" altLang="en-US" sz="800" dirty="0">
                <a:latin typeface="나눔바른고딕" panose="020B0603020101020101" pitchFamily="50" charset="-127"/>
                <a:ea typeface="나눔바른고딕" panose="020B0603020101020101" pitchFamily="50" charset="-127"/>
              </a:rPr>
              <a:t>미만</a:t>
            </a:r>
            <a:r>
              <a:rPr lang="en-US" altLang="ko-KR" sz="800" dirty="0">
                <a:latin typeface="나눔바른고딕" panose="020B0603020101020101" pitchFamily="50" charset="-127"/>
                <a:ea typeface="나눔바른고딕" panose="020B0603020101020101" pitchFamily="50" charset="-127"/>
              </a:rPr>
              <a:t>0g ••%</a:t>
            </a:r>
            <a:r>
              <a:rPr lang="ko-KR" altLang="en-US" sz="800" dirty="0">
                <a:latin typeface="나눔바른고딕" panose="020B0603020101020101" pitchFamily="50" charset="-127"/>
                <a:ea typeface="나눔바른고딕" panose="020B0603020101020101" pitchFamily="50" charset="-127"/>
              </a:rPr>
              <a:t>영양성분기준치</a:t>
            </a:r>
            <a:r>
              <a:rPr lang="en-US" altLang="ko-KR" sz="800" dirty="0">
                <a:latin typeface="나눔바른고딕" panose="020B0603020101020101" pitchFamily="50" charset="-127"/>
                <a:ea typeface="나눔바른고딕" panose="020B0603020101020101" pitchFamily="50" charset="-127"/>
              </a:rPr>
              <a:t>0 %0 %0%0g0 mg400mg 0%57 %200 mg 63 %100 %10 </a:t>
            </a:r>
            <a:r>
              <a:rPr lang="en-US" altLang="ko-KR" sz="800" dirty="0" err="1">
                <a:latin typeface="나눔바른고딕" panose="020B0603020101020101" pitchFamily="50" charset="-127"/>
                <a:ea typeface="나눔바른고딕" panose="020B0603020101020101" pitchFamily="50" charset="-127"/>
              </a:rPr>
              <a:t>μg</a:t>
            </a:r>
            <a:r>
              <a:rPr lang="en-US" altLang="ko-KR" sz="800" dirty="0">
                <a:latin typeface="나눔바른고딕" panose="020B0603020101020101" pitchFamily="50" charset="-127"/>
                <a:ea typeface="나눔바른고딕" panose="020B0603020101020101" pitchFamily="50" charset="-127"/>
              </a:rPr>
              <a:t> 100 %70 </a:t>
            </a:r>
            <a:r>
              <a:rPr lang="en-US" altLang="ko-KR" sz="800" dirty="0" err="1">
                <a:latin typeface="나눔바른고딕" panose="020B0603020101020101" pitchFamily="50" charset="-127"/>
                <a:ea typeface="나눔바른고딕" panose="020B0603020101020101" pitchFamily="50" charset="-127"/>
              </a:rPr>
              <a:t>μg</a:t>
            </a:r>
            <a:r>
              <a:rPr lang="en-US" altLang="ko-KR" sz="800" dirty="0">
                <a:latin typeface="나눔바른고딕" panose="020B0603020101020101" pitchFamily="50" charset="-127"/>
                <a:ea typeface="나눔바른고딕" panose="020B0603020101020101" pitchFamily="50" charset="-127"/>
              </a:rPr>
              <a:t> 100 %8.5 mg※ %</a:t>
            </a:r>
            <a:r>
              <a:rPr lang="ko-KR" altLang="en-US" sz="800" dirty="0">
                <a:latin typeface="나눔바른고딕" panose="020B0603020101020101" pitchFamily="50" charset="-127"/>
                <a:ea typeface="나눔바른고딕" panose="020B0603020101020101" pitchFamily="50" charset="-127"/>
              </a:rPr>
              <a:t>영양성분기준치</a:t>
            </a:r>
            <a:r>
              <a:rPr lang="en-US" altLang="ko-KR" sz="800" dirty="0">
                <a:latin typeface="나눔바른고딕" panose="020B0603020101020101" pitchFamily="50" charset="-127"/>
                <a:ea typeface="나눔바른고딕" panose="020B0603020101020101" pitchFamily="50" charset="-127"/>
              </a:rPr>
              <a:t>: 1 </a:t>
            </a:r>
            <a:r>
              <a:rPr lang="ko-KR" altLang="en-US" sz="800" dirty="0">
                <a:latin typeface="나눔바른고딕" panose="020B0603020101020101" pitchFamily="50" charset="-127"/>
                <a:ea typeface="나눔바른고딕" panose="020B0603020101020101" pitchFamily="50" charset="-127"/>
              </a:rPr>
              <a:t>일 영양성분기준치에 대한 비율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공정거래위원회 고시 소비자분쟁해결 기준에 의거 교환 또는 보상받을 수 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질병의 예방 및 치료를 위한 의약품이 아닌 </a:t>
            </a:r>
            <a:r>
              <a:rPr lang="ko-KR" altLang="en-US" sz="800" dirty="0" err="1">
                <a:latin typeface="나눔바른고딕" panose="020B0603020101020101" pitchFamily="50" charset="-127"/>
                <a:ea typeface="나눔바른고딕" panose="020B0603020101020101" pitchFamily="50" charset="-127"/>
              </a:rPr>
              <a:t>건강기능식품입니다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이상사례 신고는 </a:t>
            </a:r>
            <a:r>
              <a:rPr lang="en-US" altLang="ko-KR" sz="800" dirty="0">
                <a:latin typeface="나눔바른고딕" panose="020B0603020101020101" pitchFamily="50" charset="-127"/>
                <a:ea typeface="나눔바른고딕" panose="020B0603020101020101" pitchFamily="50" charset="-127"/>
              </a:rPr>
              <a:t>1577-2488※ </a:t>
            </a:r>
            <a:r>
              <a:rPr lang="ko-KR" altLang="en-US" sz="800" dirty="0">
                <a:latin typeface="나눔바른고딕" panose="020B0603020101020101" pitchFamily="50" charset="-127"/>
                <a:ea typeface="나눔바른고딕" panose="020B0603020101020101" pitchFamily="50" charset="-127"/>
              </a:rPr>
              <a:t>본 제품은 </a:t>
            </a:r>
            <a:r>
              <a:rPr lang="ko-KR" altLang="en-US" sz="800" dirty="0" err="1">
                <a:latin typeface="나눔바른고딕" panose="020B0603020101020101" pitchFamily="50" charset="-127"/>
                <a:ea typeface="나눔바른고딕" panose="020B0603020101020101" pitchFamily="50" charset="-127"/>
              </a:rPr>
              <a:t>알류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가금류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우유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메밀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땅콩</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대두</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밀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고등어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게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새우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돼지고기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복숭아</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토마토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호두</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닭고기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쇠고기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오징어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조개류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전복</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홍합 포함</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잣을 사용한 제품과 </a:t>
            </a:r>
            <a:r>
              <a:rPr lang="ko-KR" altLang="en-US" sz="800" dirty="0" err="1">
                <a:latin typeface="나눔바른고딕" panose="020B0603020101020101" pitchFamily="50" charset="-127"/>
                <a:ea typeface="나눔바른고딕" panose="020B0603020101020101" pitchFamily="50" charset="-127"/>
              </a:rPr>
              <a:t>같은제조시설에서</a:t>
            </a:r>
            <a:r>
              <a:rPr lang="ko-KR" altLang="en-US" sz="800" dirty="0">
                <a:latin typeface="나눔바른고딕" panose="020B0603020101020101" pitchFamily="50" charset="-127"/>
                <a:ea typeface="나눔바른고딕" panose="020B0603020101020101" pitchFamily="50" charset="-127"/>
              </a:rPr>
              <a:t> 제조하였습니다</a:t>
            </a:r>
            <a:r>
              <a:rPr lang="en-US" altLang="ko-KR" sz="800" dirty="0">
                <a:latin typeface="나눔바른고딕" panose="020B0603020101020101" pitchFamily="50" charset="-127"/>
                <a:ea typeface="나눔바른고딕" panose="020B0603020101020101" pitchFamily="50" charset="-127"/>
              </a:rPr>
              <a:t>.</a:t>
            </a:r>
            <a:endParaRPr lang="ko-KR" altLang="en-US" sz="800"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D24D4622-9474-2C2D-5D13-C7EF358E6E05}"/>
              </a:ext>
            </a:extLst>
          </p:cNvPr>
          <p:cNvSpPr txBox="1"/>
          <p:nvPr/>
        </p:nvSpPr>
        <p:spPr>
          <a:xfrm>
            <a:off x="6893337" y="1017915"/>
            <a:ext cx="2003306" cy="3785652"/>
          </a:xfrm>
          <a:prstGeom prst="rect">
            <a:avLst/>
          </a:prstGeom>
          <a:noFill/>
        </p:spPr>
        <p:txBody>
          <a:bodyPr wrap="square" rtlCol="0">
            <a:spAutoFit/>
          </a:bodyPr>
          <a:lstStyle/>
          <a:p>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칼슘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뼈와 치아 형성 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신경과 근육 기능 유지에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a:t>
            </a:r>
            <a:r>
              <a:rPr lang="ko-KR" altLang="en-US" sz="800" dirty="0" err="1">
                <a:latin typeface="나눔바른고딕" panose="020B0603020101020101" pitchFamily="50" charset="-127"/>
                <a:ea typeface="나눔바른고딕" panose="020B0603020101020101" pitchFamily="50" charset="-127"/>
              </a:rPr>
              <a:t>혈액응고에필요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골다공증발생 위험 감소에 도움을 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마그네슘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에너지 이용에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신경과 근육 기능 유지 에 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D] </a:t>
            </a:r>
            <a:r>
              <a:rPr lang="ko-KR" altLang="en-US" sz="800" dirty="0">
                <a:latin typeface="나눔바른고딕" panose="020B0603020101020101" pitchFamily="50" charset="-127"/>
                <a:ea typeface="나눔바른고딕" panose="020B0603020101020101" pitchFamily="50" charset="-127"/>
              </a:rPr>
              <a:t>칼슘과 인이 흡수되고 이용되는데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뼈 의 형성과 유지에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골다공증발생 위험 감소에 도움을 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K} </a:t>
            </a:r>
            <a:r>
              <a:rPr lang="ko-KR" altLang="en-US" sz="800" dirty="0">
                <a:latin typeface="나눔바른고딕" panose="020B0603020101020101" pitchFamily="50" charset="-127"/>
                <a:ea typeface="나눔바른고딕" panose="020B0603020101020101" pitchFamily="50" charset="-127"/>
              </a:rPr>
              <a:t>뼈의 구성에 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정상적인 혈액응고에 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면역기능에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세포분열에 필요</a:t>
            </a:r>
            <a:r>
              <a:rPr lang="en-US" altLang="ko-KR" sz="800" dirty="0">
                <a:latin typeface="나눔바른고딕" panose="020B0603020101020101" pitchFamily="50" charset="-127"/>
                <a:ea typeface="나눔바른고딕" panose="020B0603020101020101" pitchFamily="50" charset="-127"/>
              </a:rPr>
              <a:t>1 </a:t>
            </a:r>
            <a:r>
              <a:rPr lang="ko-KR" altLang="en-US" sz="800" dirty="0">
                <a:latin typeface="나눔바른고딕" panose="020B0603020101020101" pitchFamily="50" charset="-127"/>
                <a:ea typeface="나눔바른고딕" panose="020B0603020101020101" pitchFamily="50" charset="-127"/>
              </a:rPr>
              <a:t>일 섭취량</a:t>
            </a:r>
            <a:r>
              <a:rPr lang="en-US" altLang="ko-KR" sz="800" dirty="0">
                <a:latin typeface="나눔바른고딕" panose="020B0603020101020101" pitchFamily="50" charset="-127"/>
                <a:ea typeface="나눔바른고딕" panose="020B0603020101020101" pitchFamily="50" charset="-127"/>
              </a:rPr>
              <a:t>: 2</a:t>
            </a:r>
            <a:r>
              <a:rPr lang="ko-KR" altLang="en-US" sz="800" dirty="0">
                <a:latin typeface="나눔바른고딕" panose="020B0603020101020101" pitchFamily="50" charset="-127"/>
                <a:ea typeface="나눔바른고딕" panose="020B0603020101020101" pitchFamily="50" charset="-127"/>
              </a:rPr>
              <a:t>정 </a:t>
            </a:r>
            <a:r>
              <a:rPr lang="en-US" altLang="ko-KR" sz="800" dirty="0">
                <a:latin typeface="나눔바른고딕" panose="020B0603020101020101" pitchFamily="50" charset="-127"/>
                <a:ea typeface="나눔바른고딕" panose="020B0603020101020101" pitchFamily="50" charset="-127"/>
              </a:rPr>
              <a:t>(2,200mg)1 </a:t>
            </a:r>
            <a:r>
              <a:rPr lang="ko-KR" altLang="en-US" sz="800" dirty="0">
                <a:latin typeface="나눔바른고딕" panose="020B0603020101020101" pitchFamily="50" charset="-127"/>
                <a:ea typeface="나눔바른고딕" panose="020B0603020101020101" pitchFamily="50" charset="-127"/>
              </a:rPr>
              <a:t>일 섭취량 </a:t>
            </a:r>
            <a:r>
              <a:rPr lang="ko-KR" altLang="en-US" sz="800" dirty="0" err="1">
                <a:latin typeface="나눔바른고딕" panose="020B0603020101020101" pitchFamily="50" charset="-127"/>
                <a:ea typeface="나눔바른고딕" panose="020B0603020101020101" pitchFamily="50" charset="-127"/>
              </a:rPr>
              <a:t>당열량탄수화물단백질</a:t>
            </a:r>
            <a:r>
              <a:rPr lang="ko-KR" altLang="en-US" sz="800" dirty="0">
                <a:latin typeface="나눔바른고딕" panose="020B0603020101020101" pitchFamily="50" charset="-127"/>
                <a:ea typeface="나눔바른고딕" panose="020B0603020101020101" pitchFamily="50" charset="-127"/>
              </a:rPr>
              <a:t> 함량</a:t>
            </a:r>
            <a:r>
              <a:rPr lang="en-US" altLang="ko-KR" sz="800" dirty="0">
                <a:latin typeface="나눔바른고딕" panose="020B0603020101020101" pitchFamily="50" charset="-127"/>
                <a:ea typeface="나눔바른고딕" panose="020B0603020101020101" pitchFamily="50" charset="-127"/>
              </a:rPr>
              <a:t>O kcal1g</a:t>
            </a:r>
            <a:r>
              <a:rPr lang="ko-KR" altLang="en-US" sz="800" dirty="0">
                <a:latin typeface="나눔바른고딕" panose="020B0603020101020101" pitchFamily="50" charset="-127"/>
                <a:ea typeface="나눔바른고딕" panose="020B0603020101020101" pitchFamily="50" charset="-127"/>
              </a:rPr>
              <a:t>미만</a:t>
            </a:r>
            <a:r>
              <a:rPr lang="en-US" altLang="ko-KR" sz="800" dirty="0">
                <a:latin typeface="나눔바른고딕" panose="020B0603020101020101" pitchFamily="50" charset="-127"/>
                <a:ea typeface="나눔바른고딕" panose="020B0603020101020101" pitchFamily="50" charset="-127"/>
              </a:rPr>
              <a:t>0g</a:t>
            </a:r>
            <a:r>
              <a:rPr lang="ko-KR" altLang="en-US" sz="800" dirty="0" err="1">
                <a:latin typeface="나눔바른고딕" panose="020B0603020101020101" pitchFamily="50" charset="-127"/>
                <a:ea typeface="나눔바른고딕" panose="020B0603020101020101" pitchFamily="50" charset="-127"/>
              </a:rPr>
              <a:t>지방나트륨칼슘ㆍ</a:t>
            </a:r>
            <a:r>
              <a:rPr lang="ko-KR" altLang="en-US" sz="800" dirty="0">
                <a:latin typeface="나눔바른고딕" panose="020B0603020101020101" pitchFamily="50" charset="-127"/>
                <a:ea typeface="나눔바른고딕" panose="020B0603020101020101" pitchFamily="50" charset="-127"/>
              </a:rPr>
              <a:t> 마그네슘 </a:t>
            </a:r>
            <a:r>
              <a:rPr lang="en-US" altLang="ko-KR" sz="800" dirty="0">
                <a:latin typeface="나눔바른고딕" panose="020B0603020101020101" pitchFamily="50" charset="-127"/>
                <a:ea typeface="나눔바른고딕" panose="020B0603020101020101" pitchFamily="50" charset="-127"/>
              </a:rPr>
              <a:t>080mg400mg200mg10 μg70 μg8.5 mg</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D</a:t>
            </a:r>
            <a:r>
              <a:rPr lang="ko-KR" altLang="en-US" sz="800" dirty="0">
                <a:latin typeface="나눔바른고딕" panose="020B0603020101020101" pitchFamily="50" charset="-127"/>
                <a:ea typeface="나눔바른고딕" panose="020B0603020101020101" pitchFamily="50" charset="-127"/>
              </a:rPr>
              <a:t>비타민 </a:t>
            </a:r>
            <a:r>
              <a:rPr lang="en-US" altLang="ko-KR" sz="800" dirty="0">
                <a:latin typeface="나눔바른고딕" panose="020B0603020101020101" pitchFamily="50" charset="-127"/>
                <a:ea typeface="나눔바른고딕" panose="020B0603020101020101" pitchFamily="50" charset="-127"/>
              </a:rPr>
              <a:t>K</a:t>
            </a:r>
            <a:r>
              <a:rPr lang="ko-KR" altLang="en-US" sz="800" dirty="0">
                <a:latin typeface="나눔바른고딕" panose="020B0603020101020101" pitchFamily="50" charset="-127"/>
                <a:ea typeface="나눔바른고딕" panose="020B0603020101020101" pitchFamily="50" charset="-127"/>
              </a:rPr>
              <a:t>아연 </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영양성분기준치</a:t>
            </a:r>
            <a:r>
              <a:rPr lang="en-US" altLang="ko-KR" sz="800" dirty="0">
                <a:latin typeface="나눔바른고딕" panose="020B0603020101020101" pitchFamily="50" charset="-127"/>
                <a:ea typeface="나눔바른고딕" panose="020B0603020101020101" pitchFamily="50" charset="-127"/>
              </a:rPr>
              <a:t>0%0%0%0 %57 %63 %100 %100 %100 %※ %</a:t>
            </a:r>
            <a:r>
              <a:rPr lang="ko-KR" altLang="en-US" sz="800" dirty="0">
                <a:latin typeface="나눔바른고딕" panose="020B0603020101020101" pitchFamily="50" charset="-127"/>
                <a:ea typeface="나눔바른고딕" panose="020B0603020101020101" pitchFamily="50" charset="-127"/>
              </a:rPr>
              <a:t>영양성분기준치</a:t>
            </a:r>
            <a:r>
              <a:rPr lang="en-US" altLang="ko-KR" sz="800" dirty="0">
                <a:latin typeface="나눔바른고딕" panose="020B0603020101020101" pitchFamily="50" charset="-127"/>
                <a:ea typeface="나눔바른고딕" panose="020B0603020101020101" pitchFamily="50" charset="-127"/>
              </a:rPr>
              <a:t>: 1 </a:t>
            </a:r>
            <a:r>
              <a:rPr lang="ko-KR" altLang="en-US" sz="800" dirty="0">
                <a:latin typeface="나눔바른고딕" panose="020B0603020101020101" pitchFamily="50" charset="-127"/>
                <a:ea typeface="나눔바른고딕" panose="020B0603020101020101" pitchFamily="50" charset="-127"/>
              </a:rPr>
              <a:t>일 영양성분기준치에 대한 비율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공정거래위원회 고시 소비자분쟁해결 기준에 의거 교환 또는 보상받을 수 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질병의 예방 및 치료를 위한 의약품이 아닌 </a:t>
            </a:r>
            <a:r>
              <a:rPr lang="ko-KR" altLang="en-US" sz="800" dirty="0" err="1">
                <a:latin typeface="나눔바른고딕" panose="020B0603020101020101" pitchFamily="50" charset="-127"/>
                <a:ea typeface="나눔바른고딕" panose="020B0603020101020101" pitchFamily="50" charset="-127"/>
              </a:rPr>
              <a:t>건강기능식품입니다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이상사례 신고는 </a:t>
            </a:r>
            <a:r>
              <a:rPr lang="en-US" altLang="ko-KR" sz="800" dirty="0">
                <a:latin typeface="나눔바른고딕" panose="020B0603020101020101" pitchFamily="50" charset="-127"/>
                <a:ea typeface="나눔바른고딕" panose="020B0603020101020101" pitchFamily="50" charset="-127"/>
              </a:rPr>
              <a:t>1577-2488※ </a:t>
            </a:r>
            <a:r>
              <a:rPr lang="ko-KR" altLang="en-US" sz="800" dirty="0">
                <a:latin typeface="나눔바른고딕" panose="020B0603020101020101" pitchFamily="50" charset="-127"/>
                <a:ea typeface="나눔바른고딕" panose="020B0603020101020101" pitchFamily="50" charset="-127"/>
              </a:rPr>
              <a:t>본 제품은 </a:t>
            </a:r>
            <a:r>
              <a:rPr lang="ko-KR" altLang="en-US" sz="800" dirty="0" err="1">
                <a:latin typeface="나눔바른고딕" panose="020B0603020101020101" pitchFamily="50" charset="-127"/>
                <a:ea typeface="나눔바른고딕" panose="020B0603020101020101" pitchFamily="50" charset="-127"/>
              </a:rPr>
              <a:t>알류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가금류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우유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메밀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땅콩</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대두</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고등어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게</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새우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돼지고기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복숭아</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토마토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호두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닭고카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쇠고기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오징어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조개류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전복</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홍합 포함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잣을 사용한 제품과 </a:t>
            </a:r>
            <a:r>
              <a:rPr lang="ko-KR" altLang="en-US" sz="800" dirty="0" err="1">
                <a:latin typeface="나눔바른고딕" panose="020B0603020101020101" pitchFamily="50" charset="-127"/>
                <a:ea typeface="나눔바른고딕" panose="020B0603020101020101" pitchFamily="50" charset="-127"/>
              </a:rPr>
              <a:t>같은제조시설에서</a:t>
            </a:r>
            <a:r>
              <a:rPr lang="ko-KR" altLang="en-US" sz="800" dirty="0">
                <a:latin typeface="나눔바른고딕" panose="020B0603020101020101" pitchFamily="50" charset="-127"/>
                <a:ea typeface="나눔바른고딕" panose="020B0603020101020101" pitchFamily="50" charset="-127"/>
              </a:rPr>
              <a:t> 제조하였습니다</a:t>
            </a:r>
            <a:r>
              <a:rPr lang="en-US" altLang="ko-KR" sz="800" dirty="0">
                <a:latin typeface="나눔바른고딕" panose="020B0603020101020101" pitchFamily="50" charset="-127"/>
                <a:ea typeface="나눔바른고딕" panose="020B0603020101020101" pitchFamily="50" charset="-127"/>
              </a:rPr>
              <a:t>.</a:t>
            </a:r>
            <a:endParaRPr lang="ko-KR" altLang="en-US" sz="8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6468198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sp>
        <p:nvSpPr>
          <p:cNvPr id="3" name="TextBox 2">
            <a:extLst>
              <a:ext uri="{FF2B5EF4-FFF2-40B4-BE49-F238E27FC236}">
                <a16:creationId xmlns:a16="http://schemas.microsoft.com/office/drawing/2014/main" id="{BD6C2413-6378-AE1A-B293-5771501BF578}"/>
              </a:ext>
            </a:extLst>
          </p:cNvPr>
          <p:cNvSpPr txBox="1"/>
          <p:nvPr/>
        </p:nvSpPr>
        <p:spPr>
          <a:xfrm>
            <a:off x="972804" y="1347136"/>
            <a:ext cx="6801853" cy="2031325"/>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테스트 결과</a:t>
            </a:r>
            <a:endParaRPr lang="en-US" altLang="ko-KR" dirty="0">
              <a:latin typeface="나눔바른고딕" panose="020B0603020101020101" pitchFamily="50" charset="-127"/>
              <a:ea typeface="나눔바른고딕" panose="020B0603020101020101" pitchFamily="50" charset="-127"/>
            </a:endParaRPr>
          </a:p>
          <a:p>
            <a:endParaRPr lang="en-US" altLang="ko-KR" dirty="0">
              <a:latin typeface="나눔바른고딕" panose="020B0603020101020101" pitchFamily="50" charset="-127"/>
              <a:ea typeface="나눔바른고딕" panose="020B0603020101020101" pitchFamily="50" charset="-127"/>
            </a:endParaRPr>
          </a:p>
          <a:p>
            <a:r>
              <a:rPr lang="ko-KR" altLang="en-US" dirty="0" err="1">
                <a:latin typeface="나눔바른고딕" panose="020B0603020101020101" pitchFamily="50" charset="-127"/>
                <a:ea typeface="나눔바른고딕" panose="020B0603020101020101" pitchFamily="50" charset="-127"/>
              </a:rPr>
              <a:t>전처리</a:t>
            </a:r>
            <a:r>
              <a:rPr lang="ko-KR" altLang="en-US" dirty="0">
                <a:latin typeface="나눔바른고딕" panose="020B0603020101020101" pitchFamily="50" charset="-127"/>
                <a:ea typeface="나눔바른고딕" panose="020B0603020101020101" pitchFamily="50" charset="-127"/>
              </a:rPr>
              <a:t> 전 이미지의 텍스트와 배경 색의 대비가 컸을 때는 이미지 </a:t>
            </a:r>
            <a:r>
              <a:rPr lang="ko-KR" altLang="en-US" dirty="0" err="1">
                <a:latin typeface="나눔바른고딕" panose="020B0603020101020101" pitchFamily="50" charset="-127"/>
                <a:ea typeface="나눔바른고딕" panose="020B0603020101020101" pitchFamily="50" charset="-127"/>
              </a:rPr>
              <a:t>전처리</a:t>
            </a:r>
            <a:r>
              <a:rPr lang="ko-KR" altLang="en-US" dirty="0">
                <a:latin typeface="나눔바른고딕" panose="020B0603020101020101" pitchFamily="50" charset="-127"/>
                <a:ea typeface="나눔바른고딕" panose="020B0603020101020101" pitchFamily="50" charset="-127"/>
              </a:rPr>
              <a:t> 전이 우세하다고 판단하고</a:t>
            </a:r>
            <a:endParaRPr lang="en-US" altLang="ko-KR" dirty="0">
              <a:latin typeface="나눔바른고딕" panose="020B0603020101020101" pitchFamily="50" charset="-127"/>
              <a:ea typeface="나눔바른고딕" panose="020B0603020101020101" pitchFamily="50" charset="-127"/>
            </a:endParaRPr>
          </a:p>
          <a:p>
            <a:endParaRPr lang="en-US" altLang="ko-KR" dirty="0">
              <a:latin typeface="나눔바른고딕" panose="020B0603020101020101" pitchFamily="50" charset="-127"/>
              <a:ea typeface="나눔바른고딕" panose="020B0603020101020101" pitchFamily="50" charset="-127"/>
            </a:endParaRPr>
          </a:p>
          <a:p>
            <a:r>
              <a:rPr lang="ko-KR" altLang="en-US" dirty="0" err="1">
                <a:latin typeface="나눔바른고딕" panose="020B0603020101020101" pitchFamily="50" charset="-127"/>
                <a:ea typeface="나눔바른고딕" panose="020B0603020101020101" pitchFamily="50" charset="-127"/>
              </a:rPr>
              <a:t>전처리</a:t>
            </a:r>
            <a:r>
              <a:rPr lang="ko-KR" altLang="en-US" dirty="0">
                <a:latin typeface="나눔바른고딕" panose="020B0603020101020101" pitchFamily="50" charset="-127"/>
                <a:ea typeface="나눔바른고딕" panose="020B0603020101020101" pitchFamily="50" charset="-127"/>
              </a:rPr>
              <a:t> 전 이미지의 텍스와 배경 색의 대비가 작을 때는 이미지 </a:t>
            </a:r>
            <a:r>
              <a:rPr lang="ko-KR" altLang="en-US" dirty="0" err="1">
                <a:latin typeface="나눔바른고딕" panose="020B0603020101020101" pitchFamily="50" charset="-127"/>
                <a:ea typeface="나눔바른고딕" panose="020B0603020101020101" pitchFamily="50" charset="-127"/>
              </a:rPr>
              <a:t>전처리</a:t>
            </a:r>
            <a:r>
              <a:rPr lang="ko-KR" altLang="en-US" dirty="0">
                <a:latin typeface="나눔바른고딕" panose="020B0603020101020101" pitchFamily="50" charset="-127"/>
                <a:ea typeface="나눔바른고딕" panose="020B0603020101020101" pitchFamily="50" charset="-127"/>
              </a:rPr>
              <a:t> 후가 우세하다고 판단함</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직접 </a:t>
            </a:r>
            <a:r>
              <a:rPr lang="en-US" altLang="ko-KR" dirty="0">
                <a:latin typeface="나눔바른고딕" panose="020B0603020101020101" pitchFamily="50" charset="-127"/>
                <a:ea typeface="나눔바른고딕" panose="020B0603020101020101" pitchFamily="50" charset="-127"/>
              </a:rPr>
              <a:t>OCR </a:t>
            </a:r>
            <a:r>
              <a:rPr lang="ko-KR" altLang="en-US" dirty="0">
                <a:latin typeface="나눔바른고딕" panose="020B0603020101020101" pitchFamily="50" charset="-127"/>
                <a:ea typeface="나눔바른고딕" panose="020B0603020101020101" pitchFamily="50" charset="-127"/>
              </a:rPr>
              <a:t>결과를 비교하면서 판단하였을 때도 </a:t>
            </a:r>
            <a:r>
              <a:rPr lang="en-US" altLang="ko-KR" dirty="0" err="1">
                <a:latin typeface="나눔바른고딕" panose="020B0603020101020101" pitchFamily="50" charset="-127"/>
                <a:ea typeface="나눔바른고딕" panose="020B0603020101020101" pitchFamily="50" charset="-127"/>
              </a:rPr>
              <a:t>Kkma</a:t>
            </a:r>
            <a:r>
              <a:rPr lang="ko-KR" altLang="en-US" dirty="0">
                <a:latin typeface="나눔바른고딕" panose="020B0603020101020101" pitchFamily="50" charset="-127"/>
                <a:ea typeface="나눔바른고딕" panose="020B0603020101020101" pitchFamily="50" charset="-127"/>
              </a:rPr>
              <a:t> 사용을 통한 비교의 값과 같은 의견을 보임</a:t>
            </a:r>
          </a:p>
        </p:txBody>
      </p:sp>
    </p:spTree>
    <p:extLst>
      <p:ext uri="{BB962C8B-B14F-4D97-AF65-F5344CB8AC3E}">
        <p14:creationId xmlns:p14="http://schemas.microsoft.com/office/powerpoint/2010/main" val="2461568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48DFB87B-D9F4-26B2-C2B4-FFAABD1FE1C9}"/>
              </a:ext>
            </a:extLst>
          </p:cNvPr>
          <p:cNvPicPr>
            <a:picLocks noChangeAspect="1"/>
          </p:cNvPicPr>
          <p:nvPr/>
        </p:nvPicPr>
        <p:blipFill>
          <a:blip r:embed="rId4"/>
          <a:stretch>
            <a:fillRect/>
          </a:stretch>
        </p:blipFill>
        <p:spPr>
          <a:xfrm>
            <a:off x="472441" y="1250132"/>
            <a:ext cx="2814872" cy="3314248"/>
          </a:xfrm>
          <a:prstGeom prst="rect">
            <a:avLst/>
          </a:prstGeom>
        </p:spPr>
      </p:pic>
      <p:pic>
        <p:nvPicPr>
          <p:cNvPr id="5" name="그림 4">
            <a:extLst>
              <a:ext uri="{FF2B5EF4-FFF2-40B4-BE49-F238E27FC236}">
                <a16:creationId xmlns:a16="http://schemas.microsoft.com/office/drawing/2014/main" id="{EF2752BD-6A05-5B66-C4FE-1804973C17F9}"/>
              </a:ext>
            </a:extLst>
          </p:cNvPr>
          <p:cNvPicPr>
            <a:picLocks noChangeAspect="1"/>
          </p:cNvPicPr>
          <p:nvPr/>
        </p:nvPicPr>
        <p:blipFill>
          <a:blip r:embed="rId5"/>
          <a:stretch>
            <a:fillRect/>
          </a:stretch>
        </p:blipFill>
        <p:spPr>
          <a:xfrm>
            <a:off x="3415514" y="1201083"/>
            <a:ext cx="4298619" cy="1908356"/>
          </a:xfrm>
          <a:prstGeom prst="rect">
            <a:avLst/>
          </a:prstGeom>
        </p:spPr>
      </p:pic>
      <p:pic>
        <p:nvPicPr>
          <p:cNvPr id="7" name="그림 6">
            <a:extLst>
              <a:ext uri="{FF2B5EF4-FFF2-40B4-BE49-F238E27FC236}">
                <a16:creationId xmlns:a16="http://schemas.microsoft.com/office/drawing/2014/main" id="{F631C1F5-99E9-43A8-2DE5-300F42B6A17E}"/>
              </a:ext>
            </a:extLst>
          </p:cNvPr>
          <p:cNvPicPr>
            <a:picLocks noChangeAspect="1"/>
          </p:cNvPicPr>
          <p:nvPr/>
        </p:nvPicPr>
        <p:blipFill>
          <a:blip r:embed="rId6"/>
          <a:stretch>
            <a:fillRect/>
          </a:stretch>
        </p:blipFill>
        <p:spPr>
          <a:xfrm>
            <a:off x="3415514" y="3278621"/>
            <a:ext cx="4221943" cy="525414"/>
          </a:xfrm>
          <a:prstGeom prst="rect">
            <a:avLst/>
          </a:prstGeom>
        </p:spPr>
      </p:pic>
    </p:spTree>
    <p:extLst>
      <p:ext uri="{BB962C8B-B14F-4D97-AF65-F5344CB8AC3E}">
        <p14:creationId xmlns:p14="http://schemas.microsoft.com/office/powerpoint/2010/main" val="3501021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7" name="그룹 426">
            <a:extLst>
              <a:ext uri="{FF2B5EF4-FFF2-40B4-BE49-F238E27FC236}">
                <a16:creationId xmlns:a16="http://schemas.microsoft.com/office/drawing/2014/main" id="{4E8D0329-C1CC-49A1-962F-5D08A2B06AB8}"/>
              </a:ext>
            </a:extLst>
          </p:cNvPr>
          <p:cNvGrpSpPr/>
          <p:nvPr/>
        </p:nvGrpSpPr>
        <p:grpSpPr>
          <a:xfrm>
            <a:off x="867667" y="2846693"/>
            <a:ext cx="2721863" cy="585253"/>
            <a:chOff x="909150" y="5136881"/>
            <a:chExt cx="1216217" cy="356344"/>
          </a:xfrm>
        </p:grpSpPr>
        <p:sp>
          <p:nvSpPr>
            <p:cNvPr id="428" name="사각형: 둥근 모서리 427">
              <a:extLst>
                <a:ext uri="{FF2B5EF4-FFF2-40B4-BE49-F238E27FC236}">
                  <a16:creationId xmlns:a16="http://schemas.microsoft.com/office/drawing/2014/main" id="{BE44EBDA-CC90-42BF-9223-032308018938}"/>
                </a:ext>
              </a:extLst>
            </p:cNvPr>
            <p:cNvSpPr/>
            <p:nvPr/>
          </p:nvSpPr>
          <p:spPr>
            <a:xfrm>
              <a:off x="1008751" y="5136881"/>
              <a:ext cx="1017012" cy="356344"/>
            </a:xfrm>
            <a:prstGeom prst="roundRect">
              <a:avLst/>
            </a:pr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330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429" name="TextBox 428">
              <a:extLst>
                <a:ext uri="{FF2B5EF4-FFF2-40B4-BE49-F238E27FC236}">
                  <a16:creationId xmlns:a16="http://schemas.microsoft.com/office/drawing/2014/main" id="{28A1E614-D5AF-4C85-A54B-76D6B7BC29B2}"/>
                </a:ext>
              </a:extLst>
            </p:cNvPr>
            <p:cNvSpPr txBox="1"/>
            <p:nvPr/>
          </p:nvSpPr>
          <p:spPr>
            <a:xfrm>
              <a:off x="909150" y="5216671"/>
              <a:ext cx="1216217" cy="196766"/>
            </a:xfrm>
            <a:prstGeom prst="rect">
              <a:avLst/>
            </a:prstGeom>
            <a:noFill/>
          </p:spPr>
          <p:txBody>
            <a:bodyPr wrap="square" rtlCol="0" anchor="ctr">
              <a:spAutoFit/>
            </a:bodyPr>
            <a:lstStyle/>
            <a:p>
              <a:pPr algn="ctr" defTabSz="685800" latinLnBrk="1">
                <a:buClrTx/>
              </a:pPr>
              <a:r>
                <a:rPr lang="en-US" altLang="ko-KR" sz="150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GET STARTED</a:t>
              </a:r>
              <a:endParaRPr lang="ko-KR" altLang="en-US" sz="150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35" name="TextBox 434">
            <a:extLst>
              <a:ext uri="{FF2B5EF4-FFF2-40B4-BE49-F238E27FC236}">
                <a16:creationId xmlns:a16="http://schemas.microsoft.com/office/drawing/2014/main" id="{2A1DBC28-8DF0-4D29-8D83-2E9083D606A4}"/>
              </a:ext>
            </a:extLst>
          </p:cNvPr>
          <p:cNvSpPr txBox="1"/>
          <p:nvPr/>
        </p:nvSpPr>
        <p:spPr>
          <a:xfrm>
            <a:off x="795331" y="1053540"/>
            <a:ext cx="3028442" cy="1477328"/>
          </a:xfrm>
          <a:prstGeom prst="rect">
            <a:avLst/>
          </a:prstGeom>
          <a:noFill/>
        </p:spPr>
        <p:txBody>
          <a:bodyPr wrap="square" rtlCol="0">
            <a:spAutoFit/>
          </a:bodyPr>
          <a:lstStyle/>
          <a:p>
            <a:pPr defTabSz="685800" latinLnBrk="1">
              <a:buClrTx/>
            </a:pPr>
            <a:r>
              <a:rPr lang="en-US" altLang="ko-KR" sz="4500" b="1" kern="1200" dirty="0">
                <a:solidFill>
                  <a:srgbClr val="156082"/>
                </a:solidFill>
                <a:latin typeface="나눔바른고딕" panose="020B0603020101020101" pitchFamily="50" charset="-127"/>
                <a:ea typeface="나눔바른고딕" panose="020B0603020101020101" pitchFamily="50" charset="-127"/>
                <a:cs typeface="+mn-cs"/>
              </a:rPr>
              <a:t>Stream &amp; </a:t>
            </a:r>
            <a:r>
              <a:rPr lang="ko-KR" altLang="en-US" sz="4500" b="1" kern="1200" dirty="0" err="1">
                <a:solidFill>
                  <a:srgbClr val="156082"/>
                </a:solidFill>
                <a:latin typeface="나눔바른고딕" panose="020B0603020101020101" pitchFamily="50" charset="-127"/>
                <a:ea typeface="나눔바른고딕" panose="020B0603020101020101" pitchFamily="50" charset="-127"/>
                <a:cs typeface="+mn-cs"/>
              </a:rPr>
              <a:t>랭체인</a:t>
            </a:r>
            <a:endParaRPr lang="en-US" altLang="ko-KR" sz="4500" b="1" kern="1200" dirty="0">
              <a:solidFill>
                <a:srgbClr val="156082"/>
              </a:solidFill>
              <a:latin typeface="나눔바른고딕" panose="020B0603020101020101" pitchFamily="50" charset="-127"/>
              <a:ea typeface="나눔바른고딕" panose="020B0603020101020101" pitchFamily="50" charset="-127"/>
              <a:cs typeface="+mn-cs"/>
            </a:endParaRPr>
          </a:p>
        </p:txBody>
      </p:sp>
      <p:grpSp>
        <p:nvGrpSpPr>
          <p:cNvPr id="8" name="그룹 7">
            <a:extLst>
              <a:ext uri="{FF2B5EF4-FFF2-40B4-BE49-F238E27FC236}">
                <a16:creationId xmlns:a16="http://schemas.microsoft.com/office/drawing/2014/main" id="{92315900-D78A-2EF4-8CC7-BCD8154D2772}"/>
              </a:ext>
            </a:extLst>
          </p:cNvPr>
          <p:cNvGrpSpPr/>
          <p:nvPr/>
        </p:nvGrpSpPr>
        <p:grpSpPr>
          <a:xfrm>
            <a:off x="3992428" y="330568"/>
            <a:ext cx="4804097" cy="3799607"/>
            <a:chOff x="4658328" y="465181"/>
            <a:chExt cx="6822058" cy="5395632"/>
          </a:xfrm>
        </p:grpSpPr>
        <p:sp>
          <p:nvSpPr>
            <p:cNvPr id="726" name="타원 432">
              <a:extLst>
                <a:ext uri="{FF2B5EF4-FFF2-40B4-BE49-F238E27FC236}">
                  <a16:creationId xmlns:a16="http://schemas.microsoft.com/office/drawing/2014/main" id="{6D205CEA-A631-43E7-91C1-6D35E0522FCB}"/>
                </a:ext>
              </a:extLst>
            </p:cNvPr>
            <p:cNvSpPr/>
            <p:nvPr/>
          </p:nvSpPr>
          <p:spPr>
            <a:xfrm>
              <a:off x="5499457" y="990601"/>
              <a:ext cx="4916362" cy="4870212"/>
            </a:xfrm>
            <a:custGeom>
              <a:avLst/>
              <a:gdLst>
                <a:gd name="connsiteX0" fmla="*/ 0 w 5018379"/>
                <a:gd name="connsiteY0" fmla="*/ 2509190 h 5018379"/>
                <a:gd name="connsiteX1" fmla="*/ 2509190 w 5018379"/>
                <a:gd name="connsiteY1" fmla="*/ 0 h 5018379"/>
                <a:gd name="connsiteX2" fmla="*/ 5018380 w 5018379"/>
                <a:gd name="connsiteY2" fmla="*/ 2509190 h 5018379"/>
                <a:gd name="connsiteX3" fmla="*/ 2509190 w 5018379"/>
                <a:gd name="connsiteY3" fmla="*/ 5018380 h 5018379"/>
                <a:gd name="connsiteX4" fmla="*/ 0 w 5018379"/>
                <a:gd name="connsiteY4" fmla="*/ 2509190 h 5018379"/>
                <a:gd name="connsiteX0" fmla="*/ 0 w 5018380"/>
                <a:gd name="connsiteY0" fmla="*/ 2611592 h 5120782"/>
                <a:gd name="connsiteX1" fmla="*/ 2509190 w 5018380"/>
                <a:gd name="connsiteY1" fmla="*/ 102402 h 5120782"/>
                <a:gd name="connsiteX2" fmla="*/ 5018380 w 5018380"/>
                <a:gd name="connsiteY2" fmla="*/ 2611592 h 5120782"/>
                <a:gd name="connsiteX3" fmla="*/ 2509190 w 5018380"/>
                <a:gd name="connsiteY3" fmla="*/ 5120782 h 5120782"/>
                <a:gd name="connsiteX4" fmla="*/ 0 w 5018380"/>
                <a:gd name="connsiteY4" fmla="*/ 2611592 h 5120782"/>
                <a:gd name="connsiteX0" fmla="*/ 13631 w 5032011"/>
                <a:gd name="connsiteY0" fmla="*/ 2611592 h 5120782"/>
                <a:gd name="connsiteX1" fmla="*/ 2522821 w 5032011"/>
                <a:gd name="connsiteY1" fmla="*/ 102402 h 5120782"/>
                <a:gd name="connsiteX2" fmla="*/ 5032011 w 5032011"/>
                <a:gd name="connsiteY2" fmla="*/ 2611592 h 5120782"/>
                <a:gd name="connsiteX3" fmla="*/ 2522821 w 5032011"/>
                <a:gd name="connsiteY3" fmla="*/ 5120782 h 5120782"/>
                <a:gd name="connsiteX4" fmla="*/ 13631 w 5032011"/>
                <a:gd name="connsiteY4" fmla="*/ 2611592 h 5120782"/>
                <a:gd name="connsiteX0" fmla="*/ 12935 w 5031315"/>
                <a:gd name="connsiteY0" fmla="*/ 2688821 h 5198011"/>
                <a:gd name="connsiteX1" fmla="*/ 2522125 w 5031315"/>
                <a:gd name="connsiteY1" fmla="*/ 179631 h 5198011"/>
                <a:gd name="connsiteX2" fmla="*/ 5031315 w 5031315"/>
                <a:gd name="connsiteY2" fmla="*/ 2688821 h 5198011"/>
                <a:gd name="connsiteX3" fmla="*/ 2522125 w 5031315"/>
                <a:gd name="connsiteY3" fmla="*/ 5198011 h 5198011"/>
                <a:gd name="connsiteX4" fmla="*/ 12935 w 5031315"/>
                <a:gd name="connsiteY4" fmla="*/ 2688821 h 519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1315" h="5198011">
                  <a:moveTo>
                    <a:pt x="12935" y="2688821"/>
                  </a:moveTo>
                  <a:cubicBezTo>
                    <a:pt x="-152165" y="1099834"/>
                    <a:pt x="1295319" y="824111"/>
                    <a:pt x="2522125" y="179631"/>
                  </a:cubicBezTo>
                  <a:cubicBezTo>
                    <a:pt x="3996812" y="-595069"/>
                    <a:pt x="5031315" y="1303034"/>
                    <a:pt x="5031315" y="2688821"/>
                  </a:cubicBezTo>
                  <a:cubicBezTo>
                    <a:pt x="5031315" y="4074608"/>
                    <a:pt x="3907912" y="5198011"/>
                    <a:pt x="2522125" y="5198011"/>
                  </a:cubicBezTo>
                  <a:cubicBezTo>
                    <a:pt x="1136338" y="5198011"/>
                    <a:pt x="156151" y="4067188"/>
                    <a:pt x="12935" y="2688821"/>
                  </a:cubicBezTo>
                  <a:close/>
                </a:path>
              </a:pathLst>
            </a:custGeom>
            <a:solidFill>
              <a:schemeClr val="accent1"/>
            </a:solidFill>
            <a:ln>
              <a:noFill/>
            </a:ln>
            <a:effectLst>
              <a:outerShdw blurRad="660400" dist="317500" dir="3900000" algn="tl" rotWithShape="0">
                <a:schemeClr val="accent2">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3" name="타원 442">
              <a:extLst>
                <a:ext uri="{FF2B5EF4-FFF2-40B4-BE49-F238E27FC236}">
                  <a16:creationId xmlns:a16="http://schemas.microsoft.com/office/drawing/2014/main" id="{5AC5DDB7-39CE-489E-A46B-C0CC724BDDE1}"/>
                </a:ext>
              </a:extLst>
            </p:cNvPr>
            <p:cNvSpPr/>
            <p:nvPr/>
          </p:nvSpPr>
          <p:spPr>
            <a:xfrm>
              <a:off x="5801954" y="1012923"/>
              <a:ext cx="82206" cy="8220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4" name="타원 443">
              <a:extLst>
                <a:ext uri="{FF2B5EF4-FFF2-40B4-BE49-F238E27FC236}">
                  <a16:creationId xmlns:a16="http://schemas.microsoft.com/office/drawing/2014/main" id="{76312919-CB1A-48CC-A97C-08B6A356AA3C}"/>
                </a:ext>
              </a:extLst>
            </p:cNvPr>
            <p:cNvSpPr/>
            <p:nvPr/>
          </p:nvSpPr>
          <p:spPr>
            <a:xfrm>
              <a:off x="9650161" y="794490"/>
              <a:ext cx="82206" cy="82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5" name="타원 444">
              <a:extLst>
                <a:ext uri="{FF2B5EF4-FFF2-40B4-BE49-F238E27FC236}">
                  <a16:creationId xmlns:a16="http://schemas.microsoft.com/office/drawing/2014/main" id="{CDC15A11-6E83-4649-A629-EB549FAC913E}"/>
                </a:ext>
              </a:extLst>
            </p:cNvPr>
            <p:cNvSpPr/>
            <p:nvPr/>
          </p:nvSpPr>
          <p:spPr>
            <a:xfrm>
              <a:off x="10754761" y="1264390"/>
              <a:ext cx="82206" cy="8220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6" name="타원 445">
              <a:extLst>
                <a:ext uri="{FF2B5EF4-FFF2-40B4-BE49-F238E27FC236}">
                  <a16:creationId xmlns:a16="http://schemas.microsoft.com/office/drawing/2014/main" id="{DF4E0491-0F19-43CB-9C8B-2F5C99B25EB4}"/>
                </a:ext>
              </a:extLst>
            </p:cNvPr>
            <p:cNvSpPr/>
            <p:nvPr/>
          </p:nvSpPr>
          <p:spPr>
            <a:xfrm>
              <a:off x="10595382" y="465181"/>
              <a:ext cx="138890" cy="138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7" name="타원 446">
              <a:extLst>
                <a:ext uri="{FF2B5EF4-FFF2-40B4-BE49-F238E27FC236}">
                  <a16:creationId xmlns:a16="http://schemas.microsoft.com/office/drawing/2014/main" id="{81A62BB8-68B1-4DCC-8FD2-6439049F9C98}"/>
                </a:ext>
              </a:extLst>
            </p:cNvPr>
            <p:cNvSpPr/>
            <p:nvPr/>
          </p:nvSpPr>
          <p:spPr>
            <a:xfrm>
              <a:off x="10980210" y="3623020"/>
              <a:ext cx="82206" cy="8220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8" name="타원 447">
              <a:extLst>
                <a:ext uri="{FF2B5EF4-FFF2-40B4-BE49-F238E27FC236}">
                  <a16:creationId xmlns:a16="http://schemas.microsoft.com/office/drawing/2014/main" id="{1C2D1C42-813D-4775-A60D-C2740CF4A3D8}"/>
                </a:ext>
              </a:extLst>
            </p:cNvPr>
            <p:cNvSpPr/>
            <p:nvPr/>
          </p:nvSpPr>
          <p:spPr>
            <a:xfrm>
              <a:off x="4658328" y="4216842"/>
              <a:ext cx="75783" cy="757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84" name="그룹 983">
              <a:extLst>
                <a:ext uri="{FF2B5EF4-FFF2-40B4-BE49-F238E27FC236}">
                  <a16:creationId xmlns:a16="http://schemas.microsoft.com/office/drawing/2014/main" id="{4F2407AD-187C-46BA-BAD8-EE1209D7ED7B}"/>
                </a:ext>
              </a:extLst>
            </p:cNvPr>
            <p:cNvGrpSpPr/>
            <p:nvPr/>
          </p:nvGrpSpPr>
          <p:grpSpPr>
            <a:xfrm>
              <a:off x="4917684" y="1285875"/>
              <a:ext cx="6562702" cy="4067956"/>
              <a:chOff x="5070431" y="1285875"/>
              <a:chExt cx="6562702" cy="4067956"/>
            </a:xfrm>
          </p:grpSpPr>
          <p:grpSp>
            <p:nvGrpSpPr>
              <p:cNvPr id="983" name="그룹 982">
                <a:extLst>
                  <a:ext uri="{FF2B5EF4-FFF2-40B4-BE49-F238E27FC236}">
                    <a16:creationId xmlns:a16="http://schemas.microsoft.com/office/drawing/2014/main" id="{02A4A6C6-EE64-4577-BBE0-5B74A95B854E}"/>
                  </a:ext>
                </a:extLst>
              </p:cNvPr>
              <p:cNvGrpSpPr/>
              <p:nvPr/>
            </p:nvGrpSpPr>
            <p:grpSpPr>
              <a:xfrm>
                <a:off x="5222441" y="1404720"/>
                <a:ext cx="3931668" cy="2926370"/>
                <a:chOff x="5222441" y="1404720"/>
                <a:chExt cx="3931668" cy="2926370"/>
              </a:xfrm>
            </p:grpSpPr>
            <p:grpSp>
              <p:nvGrpSpPr>
                <p:cNvPr id="728" name="그룹 727">
                  <a:extLst>
                    <a:ext uri="{FF2B5EF4-FFF2-40B4-BE49-F238E27FC236}">
                      <a16:creationId xmlns:a16="http://schemas.microsoft.com/office/drawing/2014/main" id="{A85E6E0A-A448-4BD1-82E5-21DC18D6B7A2}"/>
                    </a:ext>
                  </a:extLst>
                </p:cNvPr>
                <p:cNvGrpSpPr/>
                <p:nvPr/>
              </p:nvGrpSpPr>
              <p:grpSpPr>
                <a:xfrm>
                  <a:off x="5222441" y="1404720"/>
                  <a:ext cx="3931668" cy="2926370"/>
                  <a:chOff x="4676775" y="1698626"/>
                  <a:chExt cx="4252913" cy="3165475"/>
                </a:xfrm>
              </p:grpSpPr>
              <p:sp>
                <p:nvSpPr>
                  <p:cNvPr id="841" name="Freeform 15">
                    <a:extLst>
                      <a:ext uri="{FF2B5EF4-FFF2-40B4-BE49-F238E27FC236}">
                        <a16:creationId xmlns:a16="http://schemas.microsoft.com/office/drawing/2014/main" id="{AA2C1226-161B-439C-BBAA-CF8CD710867F}"/>
                      </a:ext>
                    </a:extLst>
                  </p:cNvPr>
                  <p:cNvSpPr>
                    <a:spLocks/>
                  </p:cNvSpPr>
                  <p:nvPr/>
                </p:nvSpPr>
                <p:spPr bwMode="auto">
                  <a:xfrm>
                    <a:off x="4906963" y="1912938"/>
                    <a:ext cx="4022725" cy="2908300"/>
                  </a:xfrm>
                  <a:custGeom>
                    <a:avLst/>
                    <a:gdLst>
                      <a:gd name="T0" fmla="*/ 44 w 8646"/>
                      <a:gd name="T1" fmla="*/ 66 h 6252"/>
                      <a:gd name="T2" fmla="*/ 48 w 8646"/>
                      <a:gd name="T3" fmla="*/ 6197 h 6252"/>
                      <a:gd name="T4" fmla="*/ 3339 w 8646"/>
                      <a:gd name="T5" fmla="*/ 6239 h 6252"/>
                      <a:gd name="T6" fmla="*/ 8581 w 8646"/>
                      <a:gd name="T7" fmla="*/ 6137 h 6252"/>
                      <a:gd name="T8" fmla="*/ 8638 w 8646"/>
                      <a:gd name="T9" fmla="*/ 13 h 6252"/>
                      <a:gd name="T10" fmla="*/ 6504 w 8646"/>
                      <a:gd name="T11" fmla="*/ 8 h 6252"/>
                      <a:gd name="T12" fmla="*/ 3452 w 8646"/>
                      <a:gd name="T13" fmla="*/ 32 h 6252"/>
                      <a:gd name="T14" fmla="*/ 44 w 8646"/>
                      <a:gd name="T15" fmla="*/ 66 h 6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46" h="6252">
                        <a:moveTo>
                          <a:pt x="44" y="66"/>
                        </a:moveTo>
                        <a:cubicBezTo>
                          <a:pt x="34" y="3535"/>
                          <a:pt x="0" y="6191"/>
                          <a:pt x="48" y="6197"/>
                        </a:cubicBezTo>
                        <a:cubicBezTo>
                          <a:pt x="464" y="6246"/>
                          <a:pt x="1982" y="6233"/>
                          <a:pt x="3339" y="6239"/>
                        </a:cubicBezTo>
                        <a:cubicBezTo>
                          <a:pt x="6454" y="6252"/>
                          <a:pt x="8581" y="6150"/>
                          <a:pt x="8581" y="6137"/>
                        </a:cubicBezTo>
                        <a:cubicBezTo>
                          <a:pt x="8602" y="3283"/>
                          <a:pt x="8646" y="1666"/>
                          <a:pt x="8638" y="13"/>
                        </a:cubicBezTo>
                        <a:cubicBezTo>
                          <a:pt x="8638" y="13"/>
                          <a:pt x="7598" y="0"/>
                          <a:pt x="6504" y="8"/>
                        </a:cubicBezTo>
                        <a:cubicBezTo>
                          <a:pt x="5473" y="15"/>
                          <a:pt x="4263" y="24"/>
                          <a:pt x="3452" y="32"/>
                        </a:cubicBezTo>
                        <a:cubicBezTo>
                          <a:pt x="1867" y="47"/>
                          <a:pt x="44" y="66"/>
                          <a:pt x="44" y="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2" name="Freeform 16">
                    <a:extLst>
                      <a:ext uri="{FF2B5EF4-FFF2-40B4-BE49-F238E27FC236}">
                        <a16:creationId xmlns:a16="http://schemas.microsoft.com/office/drawing/2014/main" id="{E63F361D-44B2-41D7-86EE-D31C40C5795A}"/>
                      </a:ext>
                    </a:extLst>
                  </p:cNvPr>
                  <p:cNvSpPr>
                    <a:spLocks/>
                  </p:cNvSpPr>
                  <p:nvPr/>
                </p:nvSpPr>
                <p:spPr bwMode="auto">
                  <a:xfrm>
                    <a:off x="4841875" y="4762501"/>
                    <a:ext cx="4060825" cy="98425"/>
                  </a:xfrm>
                  <a:custGeom>
                    <a:avLst/>
                    <a:gdLst>
                      <a:gd name="T0" fmla="*/ 1 w 8730"/>
                      <a:gd name="T1" fmla="*/ 208 h 210"/>
                      <a:gd name="T2" fmla="*/ 2418 w 8730"/>
                      <a:gd name="T3" fmla="*/ 209 h 210"/>
                      <a:gd name="T4" fmla="*/ 8582 w 8730"/>
                      <a:gd name="T5" fmla="*/ 182 h 210"/>
                      <a:gd name="T6" fmla="*/ 8728 w 8730"/>
                      <a:gd name="T7" fmla="*/ 2 h 210"/>
                      <a:gd name="T8" fmla="*/ 5746 w 8730"/>
                      <a:gd name="T9" fmla="*/ 8 h 210"/>
                      <a:gd name="T10" fmla="*/ 3411 w 8730"/>
                      <a:gd name="T11" fmla="*/ 6 h 210"/>
                      <a:gd name="T12" fmla="*/ 182 w 8730"/>
                      <a:gd name="T13" fmla="*/ 7 h 210"/>
                      <a:gd name="T14" fmla="*/ 1 w 8730"/>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0" h="210">
                        <a:moveTo>
                          <a:pt x="1" y="208"/>
                        </a:moveTo>
                        <a:cubicBezTo>
                          <a:pt x="0" y="210"/>
                          <a:pt x="1725" y="209"/>
                          <a:pt x="2418" y="209"/>
                        </a:cubicBezTo>
                        <a:cubicBezTo>
                          <a:pt x="4099" y="207"/>
                          <a:pt x="8573" y="194"/>
                          <a:pt x="8582" y="182"/>
                        </a:cubicBezTo>
                        <a:cubicBezTo>
                          <a:pt x="8638" y="114"/>
                          <a:pt x="8670" y="66"/>
                          <a:pt x="8728" y="2"/>
                        </a:cubicBezTo>
                        <a:cubicBezTo>
                          <a:pt x="8730" y="0"/>
                          <a:pt x="6163" y="11"/>
                          <a:pt x="5746" y="8"/>
                        </a:cubicBezTo>
                        <a:cubicBezTo>
                          <a:pt x="4964" y="4"/>
                          <a:pt x="4194" y="3"/>
                          <a:pt x="3411" y="6"/>
                        </a:cubicBezTo>
                        <a:cubicBezTo>
                          <a:pt x="2776" y="8"/>
                          <a:pt x="245" y="0"/>
                          <a:pt x="182" y="7"/>
                        </a:cubicBezTo>
                        <a:cubicBezTo>
                          <a:pt x="164" y="9"/>
                          <a:pt x="134" y="59"/>
                          <a:pt x="1" y="208"/>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3" name="Freeform 17">
                    <a:extLst>
                      <a:ext uri="{FF2B5EF4-FFF2-40B4-BE49-F238E27FC236}">
                        <a16:creationId xmlns:a16="http://schemas.microsoft.com/office/drawing/2014/main" id="{31726253-F91A-4B93-96B5-265279F77B07}"/>
                      </a:ext>
                    </a:extLst>
                  </p:cNvPr>
                  <p:cNvSpPr>
                    <a:spLocks/>
                  </p:cNvSpPr>
                  <p:nvPr/>
                </p:nvSpPr>
                <p:spPr bwMode="auto">
                  <a:xfrm>
                    <a:off x="4832350" y="1943101"/>
                    <a:ext cx="100013" cy="2921000"/>
                  </a:xfrm>
                  <a:custGeom>
                    <a:avLst/>
                    <a:gdLst>
                      <a:gd name="T0" fmla="*/ 207 w 215"/>
                      <a:gd name="T1" fmla="*/ 0 h 6278"/>
                      <a:gd name="T2" fmla="*/ 8 w 215"/>
                      <a:gd name="T3" fmla="*/ 293 h 6278"/>
                      <a:gd name="T4" fmla="*/ 8 w 215"/>
                      <a:gd name="T5" fmla="*/ 4428 h 6278"/>
                      <a:gd name="T6" fmla="*/ 24 w 215"/>
                      <a:gd name="T7" fmla="*/ 6276 h 6278"/>
                      <a:gd name="T8" fmla="*/ 210 w 215"/>
                      <a:gd name="T9" fmla="*/ 6073 h 6278"/>
                      <a:gd name="T10" fmla="*/ 210 w 215"/>
                      <a:gd name="T11" fmla="*/ 5166 h 6278"/>
                      <a:gd name="T12" fmla="*/ 207 w 215"/>
                      <a:gd name="T13" fmla="*/ 3053 h 6278"/>
                      <a:gd name="T14" fmla="*/ 207 w 215"/>
                      <a:gd name="T15" fmla="*/ 704 h 6278"/>
                      <a:gd name="T16" fmla="*/ 207 w 215"/>
                      <a:gd name="T17" fmla="*/ 0 h 6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6278">
                        <a:moveTo>
                          <a:pt x="207" y="0"/>
                        </a:moveTo>
                        <a:cubicBezTo>
                          <a:pt x="139" y="91"/>
                          <a:pt x="93" y="161"/>
                          <a:pt x="8" y="293"/>
                        </a:cubicBezTo>
                        <a:cubicBezTo>
                          <a:pt x="0" y="306"/>
                          <a:pt x="4" y="2796"/>
                          <a:pt x="8" y="4428"/>
                        </a:cubicBezTo>
                        <a:cubicBezTo>
                          <a:pt x="10" y="5568"/>
                          <a:pt x="21" y="6272"/>
                          <a:pt x="24" y="6276"/>
                        </a:cubicBezTo>
                        <a:cubicBezTo>
                          <a:pt x="25" y="6278"/>
                          <a:pt x="160" y="6143"/>
                          <a:pt x="210" y="6073"/>
                        </a:cubicBezTo>
                        <a:cubicBezTo>
                          <a:pt x="213" y="6068"/>
                          <a:pt x="211" y="5384"/>
                          <a:pt x="210" y="5166"/>
                        </a:cubicBezTo>
                        <a:cubicBezTo>
                          <a:pt x="208" y="4284"/>
                          <a:pt x="215" y="3766"/>
                          <a:pt x="207" y="3053"/>
                        </a:cubicBezTo>
                        <a:cubicBezTo>
                          <a:pt x="199" y="2308"/>
                          <a:pt x="203" y="1568"/>
                          <a:pt x="207" y="704"/>
                        </a:cubicBezTo>
                        <a:cubicBezTo>
                          <a:pt x="208" y="478"/>
                          <a:pt x="206" y="245"/>
                          <a:pt x="207"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4" name="Freeform 122">
                    <a:extLst>
                      <a:ext uri="{FF2B5EF4-FFF2-40B4-BE49-F238E27FC236}">
                        <a16:creationId xmlns:a16="http://schemas.microsoft.com/office/drawing/2014/main" id="{50D74B17-A720-4FC5-9127-7D6C690916CF}"/>
                      </a:ext>
                    </a:extLst>
                  </p:cNvPr>
                  <p:cNvSpPr>
                    <a:spLocks/>
                  </p:cNvSpPr>
                  <p:nvPr/>
                </p:nvSpPr>
                <p:spPr bwMode="auto">
                  <a:xfrm>
                    <a:off x="4951413" y="2071688"/>
                    <a:ext cx="3768725" cy="36513"/>
                  </a:xfrm>
                  <a:custGeom>
                    <a:avLst/>
                    <a:gdLst>
                      <a:gd name="T0" fmla="*/ 17 w 8101"/>
                      <a:gd name="T1" fmla="*/ 78 h 78"/>
                      <a:gd name="T2" fmla="*/ 963 w 8101"/>
                      <a:gd name="T3" fmla="*/ 74 h 78"/>
                      <a:gd name="T4" fmla="*/ 4885 w 8101"/>
                      <a:gd name="T5" fmla="*/ 56 h 78"/>
                      <a:gd name="T6" fmla="*/ 8083 w 8101"/>
                      <a:gd name="T7" fmla="*/ 35 h 78"/>
                      <a:gd name="T8" fmla="*/ 8101 w 8101"/>
                      <a:gd name="T9" fmla="*/ 17 h 78"/>
                      <a:gd name="T10" fmla="*/ 8083 w 8101"/>
                      <a:gd name="T11" fmla="*/ 0 h 78"/>
                      <a:gd name="T12" fmla="*/ 4885 w 8101"/>
                      <a:gd name="T13" fmla="*/ 21 h 78"/>
                      <a:gd name="T14" fmla="*/ 963 w 8101"/>
                      <a:gd name="T15" fmla="*/ 40 h 78"/>
                      <a:gd name="T16" fmla="*/ 17 w 8101"/>
                      <a:gd name="T17" fmla="*/ 43 h 78"/>
                      <a:gd name="T18" fmla="*/ 0 w 8101"/>
                      <a:gd name="T19" fmla="*/ 61 h 78"/>
                      <a:gd name="T20" fmla="*/ 17 w 8101"/>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1" h="78">
                        <a:moveTo>
                          <a:pt x="17" y="78"/>
                        </a:moveTo>
                        <a:cubicBezTo>
                          <a:pt x="330" y="78"/>
                          <a:pt x="775" y="75"/>
                          <a:pt x="963" y="74"/>
                        </a:cubicBezTo>
                        <a:cubicBezTo>
                          <a:pt x="1687" y="71"/>
                          <a:pt x="4151" y="60"/>
                          <a:pt x="4885" y="56"/>
                        </a:cubicBezTo>
                        <a:cubicBezTo>
                          <a:pt x="5939" y="49"/>
                          <a:pt x="7031" y="45"/>
                          <a:pt x="8083" y="35"/>
                        </a:cubicBezTo>
                        <a:cubicBezTo>
                          <a:pt x="8093" y="35"/>
                          <a:pt x="8101" y="27"/>
                          <a:pt x="8101" y="17"/>
                        </a:cubicBezTo>
                        <a:cubicBezTo>
                          <a:pt x="8100" y="8"/>
                          <a:pt x="8093" y="0"/>
                          <a:pt x="8083" y="0"/>
                        </a:cubicBezTo>
                        <a:cubicBezTo>
                          <a:pt x="7031" y="10"/>
                          <a:pt x="5939" y="15"/>
                          <a:pt x="4885" y="21"/>
                        </a:cubicBezTo>
                        <a:cubicBezTo>
                          <a:pt x="4151" y="26"/>
                          <a:pt x="1686" y="37"/>
                          <a:pt x="963" y="40"/>
                        </a:cubicBezTo>
                        <a:cubicBezTo>
                          <a:pt x="775" y="41"/>
                          <a:pt x="330" y="43"/>
                          <a:pt x="17" y="43"/>
                        </a:cubicBezTo>
                        <a:cubicBezTo>
                          <a:pt x="7" y="43"/>
                          <a:pt x="0" y="51"/>
                          <a:pt x="0" y="61"/>
                        </a:cubicBezTo>
                        <a:cubicBezTo>
                          <a:pt x="0" y="70"/>
                          <a:pt x="7" y="78"/>
                          <a:pt x="17" y="7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845" name="그룹 844">
                    <a:extLst>
                      <a:ext uri="{FF2B5EF4-FFF2-40B4-BE49-F238E27FC236}">
                        <a16:creationId xmlns:a16="http://schemas.microsoft.com/office/drawing/2014/main" id="{9D54E3E1-B158-4D25-829E-1BAD55188842}"/>
                      </a:ext>
                    </a:extLst>
                  </p:cNvPr>
                  <p:cNvGrpSpPr/>
                  <p:nvPr/>
                </p:nvGrpSpPr>
                <p:grpSpPr>
                  <a:xfrm>
                    <a:off x="5318125" y="2357438"/>
                    <a:ext cx="3124201" cy="2032000"/>
                    <a:chOff x="5318125" y="2357438"/>
                    <a:chExt cx="3124201" cy="2032000"/>
                  </a:xfrm>
                  <a:solidFill>
                    <a:schemeClr val="accent1"/>
                  </a:solidFill>
                </p:grpSpPr>
                <p:sp>
                  <p:nvSpPr>
                    <p:cNvPr id="853" name="Freeform 18">
                      <a:extLst>
                        <a:ext uri="{FF2B5EF4-FFF2-40B4-BE49-F238E27FC236}">
                          <a16:creationId xmlns:a16="http://schemas.microsoft.com/office/drawing/2014/main" id="{CEE01977-10DD-4DC0-9FC2-2A93D4A1A150}"/>
                        </a:ext>
                      </a:extLst>
                    </p:cNvPr>
                    <p:cNvSpPr>
                      <a:spLocks/>
                    </p:cNvSpPr>
                    <p:nvPr/>
                  </p:nvSpPr>
                  <p:spPr bwMode="auto">
                    <a:xfrm>
                      <a:off x="6024563" y="3825876"/>
                      <a:ext cx="49213" cy="15875"/>
                    </a:xfrm>
                    <a:custGeom>
                      <a:avLst/>
                      <a:gdLst>
                        <a:gd name="T0" fmla="*/ 22 w 104"/>
                        <a:gd name="T1" fmla="*/ 35 h 35"/>
                        <a:gd name="T2" fmla="*/ 17 w 104"/>
                        <a:gd name="T3" fmla="*/ 35 h 35"/>
                        <a:gd name="T4" fmla="*/ 0 w 104"/>
                        <a:gd name="T5" fmla="*/ 18 h 35"/>
                        <a:gd name="T6" fmla="*/ 17 w 104"/>
                        <a:gd name="T7" fmla="*/ 0 h 35"/>
                        <a:gd name="T8" fmla="*/ 18 w 104"/>
                        <a:gd name="T9" fmla="*/ 0 h 35"/>
                        <a:gd name="T10" fmla="*/ 22 w 104"/>
                        <a:gd name="T11" fmla="*/ 0 h 35"/>
                        <a:gd name="T12" fmla="*/ 86 w 104"/>
                        <a:gd name="T13" fmla="*/ 0 h 35"/>
                        <a:gd name="T14" fmla="*/ 104 w 104"/>
                        <a:gd name="T15" fmla="*/ 18 h 35"/>
                        <a:gd name="T16" fmla="*/ 99 w 104"/>
                        <a:gd name="T17" fmla="*/ 30 h 35"/>
                        <a:gd name="T18" fmla="*/ 87 w 104"/>
                        <a:gd name="T19" fmla="*/ 35 h 35"/>
                        <a:gd name="T20" fmla="*/ 22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22" y="35"/>
                          </a:moveTo>
                          <a:cubicBezTo>
                            <a:pt x="17" y="35"/>
                            <a:pt x="17" y="35"/>
                            <a:pt x="17" y="35"/>
                          </a:cubicBezTo>
                          <a:cubicBezTo>
                            <a:pt x="8" y="35"/>
                            <a:pt x="0" y="27"/>
                            <a:pt x="0" y="18"/>
                          </a:cubicBezTo>
                          <a:cubicBezTo>
                            <a:pt x="0" y="8"/>
                            <a:pt x="8" y="0"/>
                            <a:pt x="17" y="0"/>
                          </a:cubicBezTo>
                          <a:cubicBezTo>
                            <a:pt x="17" y="0"/>
                            <a:pt x="18" y="0"/>
                            <a:pt x="18" y="0"/>
                          </a:cubicBezTo>
                          <a:cubicBezTo>
                            <a:pt x="22" y="0"/>
                            <a:pt x="22" y="0"/>
                            <a:pt x="22" y="0"/>
                          </a:cubicBezTo>
                          <a:cubicBezTo>
                            <a:pt x="43" y="0"/>
                            <a:pt x="65" y="0"/>
                            <a:pt x="86" y="0"/>
                          </a:cubicBezTo>
                          <a:cubicBezTo>
                            <a:pt x="96" y="0"/>
                            <a:pt x="104" y="8"/>
                            <a:pt x="104" y="18"/>
                          </a:cubicBezTo>
                          <a:cubicBezTo>
                            <a:pt x="104" y="22"/>
                            <a:pt x="102" y="26"/>
                            <a:pt x="99" y="30"/>
                          </a:cubicBezTo>
                          <a:cubicBezTo>
                            <a:pt x="95" y="33"/>
                            <a:pt x="91" y="35"/>
                            <a:pt x="87" y="35"/>
                          </a:cubicBezTo>
                          <a:cubicBezTo>
                            <a:pt x="62" y="35"/>
                            <a:pt x="38" y="35"/>
                            <a:pt x="22"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4" name="Freeform 19">
                      <a:extLst>
                        <a:ext uri="{FF2B5EF4-FFF2-40B4-BE49-F238E27FC236}">
                          <a16:creationId xmlns:a16="http://schemas.microsoft.com/office/drawing/2014/main" id="{B23B3372-D8DF-475A-AF33-06D3B7B9E2CE}"/>
                        </a:ext>
                      </a:extLst>
                    </p:cNvPr>
                    <p:cNvSpPr>
                      <a:spLocks/>
                    </p:cNvSpPr>
                    <p:nvPr/>
                  </p:nvSpPr>
                  <p:spPr bwMode="auto">
                    <a:xfrm>
                      <a:off x="5945188" y="3825876"/>
                      <a:ext cx="47625" cy="15875"/>
                    </a:xfrm>
                    <a:custGeom>
                      <a:avLst/>
                      <a:gdLst>
                        <a:gd name="T0" fmla="*/ 87 w 104"/>
                        <a:gd name="T1" fmla="*/ 35 h 35"/>
                        <a:gd name="T2" fmla="*/ 17 w 104"/>
                        <a:gd name="T3" fmla="*/ 35 h 35"/>
                        <a:gd name="T4" fmla="*/ 0 w 104"/>
                        <a:gd name="T5" fmla="*/ 18 h 35"/>
                        <a:gd name="T6" fmla="*/ 17 w 104"/>
                        <a:gd name="T7" fmla="*/ 0 h 35"/>
                        <a:gd name="T8" fmla="*/ 18 w 104"/>
                        <a:gd name="T9" fmla="*/ 0 h 35"/>
                        <a:gd name="T10" fmla="*/ 87 w 104"/>
                        <a:gd name="T11" fmla="*/ 0 h 35"/>
                        <a:gd name="T12" fmla="*/ 104 w 104"/>
                        <a:gd name="T13" fmla="*/ 18 h 35"/>
                        <a:gd name="T14" fmla="*/ 87 w 10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35">
                          <a:moveTo>
                            <a:pt x="87" y="35"/>
                          </a:moveTo>
                          <a:cubicBezTo>
                            <a:pt x="65" y="35"/>
                            <a:pt x="42" y="35"/>
                            <a:pt x="17" y="35"/>
                          </a:cubicBezTo>
                          <a:cubicBezTo>
                            <a:pt x="8" y="35"/>
                            <a:pt x="0" y="27"/>
                            <a:pt x="0" y="18"/>
                          </a:cubicBezTo>
                          <a:cubicBezTo>
                            <a:pt x="0" y="8"/>
                            <a:pt x="8" y="0"/>
                            <a:pt x="17" y="0"/>
                          </a:cubicBezTo>
                          <a:cubicBezTo>
                            <a:pt x="17" y="0"/>
                            <a:pt x="18" y="0"/>
                            <a:pt x="18" y="0"/>
                          </a:cubicBezTo>
                          <a:cubicBezTo>
                            <a:pt x="87" y="0"/>
                            <a:pt x="87" y="0"/>
                            <a:pt x="87" y="0"/>
                          </a:cubicBezTo>
                          <a:cubicBezTo>
                            <a:pt x="96" y="0"/>
                            <a:pt x="104" y="8"/>
                            <a:pt x="104" y="18"/>
                          </a:cubicBezTo>
                          <a:cubicBezTo>
                            <a:pt x="104" y="27"/>
                            <a:pt x="96" y="35"/>
                            <a:pt x="8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5" name="Freeform 20">
                      <a:extLst>
                        <a:ext uri="{FF2B5EF4-FFF2-40B4-BE49-F238E27FC236}">
                          <a16:creationId xmlns:a16="http://schemas.microsoft.com/office/drawing/2014/main" id="{F29B5070-AE9F-4D31-97A5-AD686390EAF0}"/>
                        </a:ext>
                      </a:extLst>
                    </p:cNvPr>
                    <p:cNvSpPr>
                      <a:spLocks/>
                    </p:cNvSpPr>
                    <p:nvPr/>
                  </p:nvSpPr>
                  <p:spPr bwMode="auto">
                    <a:xfrm>
                      <a:off x="5864225" y="3825876"/>
                      <a:ext cx="47625" cy="15875"/>
                    </a:xfrm>
                    <a:custGeom>
                      <a:avLst/>
                      <a:gdLst>
                        <a:gd name="T0" fmla="*/ 86 w 104"/>
                        <a:gd name="T1" fmla="*/ 35 h 35"/>
                        <a:gd name="T2" fmla="*/ 17 w 104"/>
                        <a:gd name="T3" fmla="*/ 35 h 35"/>
                        <a:gd name="T4" fmla="*/ 0 w 104"/>
                        <a:gd name="T5" fmla="*/ 17 h 35"/>
                        <a:gd name="T6" fmla="*/ 17 w 104"/>
                        <a:gd name="T7" fmla="*/ 0 h 35"/>
                        <a:gd name="T8" fmla="*/ 82 w 104"/>
                        <a:gd name="T9" fmla="*/ 0 h 35"/>
                        <a:gd name="T10" fmla="*/ 86 w 104"/>
                        <a:gd name="T11" fmla="*/ 0 h 35"/>
                        <a:gd name="T12" fmla="*/ 99 w 104"/>
                        <a:gd name="T13" fmla="*/ 5 h 35"/>
                        <a:gd name="T14" fmla="*/ 104 w 104"/>
                        <a:gd name="T15" fmla="*/ 18 h 35"/>
                        <a:gd name="T16" fmla="*/ 86 w 10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5">
                          <a:moveTo>
                            <a:pt x="86" y="35"/>
                          </a:moveTo>
                          <a:cubicBezTo>
                            <a:pt x="17" y="35"/>
                            <a:pt x="17" y="35"/>
                            <a:pt x="17" y="35"/>
                          </a:cubicBezTo>
                          <a:cubicBezTo>
                            <a:pt x="8" y="35"/>
                            <a:pt x="0" y="27"/>
                            <a:pt x="0" y="17"/>
                          </a:cubicBezTo>
                          <a:cubicBezTo>
                            <a:pt x="0" y="8"/>
                            <a:pt x="8" y="0"/>
                            <a:pt x="17" y="0"/>
                          </a:cubicBezTo>
                          <a:cubicBezTo>
                            <a:pt x="39" y="0"/>
                            <a:pt x="61" y="0"/>
                            <a:pt x="82" y="0"/>
                          </a:cubicBezTo>
                          <a:cubicBezTo>
                            <a:pt x="86" y="0"/>
                            <a:pt x="86" y="0"/>
                            <a:pt x="86" y="0"/>
                          </a:cubicBezTo>
                          <a:cubicBezTo>
                            <a:pt x="91" y="0"/>
                            <a:pt x="95" y="2"/>
                            <a:pt x="99" y="5"/>
                          </a:cubicBezTo>
                          <a:cubicBezTo>
                            <a:pt x="102" y="9"/>
                            <a:pt x="104" y="13"/>
                            <a:pt x="104" y="18"/>
                          </a:cubicBezTo>
                          <a:cubicBezTo>
                            <a:pt x="104"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6" name="Freeform 21">
                      <a:extLst>
                        <a:ext uri="{FF2B5EF4-FFF2-40B4-BE49-F238E27FC236}">
                          <a16:creationId xmlns:a16="http://schemas.microsoft.com/office/drawing/2014/main" id="{5ED04585-F402-4266-86E4-63B9E4147E6E}"/>
                        </a:ext>
                      </a:extLst>
                    </p:cNvPr>
                    <p:cNvSpPr>
                      <a:spLocks/>
                    </p:cNvSpPr>
                    <p:nvPr/>
                  </p:nvSpPr>
                  <p:spPr bwMode="auto">
                    <a:xfrm>
                      <a:off x="5783263" y="3825876"/>
                      <a:ext cx="49213" cy="15875"/>
                    </a:xfrm>
                    <a:custGeom>
                      <a:avLst/>
                      <a:gdLst>
                        <a:gd name="T0" fmla="*/ 86 w 104"/>
                        <a:gd name="T1" fmla="*/ 35 h 35"/>
                        <a:gd name="T2" fmla="*/ 86 w 104"/>
                        <a:gd name="T3" fmla="*/ 35 h 35"/>
                        <a:gd name="T4" fmla="*/ 44 w 104"/>
                        <a:gd name="T5" fmla="*/ 34 h 35"/>
                        <a:gd name="T6" fmla="*/ 17 w 104"/>
                        <a:gd name="T7" fmla="*/ 34 h 35"/>
                        <a:gd name="T8" fmla="*/ 5 w 104"/>
                        <a:gd name="T9" fmla="*/ 29 h 35"/>
                        <a:gd name="T10" fmla="*/ 0 w 104"/>
                        <a:gd name="T11" fmla="*/ 17 h 35"/>
                        <a:gd name="T12" fmla="*/ 17 w 104"/>
                        <a:gd name="T13" fmla="*/ 0 h 35"/>
                        <a:gd name="T14" fmla="*/ 18 w 104"/>
                        <a:gd name="T15" fmla="*/ 0 h 35"/>
                        <a:gd name="T16" fmla="*/ 86 w 104"/>
                        <a:gd name="T17" fmla="*/ 0 h 35"/>
                        <a:gd name="T18" fmla="*/ 104 w 104"/>
                        <a:gd name="T19" fmla="*/ 17 h 35"/>
                        <a:gd name="T20" fmla="*/ 86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86" y="35"/>
                          </a:moveTo>
                          <a:cubicBezTo>
                            <a:pt x="86" y="35"/>
                            <a:pt x="86" y="35"/>
                            <a:pt x="86" y="35"/>
                          </a:cubicBezTo>
                          <a:cubicBezTo>
                            <a:pt x="72" y="34"/>
                            <a:pt x="58" y="34"/>
                            <a:pt x="44" y="34"/>
                          </a:cubicBezTo>
                          <a:cubicBezTo>
                            <a:pt x="17" y="34"/>
                            <a:pt x="17" y="34"/>
                            <a:pt x="17" y="34"/>
                          </a:cubicBezTo>
                          <a:cubicBezTo>
                            <a:pt x="12" y="34"/>
                            <a:pt x="8" y="33"/>
                            <a:pt x="5" y="29"/>
                          </a:cubicBezTo>
                          <a:cubicBezTo>
                            <a:pt x="2" y="26"/>
                            <a:pt x="0" y="22"/>
                            <a:pt x="0" y="17"/>
                          </a:cubicBezTo>
                          <a:cubicBezTo>
                            <a:pt x="0" y="8"/>
                            <a:pt x="8" y="0"/>
                            <a:pt x="17" y="0"/>
                          </a:cubicBezTo>
                          <a:cubicBezTo>
                            <a:pt x="18" y="0"/>
                            <a:pt x="18" y="0"/>
                            <a:pt x="18" y="0"/>
                          </a:cubicBezTo>
                          <a:cubicBezTo>
                            <a:pt x="41" y="0"/>
                            <a:pt x="64" y="0"/>
                            <a:pt x="86" y="0"/>
                          </a:cubicBezTo>
                          <a:cubicBezTo>
                            <a:pt x="96" y="0"/>
                            <a:pt x="104" y="8"/>
                            <a:pt x="104" y="17"/>
                          </a:cubicBezTo>
                          <a:cubicBezTo>
                            <a:pt x="104"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7" name="Freeform 22">
                      <a:extLst>
                        <a:ext uri="{FF2B5EF4-FFF2-40B4-BE49-F238E27FC236}">
                          <a16:creationId xmlns:a16="http://schemas.microsoft.com/office/drawing/2014/main" id="{BFC2AD3E-A909-414B-B948-52CA47E8596F}"/>
                        </a:ext>
                      </a:extLst>
                    </p:cNvPr>
                    <p:cNvSpPr>
                      <a:spLocks/>
                    </p:cNvSpPr>
                    <p:nvPr/>
                  </p:nvSpPr>
                  <p:spPr bwMode="auto">
                    <a:xfrm>
                      <a:off x="5702300" y="3824288"/>
                      <a:ext cx="49213" cy="17463"/>
                    </a:xfrm>
                    <a:custGeom>
                      <a:avLst/>
                      <a:gdLst>
                        <a:gd name="T0" fmla="*/ 86 w 103"/>
                        <a:gd name="T1" fmla="*/ 35 h 35"/>
                        <a:gd name="T2" fmla="*/ 17 w 103"/>
                        <a:gd name="T3" fmla="*/ 35 h 35"/>
                        <a:gd name="T4" fmla="*/ 0 w 103"/>
                        <a:gd name="T5" fmla="*/ 17 h 35"/>
                        <a:gd name="T6" fmla="*/ 17 w 103"/>
                        <a:gd name="T7" fmla="*/ 0 h 35"/>
                        <a:gd name="T8" fmla="*/ 68 w 103"/>
                        <a:gd name="T9" fmla="*/ 0 h 35"/>
                        <a:gd name="T10" fmla="*/ 86 w 103"/>
                        <a:gd name="T11" fmla="*/ 0 h 35"/>
                        <a:gd name="T12" fmla="*/ 103 w 103"/>
                        <a:gd name="T13" fmla="*/ 18 h 35"/>
                        <a:gd name="T14" fmla="*/ 86 w 10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5">
                          <a:moveTo>
                            <a:pt x="86" y="35"/>
                          </a:moveTo>
                          <a:cubicBezTo>
                            <a:pt x="17" y="35"/>
                            <a:pt x="17" y="35"/>
                            <a:pt x="17" y="35"/>
                          </a:cubicBezTo>
                          <a:cubicBezTo>
                            <a:pt x="7" y="35"/>
                            <a:pt x="0" y="27"/>
                            <a:pt x="0" y="17"/>
                          </a:cubicBezTo>
                          <a:cubicBezTo>
                            <a:pt x="0" y="8"/>
                            <a:pt x="7" y="0"/>
                            <a:pt x="17" y="0"/>
                          </a:cubicBezTo>
                          <a:cubicBezTo>
                            <a:pt x="34" y="0"/>
                            <a:pt x="51" y="0"/>
                            <a:pt x="68" y="0"/>
                          </a:cubicBezTo>
                          <a:cubicBezTo>
                            <a:pt x="86" y="0"/>
                            <a:pt x="86" y="0"/>
                            <a:pt x="86" y="0"/>
                          </a:cubicBezTo>
                          <a:cubicBezTo>
                            <a:pt x="96" y="0"/>
                            <a:pt x="103" y="8"/>
                            <a:pt x="103" y="18"/>
                          </a:cubicBezTo>
                          <a:cubicBezTo>
                            <a:pt x="103"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8" name="Freeform 23">
                      <a:extLst>
                        <a:ext uri="{FF2B5EF4-FFF2-40B4-BE49-F238E27FC236}">
                          <a16:creationId xmlns:a16="http://schemas.microsoft.com/office/drawing/2014/main" id="{43E4900B-18BE-4343-A3A1-67359EF8FC46}"/>
                        </a:ext>
                      </a:extLst>
                    </p:cNvPr>
                    <p:cNvSpPr>
                      <a:spLocks/>
                    </p:cNvSpPr>
                    <p:nvPr/>
                  </p:nvSpPr>
                  <p:spPr bwMode="auto">
                    <a:xfrm>
                      <a:off x="6105525" y="3824288"/>
                      <a:ext cx="47625" cy="17463"/>
                    </a:xfrm>
                    <a:custGeom>
                      <a:avLst/>
                      <a:gdLst>
                        <a:gd name="T0" fmla="*/ 18 w 104"/>
                        <a:gd name="T1" fmla="*/ 36 h 36"/>
                        <a:gd name="T2" fmla="*/ 18 w 104"/>
                        <a:gd name="T3" fmla="*/ 36 h 36"/>
                        <a:gd name="T4" fmla="*/ 17 w 104"/>
                        <a:gd name="T5" fmla="*/ 36 h 36"/>
                        <a:gd name="T6" fmla="*/ 0 w 104"/>
                        <a:gd name="T7" fmla="*/ 19 h 36"/>
                        <a:gd name="T8" fmla="*/ 0 w 104"/>
                        <a:gd name="T9" fmla="*/ 19 h 36"/>
                        <a:gd name="T10" fmla="*/ 0 w 104"/>
                        <a:gd name="T11" fmla="*/ 18 h 36"/>
                        <a:gd name="T12" fmla="*/ 17 w 104"/>
                        <a:gd name="T13" fmla="*/ 1 h 36"/>
                        <a:gd name="T14" fmla="*/ 86 w 104"/>
                        <a:gd name="T15" fmla="*/ 0 h 36"/>
                        <a:gd name="T16" fmla="*/ 104 w 104"/>
                        <a:gd name="T17" fmla="*/ 17 h 36"/>
                        <a:gd name="T18" fmla="*/ 87 w 104"/>
                        <a:gd name="T19" fmla="*/ 35 h 36"/>
                        <a:gd name="T20" fmla="*/ 18 w 10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6">
                          <a:moveTo>
                            <a:pt x="18" y="36"/>
                          </a:moveTo>
                          <a:cubicBezTo>
                            <a:pt x="18" y="36"/>
                            <a:pt x="18" y="36"/>
                            <a:pt x="18" y="36"/>
                          </a:cubicBezTo>
                          <a:cubicBezTo>
                            <a:pt x="17" y="36"/>
                            <a:pt x="17" y="36"/>
                            <a:pt x="17" y="36"/>
                          </a:cubicBezTo>
                          <a:cubicBezTo>
                            <a:pt x="8" y="36"/>
                            <a:pt x="0" y="28"/>
                            <a:pt x="0" y="19"/>
                          </a:cubicBezTo>
                          <a:cubicBezTo>
                            <a:pt x="0" y="19"/>
                            <a:pt x="0" y="19"/>
                            <a:pt x="0" y="19"/>
                          </a:cubicBezTo>
                          <a:cubicBezTo>
                            <a:pt x="0" y="19"/>
                            <a:pt x="0" y="18"/>
                            <a:pt x="0" y="18"/>
                          </a:cubicBezTo>
                          <a:cubicBezTo>
                            <a:pt x="0" y="9"/>
                            <a:pt x="8" y="1"/>
                            <a:pt x="17" y="1"/>
                          </a:cubicBezTo>
                          <a:cubicBezTo>
                            <a:pt x="42" y="1"/>
                            <a:pt x="65" y="1"/>
                            <a:pt x="86" y="0"/>
                          </a:cubicBezTo>
                          <a:cubicBezTo>
                            <a:pt x="96" y="0"/>
                            <a:pt x="103" y="7"/>
                            <a:pt x="104" y="17"/>
                          </a:cubicBezTo>
                          <a:cubicBezTo>
                            <a:pt x="104" y="26"/>
                            <a:pt x="97" y="34"/>
                            <a:pt x="87" y="35"/>
                          </a:cubicBezTo>
                          <a:cubicBezTo>
                            <a:pt x="67" y="35"/>
                            <a:pt x="43" y="36"/>
                            <a:pt x="18"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9" name="Freeform 24">
                      <a:extLst>
                        <a:ext uri="{FF2B5EF4-FFF2-40B4-BE49-F238E27FC236}">
                          <a16:creationId xmlns:a16="http://schemas.microsoft.com/office/drawing/2014/main" id="{A729FBC1-C936-4445-A540-4B5AC421841F}"/>
                        </a:ext>
                      </a:extLst>
                    </p:cNvPr>
                    <p:cNvSpPr>
                      <a:spLocks/>
                    </p:cNvSpPr>
                    <p:nvPr/>
                  </p:nvSpPr>
                  <p:spPr bwMode="auto">
                    <a:xfrm>
                      <a:off x="5622925" y="3824288"/>
                      <a:ext cx="47625" cy="15875"/>
                    </a:xfrm>
                    <a:custGeom>
                      <a:avLst/>
                      <a:gdLst>
                        <a:gd name="T0" fmla="*/ 86 w 103"/>
                        <a:gd name="T1" fmla="*/ 35 h 35"/>
                        <a:gd name="T2" fmla="*/ 86 w 103"/>
                        <a:gd name="T3" fmla="*/ 35 h 35"/>
                        <a:gd name="T4" fmla="*/ 38 w 103"/>
                        <a:gd name="T5" fmla="*/ 35 h 35"/>
                        <a:gd name="T6" fmla="*/ 17 w 103"/>
                        <a:gd name="T7" fmla="*/ 35 h 35"/>
                        <a:gd name="T8" fmla="*/ 17 w 103"/>
                        <a:gd name="T9" fmla="*/ 35 h 35"/>
                        <a:gd name="T10" fmla="*/ 17 w 103"/>
                        <a:gd name="T11" fmla="*/ 35 h 35"/>
                        <a:gd name="T12" fmla="*/ 0 w 103"/>
                        <a:gd name="T13" fmla="*/ 17 h 35"/>
                        <a:gd name="T14" fmla="*/ 17 w 103"/>
                        <a:gd name="T15" fmla="*/ 0 h 35"/>
                        <a:gd name="T16" fmla="*/ 86 w 103"/>
                        <a:gd name="T17" fmla="*/ 1 h 35"/>
                        <a:gd name="T18" fmla="*/ 103 w 103"/>
                        <a:gd name="T19" fmla="*/ 18 h 35"/>
                        <a:gd name="T20" fmla="*/ 86 w 103"/>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35">
                          <a:moveTo>
                            <a:pt x="86" y="35"/>
                          </a:moveTo>
                          <a:cubicBezTo>
                            <a:pt x="86" y="35"/>
                            <a:pt x="86" y="35"/>
                            <a:pt x="86" y="35"/>
                          </a:cubicBezTo>
                          <a:cubicBezTo>
                            <a:pt x="70" y="35"/>
                            <a:pt x="54" y="35"/>
                            <a:pt x="38" y="35"/>
                          </a:cubicBezTo>
                          <a:cubicBezTo>
                            <a:pt x="17" y="35"/>
                            <a:pt x="17" y="35"/>
                            <a:pt x="17" y="35"/>
                          </a:cubicBezTo>
                          <a:cubicBezTo>
                            <a:pt x="17" y="35"/>
                            <a:pt x="17" y="35"/>
                            <a:pt x="17" y="35"/>
                          </a:cubicBezTo>
                          <a:cubicBezTo>
                            <a:pt x="17" y="35"/>
                            <a:pt x="17" y="35"/>
                            <a:pt x="17" y="35"/>
                          </a:cubicBezTo>
                          <a:cubicBezTo>
                            <a:pt x="7" y="35"/>
                            <a:pt x="0" y="27"/>
                            <a:pt x="0" y="17"/>
                          </a:cubicBezTo>
                          <a:cubicBezTo>
                            <a:pt x="0" y="8"/>
                            <a:pt x="7" y="0"/>
                            <a:pt x="17" y="0"/>
                          </a:cubicBezTo>
                          <a:cubicBezTo>
                            <a:pt x="86" y="1"/>
                            <a:pt x="86" y="1"/>
                            <a:pt x="86" y="1"/>
                          </a:cubicBezTo>
                          <a:cubicBezTo>
                            <a:pt x="96" y="1"/>
                            <a:pt x="103" y="8"/>
                            <a:pt x="103" y="18"/>
                          </a:cubicBezTo>
                          <a:cubicBezTo>
                            <a:pt x="103"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0" name="Freeform 25">
                      <a:extLst>
                        <a:ext uri="{FF2B5EF4-FFF2-40B4-BE49-F238E27FC236}">
                          <a16:creationId xmlns:a16="http://schemas.microsoft.com/office/drawing/2014/main" id="{66ECAA61-2448-44FC-AB66-00AF95ED5663}"/>
                        </a:ext>
                      </a:extLst>
                    </p:cNvPr>
                    <p:cNvSpPr>
                      <a:spLocks/>
                    </p:cNvSpPr>
                    <p:nvPr/>
                  </p:nvSpPr>
                  <p:spPr bwMode="auto">
                    <a:xfrm>
                      <a:off x="5541963" y="3824288"/>
                      <a:ext cx="47625" cy="15875"/>
                    </a:xfrm>
                    <a:custGeom>
                      <a:avLst/>
                      <a:gdLst>
                        <a:gd name="T0" fmla="*/ 87 w 104"/>
                        <a:gd name="T1" fmla="*/ 35 h 35"/>
                        <a:gd name="T2" fmla="*/ 87 w 104"/>
                        <a:gd name="T3" fmla="*/ 35 h 35"/>
                        <a:gd name="T4" fmla="*/ 18 w 104"/>
                        <a:gd name="T5" fmla="*/ 34 h 35"/>
                        <a:gd name="T6" fmla="*/ 0 w 104"/>
                        <a:gd name="T7" fmla="*/ 17 h 35"/>
                        <a:gd name="T8" fmla="*/ 18 w 104"/>
                        <a:gd name="T9" fmla="*/ 0 h 35"/>
                        <a:gd name="T10" fmla="*/ 18 w 104"/>
                        <a:gd name="T11" fmla="*/ 0 h 35"/>
                        <a:gd name="T12" fmla="*/ 87 w 104"/>
                        <a:gd name="T13" fmla="*/ 0 h 35"/>
                        <a:gd name="T14" fmla="*/ 99 w 104"/>
                        <a:gd name="T15" fmla="*/ 5 h 35"/>
                        <a:gd name="T16" fmla="*/ 104 w 104"/>
                        <a:gd name="T17" fmla="*/ 18 h 35"/>
                        <a:gd name="T18" fmla="*/ 87 w 104"/>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5">
                          <a:moveTo>
                            <a:pt x="87" y="35"/>
                          </a:moveTo>
                          <a:cubicBezTo>
                            <a:pt x="87" y="35"/>
                            <a:pt x="87" y="35"/>
                            <a:pt x="87" y="35"/>
                          </a:cubicBezTo>
                          <a:cubicBezTo>
                            <a:pt x="63" y="35"/>
                            <a:pt x="40" y="34"/>
                            <a:pt x="18" y="34"/>
                          </a:cubicBezTo>
                          <a:cubicBezTo>
                            <a:pt x="8" y="34"/>
                            <a:pt x="0" y="26"/>
                            <a:pt x="0" y="17"/>
                          </a:cubicBezTo>
                          <a:cubicBezTo>
                            <a:pt x="1" y="7"/>
                            <a:pt x="8" y="0"/>
                            <a:pt x="18" y="0"/>
                          </a:cubicBezTo>
                          <a:cubicBezTo>
                            <a:pt x="18" y="0"/>
                            <a:pt x="18" y="0"/>
                            <a:pt x="18" y="0"/>
                          </a:cubicBezTo>
                          <a:cubicBezTo>
                            <a:pt x="41" y="0"/>
                            <a:pt x="64" y="0"/>
                            <a:pt x="87" y="0"/>
                          </a:cubicBezTo>
                          <a:cubicBezTo>
                            <a:pt x="92" y="0"/>
                            <a:pt x="96" y="2"/>
                            <a:pt x="99" y="5"/>
                          </a:cubicBezTo>
                          <a:cubicBezTo>
                            <a:pt x="103" y="9"/>
                            <a:pt x="104" y="13"/>
                            <a:pt x="104" y="18"/>
                          </a:cubicBezTo>
                          <a:cubicBezTo>
                            <a:pt x="104" y="27"/>
                            <a:pt x="96" y="35"/>
                            <a:pt x="8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1" name="Freeform 26">
                      <a:extLst>
                        <a:ext uri="{FF2B5EF4-FFF2-40B4-BE49-F238E27FC236}">
                          <a16:creationId xmlns:a16="http://schemas.microsoft.com/office/drawing/2014/main" id="{43EF5C9E-ADC5-4810-8C1A-B30B722C4634}"/>
                        </a:ext>
                      </a:extLst>
                    </p:cNvPr>
                    <p:cNvSpPr>
                      <a:spLocks/>
                    </p:cNvSpPr>
                    <p:nvPr/>
                  </p:nvSpPr>
                  <p:spPr bwMode="auto">
                    <a:xfrm>
                      <a:off x="5461000" y="3822701"/>
                      <a:ext cx="49213" cy="15875"/>
                    </a:xfrm>
                    <a:custGeom>
                      <a:avLst/>
                      <a:gdLst>
                        <a:gd name="T0" fmla="*/ 87 w 104"/>
                        <a:gd name="T1" fmla="*/ 36 h 36"/>
                        <a:gd name="T2" fmla="*/ 87 w 104"/>
                        <a:gd name="T3" fmla="*/ 36 h 36"/>
                        <a:gd name="T4" fmla="*/ 17 w 104"/>
                        <a:gd name="T5" fmla="*/ 35 h 36"/>
                        <a:gd name="T6" fmla="*/ 0 w 104"/>
                        <a:gd name="T7" fmla="*/ 17 h 36"/>
                        <a:gd name="T8" fmla="*/ 0 w 104"/>
                        <a:gd name="T9" fmla="*/ 17 h 36"/>
                        <a:gd name="T10" fmla="*/ 18 w 104"/>
                        <a:gd name="T11" fmla="*/ 0 h 36"/>
                        <a:gd name="T12" fmla="*/ 18 w 104"/>
                        <a:gd name="T13" fmla="*/ 0 h 36"/>
                        <a:gd name="T14" fmla="*/ 19 w 104"/>
                        <a:gd name="T15" fmla="*/ 0 h 36"/>
                        <a:gd name="T16" fmla="*/ 19 w 104"/>
                        <a:gd name="T17" fmla="*/ 0 h 36"/>
                        <a:gd name="T18" fmla="*/ 87 w 104"/>
                        <a:gd name="T19" fmla="*/ 1 h 36"/>
                        <a:gd name="T20" fmla="*/ 99 w 104"/>
                        <a:gd name="T21" fmla="*/ 6 h 36"/>
                        <a:gd name="T22" fmla="*/ 104 w 104"/>
                        <a:gd name="T23" fmla="*/ 19 h 36"/>
                        <a:gd name="T24" fmla="*/ 87 w 10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6">
                          <a:moveTo>
                            <a:pt x="87" y="36"/>
                          </a:moveTo>
                          <a:cubicBezTo>
                            <a:pt x="87" y="36"/>
                            <a:pt x="87" y="36"/>
                            <a:pt x="87" y="36"/>
                          </a:cubicBezTo>
                          <a:cubicBezTo>
                            <a:pt x="61" y="35"/>
                            <a:pt x="39" y="35"/>
                            <a:pt x="17" y="35"/>
                          </a:cubicBezTo>
                          <a:cubicBezTo>
                            <a:pt x="8" y="34"/>
                            <a:pt x="0" y="27"/>
                            <a:pt x="0" y="17"/>
                          </a:cubicBezTo>
                          <a:cubicBezTo>
                            <a:pt x="0" y="17"/>
                            <a:pt x="0" y="17"/>
                            <a:pt x="0" y="17"/>
                          </a:cubicBezTo>
                          <a:cubicBezTo>
                            <a:pt x="1" y="8"/>
                            <a:pt x="8" y="0"/>
                            <a:pt x="18" y="0"/>
                          </a:cubicBezTo>
                          <a:cubicBezTo>
                            <a:pt x="18" y="0"/>
                            <a:pt x="18" y="0"/>
                            <a:pt x="18" y="0"/>
                          </a:cubicBezTo>
                          <a:cubicBezTo>
                            <a:pt x="18" y="0"/>
                            <a:pt x="18" y="0"/>
                            <a:pt x="19" y="0"/>
                          </a:cubicBezTo>
                          <a:cubicBezTo>
                            <a:pt x="19" y="0"/>
                            <a:pt x="19" y="0"/>
                            <a:pt x="19" y="0"/>
                          </a:cubicBezTo>
                          <a:cubicBezTo>
                            <a:pt x="39" y="0"/>
                            <a:pt x="60" y="1"/>
                            <a:pt x="87" y="1"/>
                          </a:cubicBezTo>
                          <a:cubicBezTo>
                            <a:pt x="92" y="1"/>
                            <a:pt x="96" y="3"/>
                            <a:pt x="99" y="6"/>
                          </a:cubicBezTo>
                          <a:cubicBezTo>
                            <a:pt x="103" y="10"/>
                            <a:pt x="104" y="14"/>
                            <a:pt x="104" y="19"/>
                          </a:cubicBezTo>
                          <a:cubicBezTo>
                            <a:pt x="104" y="28"/>
                            <a:pt x="96" y="36"/>
                            <a:pt x="87"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2" name="Freeform 27">
                      <a:extLst>
                        <a:ext uri="{FF2B5EF4-FFF2-40B4-BE49-F238E27FC236}">
                          <a16:creationId xmlns:a16="http://schemas.microsoft.com/office/drawing/2014/main" id="{0C06D48D-8C9A-4AFD-8ED4-DF77E0DB92B5}"/>
                        </a:ext>
                      </a:extLst>
                    </p:cNvPr>
                    <p:cNvSpPr>
                      <a:spLocks/>
                    </p:cNvSpPr>
                    <p:nvPr/>
                  </p:nvSpPr>
                  <p:spPr bwMode="auto">
                    <a:xfrm>
                      <a:off x="5380038" y="3819526"/>
                      <a:ext cx="49213" cy="17463"/>
                    </a:xfrm>
                    <a:custGeom>
                      <a:avLst/>
                      <a:gdLst>
                        <a:gd name="T0" fmla="*/ 87 w 104"/>
                        <a:gd name="T1" fmla="*/ 37 h 37"/>
                        <a:gd name="T2" fmla="*/ 86 w 104"/>
                        <a:gd name="T3" fmla="*/ 37 h 37"/>
                        <a:gd name="T4" fmla="*/ 17 w 104"/>
                        <a:gd name="T5" fmla="*/ 35 h 37"/>
                        <a:gd name="T6" fmla="*/ 0 w 104"/>
                        <a:gd name="T7" fmla="*/ 18 h 37"/>
                        <a:gd name="T8" fmla="*/ 0 w 104"/>
                        <a:gd name="T9" fmla="*/ 17 h 37"/>
                        <a:gd name="T10" fmla="*/ 18 w 104"/>
                        <a:gd name="T11" fmla="*/ 0 h 37"/>
                        <a:gd name="T12" fmla="*/ 18 w 104"/>
                        <a:gd name="T13" fmla="*/ 0 h 37"/>
                        <a:gd name="T14" fmla="*/ 19 w 104"/>
                        <a:gd name="T15" fmla="*/ 0 h 37"/>
                        <a:gd name="T16" fmla="*/ 87 w 104"/>
                        <a:gd name="T17" fmla="*/ 3 h 37"/>
                        <a:gd name="T18" fmla="*/ 104 w 104"/>
                        <a:gd name="T19" fmla="*/ 20 h 37"/>
                        <a:gd name="T20" fmla="*/ 87 w 104"/>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7">
                          <a:moveTo>
                            <a:pt x="87" y="37"/>
                          </a:moveTo>
                          <a:cubicBezTo>
                            <a:pt x="87" y="37"/>
                            <a:pt x="86" y="37"/>
                            <a:pt x="86" y="37"/>
                          </a:cubicBezTo>
                          <a:cubicBezTo>
                            <a:pt x="60" y="36"/>
                            <a:pt x="36" y="36"/>
                            <a:pt x="17" y="35"/>
                          </a:cubicBezTo>
                          <a:cubicBezTo>
                            <a:pt x="8" y="34"/>
                            <a:pt x="0" y="27"/>
                            <a:pt x="0" y="18"/>
                          </a:cubicBezTo>
                          <a:cubicBezTo>
                            <a:pt x="0" y="17"/>
                            <a:pt x="0" y="17"/>
                            <a:pt x="0" y="17"/>
                          </a:cubicBezTo>
                          <a:cubicBezTo>
                            <a:pt x="1" y="7"/>
                            <a:pt x="9" y="0"/>
                            <a:pt x="18" y="0"/>
                          </a:cubicBezTo>
                          <a:cubicBezTo>
                            <a:pt x="18" y="0"/>
                            <a:pt x="18" y="0"/>
                            <a:pt x="18" y="0"/>
                          </a:cubicBezTo>
                          <a:cubicBezTo>
                            <a:pt x="19" y="0"/>
                            <a:pt x="19" y="0"/>
                            <a:pt x="19" y="0"/>
                          </a:cubicBezTo>
                          <a:cubicBezTo>
                            <a:pt x="38" y="1"/>
                            <a:pt x="61" y="2"/>
                            <a:pt x="87" y="3"/>
                          </a:cubicBezTo>
                          <a:cubicBezTo>
                            <a:pt x="97" y="3"/>
                            <a:pt x="104" y="11"/>
                            <a:pt x="104" y="20"/>
                          </a:cubicBezTo>
                          <a:cubicBezTo>
                            <a:pt x="104" y="30"/>
                            <a:pt x="96" y="37"/>
                            <a:pt x="87" y="3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3" name="Freeform 28">
                      <a:extLst>
                        <a:ext uri="{FF2B5EF4-FFF2-40B4-BE49-F238E27FC236}">
                          <a16:creationId xmlns:a16="http://schemas.microsoft.com/office/drawing/2014/main" id="{CED8B95D-1E2A-4234-9F5E-F3C83DFAAE9E}"/>
                        </a:ext>
                      </a:extLst>
                    </p:cNvPr>
                    <p:cNvSpPr>
                      <a:spLocks/>
                    </p:cNvSpPr>
                    <p:nvPr/>
                  </p:nvSpPr>
                  <p:spPr bwMode="auto">
                    <a:xfrm>
                      <a:off x="6186488" y="3792538"/>
                      <a:ext cx="20638" cy="44450"/>
                    </a:xfrm>
                    <a:custGeom>
                      <a:avLst/>
                      <a:gdLst>
                        <a:gd name="T0" fmla="*/ 17 w 44"/>
                        <a:gd name="T1" fmla="*/ 98 h 98"/>
                        <a:gd name="T2" fmla="*/ 0 w 44"/>
                        <a:gd name="T3" fmla="*/ 84 h 98"/>
                        <a:gd name="T4" fmla="*/ 0 w 44"/>
                        <a:gd name="T5" fmla="*/ 80 h 98"/>
                        <a:gd name="T6" fmla="*/ 9 w 44"/>
                        <a:gd name="T7" fmla="*/ 65 h 98"/>
                        <a:gd name="T8" fmla="*/ 9 w 44"/>
                        <a:gd name="T9" fmla="*/ 61 h 98"/>
                        <a:gd name="T10" fmla="*/ 10 w 44"/>
                        <a:gd name="T11" fmla="*/ 17 h 98"/>
                        <a:gd name="T12" fmla="*/ 27 w 44"/>
                        <a:gd name="T13" fmla="*/ 0 h 98"/>
                        <a:gd name="T14" fmla="*/ 27 w 44"/>
                        <a:gd name="T15" fmla="*/ 0 h 98"/>
                        <a:gd name="T16" fmla="*/ 44 w 44"/>
                        <a:gd name="T17" fmla="*/ 18 h 98"/>
                        <a:gd name="T18" fmla="*/ 43 w 44"/>
                        <a:gd name="T19" fmla="*/ 77 h 98"/>
                        <a:gd name="T20" fmla="*/ 39 w 44"/>
                        <a:gd name="T21" fmla="*/ 89 h 98"/>
                        <a:gd name="T22" fmla="*/ 36 w 44"/>
                        <a:gd name="T23" fmla="*/ 91 h 98"/>
                        <a:gd name="T24" fmla="*/ 36 w 44"/>
                        <a:gd name="T25" fmla="*/ 91 h 98"/>
                        <a:gd name="T26" fmla="*/ 36 w 44"/>
                        <a:gd name="T27" fmla="*/ 91 h 98"/>
                        <a:gd name="T28" fmla="*/ 24 w 44"/>
                        <a:gd name="T29" fmla="*/ 97 h 98"/>
                        <a:gd name="T30" fmla="*/ 22 w 44"/>
                        <a:gd name="T31" fmla="*/ 97 h 98"/>
                        <a:gd name="T32" fmla="*/ 21 w 44"/>
                        <a:gd name="T33" fmla="*/ 97 h 98"/>
                        <a:gd name="T34" fmla="*/ 20 w 44"/>
                        <a:gd name="T35" fmla="*/ 97 h 98"/>
                        <a:gd name="T36" fmla="*/ 17 w 44"/>
                        <a:gd name="T3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98">
                          <a:moveTo>
                            <a:pt x="17" y="98"/>
                          </a:moveTo>
                          <a:cubicBezTo>
                            <a:pt x="9" y="98"/>
                            <a:pt x="2" y="92"/>
                            <a:pt x="0" y="84"/>
                          </a:cubicBezTo>
                          <a:cubicBezTo>
                            <a:pt x="0" y="83"/>
                            <a:pt x="0" y="81"/>
                            <a:pt x="0" y="80"/>
                          </a:cubicBezTo>
                          <a:cubicBezTo>
                            <a:pt x="0" y="74"/>
                            <a:pt x="4" y="68"/>
                            <a:pt x="9" y="65"/>
                          </a:cubicBezTo>
                          <a:cubicBezTo>
                            <a:pt x="9" y="61"/>
                            <a:pt x="9" y="61"/>
                            <a:pt x="9" y="61"/>
                          </a:cubicBezTo>
                          <a:cubicBezTo>
                            <a:pt x="9" y="48"/>
                            <a:pt x="9" y="33"/>
                            <a:pt x="10" y="17"/>
                          </a:cubicBezTo>
                          <a:cubicBezTo>
                            <a:pt x="10" y="8"/>
                            <a:pt x="18" y="0"/>
                            <a:pt x="27" y="0"/>
                          </a:cubicBezTo>
                          <a:cubicBezTo>
                            <a:pt x="27" y="0"/>
                            <a:pt x="27" y="0"/>
                            <a:pt x="27" y="0"/>
                          </a:cubicBezTo>
                          <a:cubicBezTo>
                            <a:pt x="37" y="0"/>
                            <a:pt x="44" y="8"/>
                            <a:pt x="44" y="18"/>
                          </a:cubicBezTo>
                          <a:cubicBezTo>
                            <a:pt x="44" y="41"/>
                            <a:pt x="44" y="61"/>
                            <a:pt x="43" y="77"/>
                          </a:cubicBezTo>
                          <a:cubicBezTo>
                            <a:pt x="43" y="83"/>
                            <a:pt x="40" y="88"/>
                            <a:pt x="39" y="89"/>
                          </a:cubicBezTo>
                          <a:cubicBezTo>
                            <a:pt x="37" y="90"/>
                            <a:pt x="36" y="91"/>
                            <a:pt x="36" y="91"/>
                          </a:cubicBezTo>
                          <a:cubicBezTo>
                            <a:pt x="36" y="91"/>
                            <a:pt x="36" y="91"/>
                            <a:pt x="36" y="91"/>
                          </a:cubicBezTo>
                          <a:cubicBezTo>
                            <a:pt x="36" y="91"/>
                            <a:pt x="36" y="91"/>
                            <a:pt x="36" y="91"/>
                          </a:cubicBezTo>
                          <a:cubicBezTo>
                            <a:pt x="30" y="95"/>
                            <a:pt x="27" y="96"/>
                            <a:pt x="24" y="97"/>
                          </a:cubicBezTo>
                          <a:cubicBezTo>
                            <a:pt x="23" y="97"/>
                            <a:pt x="23" y="97"/>
                            <a:pt x="22" y="97"/>
                          </a:cubicBezTo>
                          <a:cubicBezTo>
                            <a:pt x="22" y="97"/>
                            <a:pt x="21" y="97"/>
                            <a:pt x="21" y="97"/>
                          </a:cubicBezTo>
                          <a:cubicBezTo>
                            <a:pt x="20" y="97"/>
                            <a:pt x="20" y="97"/>
                            <a:pt x="20" y="97"/>
                          </a:cubicBezTo>
                          <a:cubicBezTo>
                            <a:pt x="19" y="98"/>
                            <a:pt x="18" y="98"/>
                            <a:pt x="17" y="9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4" name="Freeform 29">
                      <a:extLst>
                        <a:ext uri="{FF2B5EF4-FFF2-40B4-BE49-F238E27FC236}">
                          <a16:creationId xmlns:a16="http://schemas.microsoft.com/office/drawing/2014/main" id="{CA5B3FE2-1081-4FE8-BAC9-D23C3EC5FD22}"/>
                        </a:ext>
                      </a:extLst>
                    </p:cNvPr>
                    <p:cNvSpPr>
                      <a:spLocks/>
                    </p:cNvSpPr>
                    <p:nvPr/>
                  </p:nvSpPr>
                  <p:spPr bwMode="auto">
                    <a:xfrm>
                      <a:off x="5345113" y="3771901"/>
                      <a:ext cx="15875" cy="47625"/>
                    </a:xfrm>
                    <a:custGeom>
                      <a:avLst/>
                      <a:gdLst>
                        <a:gd name="T0" fmla="*/ 18 w 36"/>
                        <a:gd name="T1" fmla="*/ 104 h 104"/>
                        <a:gd name="T2" fmla="*/ 1 w 36"/>
                        <a:gd name="T3" fmla="*/ 87 h 104"/>
                        <a:gd name="T4" fmla="*/ 0 w 36"/>
                        <a:gd name="T5" fmla="*/ 18 h 104"/>
                        <a:gd name="T6" fmla="*/ 5 w 36"/>
                        <a:gd name="T7" fmla="*/ 5 h 104"/>
                        <a:gd name="T8" fmla="*/ 17 w 36"/>
                        <a:gd name="T9" fmla="*/ 0 h 104"/>
                        <a:gd name="T10" fmla="*/ 17 w 36"/>
                        <a:gd name="T11" fmla="*/ 0 h 104"/>
                        <a:gd name="T12" fmla="*/ 34 w 36"/>
                        <a:gd name="T13" fmla="*/ 17 h 104"/>
                        <a:gd name="T14" fmla="*/ 36 w 36"/>
                        <a:gd name="T15" fmla="*/ 86 h 104"/>
                        <a:gd name="T16" fmla="*/ 31 w 36"/>
                        <a:gd name="T17" fmla="*/ 98 h 104"/>
                        <a:gd name="T18" fmla="*/ 19 w 36"/>
                        <a:gd name="T19" fmla="*/ 104 h 104"/>
                        <a:gd name="T20" fmla="*/ 18 w 36"/>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4">
                          <a:moveTo>
                            <a:pt x="18" y="104"/>
                          </a:moveTo>
                          <a:cubicBezTo>
                            <a:pt x="9" y="104"/>
                            <a:pt x="2" y="97"/>
                            <a:pt x="1" y="87"/>
                          </a:cubicBezTo>
                          <a:cubicBezTo>
                            <a:pt x="0" y="71"/>
                            <a:pt x="0" y="47"/>
                            <a:pt x="0" y="18"/>
                          </a:cubicBezTo>
                          <a:cubicBezTo>
                            <a:pt x="0" y="13"/>
                            <a:pt x="1" y="9"/>
                            <a:pt x="5" y="5"/>
                          </a:cubicBezTo>
                          <a:cubicBezTo>
                            <a:pt x="8" y="2"/>
                            <a:pt x="12" y="0"/>
                            <a:pt x="17" y="0"/>
                          </a:cubicBezTo>
                          <a:cubicBezTo>
                            <a:pt x="17" y="0"/>
                            <a:pt x="17" y="0"/>
                            <a:pt x="17" y="0"/>
                          </a:cubicBezTo>
                          <a:cubicBezTo>
                            <a:pt x="26" y="0"/>
                            <a:pt x="34" y="8"/>
                            <a:pt x="34" y="17"/>
                          </a:cubicBezTo>
                          <a:cubicBezTo>
                            <a:pt x="34" y="47"/>
                            <a:pt x="35" y="70"/>
                            <a:pt x="36" y="86"/>
                          </a:cubicBezTo>
                          <a:cubicBezTo>
                            <a:pt x="36" y="90"/>
                            <a:pt x="34" y="95"/>
                            <a:pt x="31" y="98"/>
                          </a:cubicBezTo>
                          <a:cubicBezTo>
                            <a:pt x="28" y="102"/>
                            <a:pt x="24" y="104"/>
                            <a:pt x="19" y="104"/>
                          </a:cubicBezTo>
                          <a:cubicBezTo>
                            <a:pt x="19" y="104"/>
                            <a:pt x="19"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5" name="Freeform 30">
                      <a:extLst>
                        <a:ext uri="{FF2B5EF4-FFF2-40B4-BE49-F238E27FC236}">
                          <a16:creationId xmlns:a16="http://schemas.microsoft.com/office/drawing/2014/main" id="{8071F468-401E-4B9B-AC24-5C3F722FCDC7}"/>
                        </a:ext>
                      </a:extLst>
                    </p:cNvPr>
                    <p:cNvSpPr>
                      <a:spLocks/>
                    </p:cNvSpPr>
                    <p:nvPr/>
                  </p:nvSpPr>
                  <p:spPr bwMode="auto">
                    <a:xfrm>
                      <a:off x="6191250" y="3711576"/>
                      <a:ext cx="15875" cy="47625"/>
                    </a:xfrm>
                    <a:custGeom>
                      <a:avLst/>
                      <a:gdLst>
                        <a:gd name="T0" fmla="*/ 17 w 36"/>
                        <a:gd name="T1" fmla="*/ 104 h 104"/>
                        <a:gd name="T2" fmla="*/ 17 w 36"/>
                        <a:gd name="T3" fmla="*/ 104 h 104"/>
                        <a:gd name="T4" fmla="*/ 0 w 36"/>
                        <a:gd name="T5" fmla="*/ 87 h 104"/>
                        <a:gd name="T6" fmla="*/ 0 w 36"/>
                        <a:gd name="T7" fmla="*/ 87 h 104"/>
                        <a:gd name="T8" fmla="*/ 1 w 36"/>
                        <a:gd name="T9" fmla="*/ 50 h 104"/>
                        <a:gd name="T10" fmla="*/ 1 w 36"/>
                        <a:gd name="T11" fmla="*/ 17 h 104"/>
                        <a:gd name="T12" fmla="*/ 18 w 36"/>
                        <a:gd name="T13" fmla="*/ 0 h 104"/>
                        <a:gd name="T14" fmla="*/ 19 w 36"/>
                        <a:gd name="T15" fmla="*/ 0 h 104"/>
                        <a:gd name="T16" fmla="*/ 36 w 36"/>
                        <a:gd name="T17" fmla="*/ 18 h 104"/>
                        <a:gd name="T18" fmla="*/ 35 w 36"/>
                        <a:gd name="T19" fmla="*/ 87 h 104"/>
                        <a:gd name="T20" fmla="*/ 17 w 36"/>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4">
                          <a:moveTo>
                            <a:pt x="17" y="104"/>
                          </a:moveTo>
                          <a:cubicBezTo>
                            <a:pt x="17" y="104"/>
                            <a:pt x="17" y="104"/>
                            <a:pt x="17" y="104"/>
                          </a:cubicBezTo>
                          <a:cubicBezTo>
                            <a:pt x="8" y="104"/>
                            <a:pt x="0" y="96"/>
                            <a:pt x="0" y="87"/>
                          </a:cubicBezTo>
                          <a:cubicBezTo>
                            <a:pt x="0" y="87"/>
                            <a:pt x="0" y="87"/>
                            <a:pt x="0" y="87"/>
                          </a:cubicBezTo>
                          <a:cubicBezTo>
                            <a:pt x="0" y="75"/>
                            <a:pt x="0" y="62"/>
                            <a:pt x="1" y="50"/>
                          </a:cubicBezTo>
                          <a:cubicBezTo>
                            <a:pt x="1" y="17"/>
                            <a:pt x="1" y="17"/>
                            <a:pt x="1" y="17"/>
                          </a:cubicBezTo>
                          <a:cubicBezTo>
                            <a:pt x="1" y="8"/>
                            <a:pt x="9" y="0"/>
                            <a:pt x="18" y="0"/>
                          </a:cubicBezTo>
                          <a:cubicBezTo>
                            <a:pt x="19" y="0"/>
                            <a:pt x="19" y="0"/>
                            <a:pt x="19" y="0"/>
                          </a:cubicBezTo>
                          <a:cubicBezTo>
                            <a:pt x="28" y="0"/>
                            <a:pt x="36" y="8"/>
                            <a:pt x="36" y="18"/>
                          </a:cubicBezTo>
                          <a:cubicBezTo>
                            <a:pt x="35" y="42"/>
                            <a:pt x="35" y="65"/>
                            <a:pt x="35" y="87"/>
                          </a:cubicBezTo>
                          <a:cubicBezTo>
                            <a:pt x="34"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6" name="Freeform 31">
                      <a:extLst>
                        <a:ext uri="{FF2B5EF4-FFF2-40B4-BE49-F238E27FC236}">
                          <a16:creationId xmlns:a16="http://schemas.microsoft.com/office/drawing/2014/main" id="{189D1E16-EBBF-42F8-A191-FCB5658457DE}"/>
                        </a:ext>
                      </a:extLst>
                    </p:cNvPr>
                    <p:cNvSpPr>
                      <a:spLocks/>
                    </p:cNvSpPr>
                    <p:nvPr/>
                  </p:nvSpPr>
                  <p:spPr bwMode="auto">
                    <a:xfrm>
                      <a:off x="5343525" y="3690938"/>
                      <a:ext cx="17463" cy="47625"/>
                    </a:xfrm>
                    <a:custGeom>
                      <a:avLst/>
                      <a:gdLst>
                        <a:gd name="T0" fmla="*/ 18 w 35"/>
                        <a:gd name="T1" fmla="*/ 104 h 104"/>
                        <a:gd name="T2" fmla="*/ 18 w 35"/>
                        <a:gd name="T3" fmla="*/ 104 h 104"/>
                        <a:gd name="T4" fmla="*/ 5 w 35"/>
                        <a:gd name="T5" fmla="*/ 99 h 104"/>
                        <a:gd name="T6" fmla="*/ 0 w 35"/>
                        <a:gd name="T7" fmla="*/ 87 h 104"/>
                        <a:gd name="T8" fmla="*/ 1 w 35"/>
                        <a:gd name="T9" fmla="*/ 17 h 104"/>
                        <a:gd name="T10" fmla="*/ 1 w 35"/>
                        <a:gd name="T11" fmla="*/ 17 h 104"/>
                        <a:gd name="T12" fmla="*/ 18 w 35"/>
                        <a:gd name="T13" fmla="*/ 0 h 104"/>
                        <a:gd name="T14" fmla="*/ 18 w 35"/>
                        <a:gd name="T15" fmla="*/ 0 h 104"/>
                        <a:gd name="T16" fmla="*/ 30 w 35"/>
                        <a:gd name="T17" fmla="*/ 5 h 104"/>
                        <a:gd name="T18" fmla="*/ 35 w 35"/>
                        <a:gd name="T19" fmla="*/ 18 h 104"/>
                        <a:gd name="T20" fmla="*/ 35 w 35"/>
                        <a:gd name="T21" fmla="*/ 87 h 104"/>
                        <a:gd name="T22" fmla="*/ 18 w 35"/>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04">
                          <a:moveTo>
                            <a:pt x="18" y="104"/>
                          </a:moveTo>
                          <a:cubicBezTo>
                            <a:pt x="18" y="104"/>
                            <a:pt x="18" y="104"/>
                            <a:pt x="18" y="104"/>
                          </a:cubicBezTo>
                          <a:cubicBezTo>
                            <a:pt x="13" y="104"/>
                            <a:pt x="9" y="102"/>
                            <a:pt x="5" y="99"/>
                          </a:cubicBezTo>
                          <a:cubicBezTo>
                            <a:pt x="2" y="96"/>
                            <a:pt x="0" y="91"/>
                            <a:pt x="0" y="87"/>
                          </a:cubicBezTo>
                          <a:cubicBezTo>
                            <a:pt x="1" y="64"/>
                            <a:pt x="1" y="40"/>
                            <a:pt x="1" y="17"/>
                          </a:cubicBezTo>
                          <a:cubicBezTo>
                            <a:pt x="1" y="17"/>
                            <a:pt x="1" y="17"/>
                            <a:pt x="1" y="17"/>
                          </a:cubicBezTo>
                          <a:cubicBezTo>
                            <a:pt x="1" y="8"/>
                            <a:pt x="9" y="0"/>
                            <a:pt x="18" y="0"/>
                          </a:cubicBezTo>
                          <a:cubicBezTo>
                            <a:pt x="18" y="0"/>
                            <a:pt x="18" y="0"/>
                            <a:pt x="18" y="0"/>
                          </a:cubicBezTo>
                          <a:cubicBezTo>
                            <a:pt x="23" y="0"/>
                            <a:pt x="27" y="2"/>
                            <a:pt x="30" y="5"/>
                          </a:cubicBezTo>
                          <a:cubicBezTo>
                            <a:pt x="34" y="9"/>
                            <a:pt x="35" y="13"/>
                            <a:pt x="35" y="18"/>
                          </a:cubicBezTo>
                          <a:cubicBezTo>
                            <a:pt x="35" y="42"/>
                            <a:pt x="35" y="66"/>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7" name="Freeform 32">
                      <a:extLst>
                        <a:ext uri="{FF2B5EF4-FFF2-40B4-BE49-F238E27FC236}">
                          <a16:creationId xmlns:a16="http://schemas.microsoft.com/office/drawing/2014/main" id="{A1A9E7D9-4EDB-42FF-AC15-77848BB35207}"/>
                        </a:ext>
                      </a:extLst>
                    </p:cNvPr>
                    <p:cNvSpPr>
                      <a:spLocks/>
                    </p:cNvSpPr>
                    <p:nvPr/>
                  </p:nvSpPr>
                  <p:spPr bwMode="auto">
                    <a:xfrm>
                      <a:off x="6191250" y="3630613"/>
                      <a:ext cx="17463" cy="49213"/>
                    </a:xfrm>
                    <a:custGeom>
                      <a:avLst/>
                      <a:gdLst>
                        <a:gd name="T0" fmla="*/ 18 w 36"/>
                        <a:gd name="T1" fmla="*/ 104 h 104"/>
                        <a:gd name="T2" fmla="*/ 17 w 36"/>
                        <a:gd name="T3" fmla="*/ 104 h 104"/>
                        <a:gd name="T4" fmla="*/ 0 w 36"/>
                        <a:gd name="T5" fmla="*/ 87 h 104"/>
                        <a:gd name="T6" fmla="*/ 0 w 36"/>
                        <a:gd name="T7" fmla="*/ 87 h 104"/>
                        <a:gd name="T8" fmla="*/ 1 w 36"/>
                        <a:gd name="T9" fmla="*/ 35 h 104"/>
                        <a:gd name="T10" fmla="*/ 1 w 36"/>
                        <a:gd name="T11" fmla="*/ 17 h 104"/>
                        <a:gd name="T12" fmla="*/ 19 w 36"/>
                        <a:gd name="T13" fmla="*/ 0 h 104"/>
                        <a:gd name="T14" fmla="*/ 19 w 36"/>
                        <a:gd name="T15" fmla="*/ 0 h 104"/>
                        <a:gd name="T16" fmla="*/ 31 w 36"/>
                        <a:gd name="T17" fmla="*/ 6 h 104"/>
                        <a:gd name="T18" fmla="*/ 36 w 36"/>
                        <a:gd name="T19" fmla="*/ 18 h 104"/>
                        <a:gd name="T20" fmla="*/ 35 w 36"/>
                        <a:gd name="T21" fmla="*/ 46 h 104"/>
                        <a:gd name="T22" fmla="*/ 35 w 36"/>
                        <a:gd name="T23" fmla="*/ 87 h 104"/>
                        <a:gd name="T24" fmla="*/ 18 w 36"/>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8" y="104"/>
                          </a:moveTo>
                          <a:cubicBezTo>
                            <a:pt x="17" y="104"/>
                            <a:pt x="17" y="104"/>
                            <a:pt x="17" y="104"/>
                          </a:cubicBezTo>
                          <a:cubicBezTo>
                            <a:pt x="8" y="104"/>
                            <a:pt x="0" y="96"/>
                            <a:pt x="0" y="87"/>
                          </a:cubicBezTo>
                          <a:cubicBezTo>
                            <a:pt x="0" y="87"/>
                            <a:pt x="0" y="87"/>
                            <a:pt x="0" y="87"/>
                          </a:cubicBezTo>
                          <a:cubicBezTo>
                            <a:pt x="1" y="70"/>
                            <a:pt x="1" y="53"/>
                            <a:pt x="1" y="35"/>
                          </a:cubicBezTo>
                          <a:cubicBezTo>
                            <a:pt x="1" y="17"/>
                            <a:pt x="1" y="17"/>
                            <a:pt x="1" y="17"/>
                          </a:cubicBezTo>
                          <a:cubicBezTo>
                            <a:pt x="1" y="8"/>
                            <a:pt x="9" y="0"/>
                            <a:pt x="19" y="0"/>
                          </a:cubicBezTo>
                          <a:cubicBezTo>
                            <a:pt x="19" y="0"/>
                            <a:pt x="19" y="0"/>
                            <a:pt x="19" y="0"/>
                          </a:cubicBezTo>
                          <a:cubicBezTo>
                            <a:pt x="23" y="1"/>
                            <a:pt x="28" y="2"/>
                            <a:pt x="31" y="6"/>
                          </a:cubicBezTo>
                          <a:cubicBezTo>
                            <a:pt x="34" y="9"/>
                            <a:pt x="36" y="13"/>
                            <a:pt x="36" y="18"/>
                          </a:cubicBezTo>
                          <a:cubicBezTo>
                            <a:pt x="35" y="46"/>
                            <a:pt x="35" y="46"/>
                            <a:pt x="35" y="46"/>
                          </a:cubicBezTo>
                          <a:cubicBezTo>
                            <a:pt x="35" y="60"/>
                            <a:pt x="35" y="74"/>
                            <a:pt x="35" y="87"/>
                          </a:cubicBezTo>
                          <a:cubicBezTo>
                            <a:pt x="35" y="97"/>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8" name="Freeform 33">
                      <a:extLst>
                        <a:ext uri="{FF2B5EF4-FFF2-40B4-BE49-F238E27FC236}">
                          <a16:creationId xmlns:a16="http://schemas.microsoft.com/office/drawing/2014/main" id="{E542019B-D9DF-4018-B358-A318D9D4ADC1}"/>
                        </a:ext>
                      </a:extLst>
                    </p:cNvPr>
                    <p:cNvSpPr>
                      <a:spLocks/>
                    </p:cNvSpPr>
                    <p:nvPr/>
                  </p:nvSpPr>
                  <p:spPr bwMode="auto">
                    <a:xfrm>
                      <a:off x="5345113" y="3609976"/>
                      <a:ext cx="15875" cy="49213"/>
                    </a:xfrm>
                    <a:custGeom>
                      <a:avLst/>
                      <a:gdLst>
                        <a:gd name="T0" fmla="*/ 17 w 35"/>
                        <a:gd name="T1" fmla="*/ 104 h 104"/>
                        <a:gd name="T2" fmla="*/ 17 w 35"/>
                        <a:gd name="T3" fmla="*/ 104 h 104"/>
                        <a:gd name="T4" fmla="*/ 0 w 35"/>
                        <a:gd name="T5" fmla="*/ 86 h 104"/>
                        <a:gd name="T6" fmla="*/ 1 w 35"/>
                        <a:gd name="T7" fmla="*/ 17 h 104"/>
                        <a:gd name="T8" fmla="*/ 18 w 35"/>
                        <a:gd name="T9" fmla="*/ 0 h 104"/>
                        <a:gd name="T10" fmla="*/ 18 w 35"/>
                        <a:gd name="T11" fmla="*/ 0 h 104"/>
                        <a:gd name="T12" fmla="*/ 35 w 35"/>
                        <a:gd name="T13" fmla="*/ 17 h 104"/>
                        <a:gd name="T14" fmla="*/ 35 w 35"/>
                        <a:gd name="T15" fmla="*/ 18 h 104"/>
                        <a:gd name="T16" fmla="*/ 35 w 35"/>
                        <a:gd name="T17" fmla="*/ 87 h 104"/>
                        <a:gd name="T18" fmla="*/ 17 w 35"/>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04">
                          <a:moveTo>
                            <a:pt x="17" y="104"/>
                          </a:moveTo>
                          <a:cubicBezTo>
                            <a:pt x="17" y="104"/>
                            <a:pt x="17" y="104"/>
                            <a:pt x="17" y="104"/>
                          </a:cubicBezTo>
                          <a:cubicBezTo>
                            <a:pt x="7" y="104"/>
                            <a:pt x="0" y="96"/>
                            <a:pt x="0" y="86"/>
                          </a:cubicBezTo>
                          <a:cubicBezTo>
                            <a:pt x="0" y="64"/>
                            <a:pt x="1" y="41"/>
                            <a:pt x="1" y="17"/>
                          </a:cubicBezTo>
                          <a:cubicBezTo>
                            <a:pt x="1" y="8"/>
                            <a:pt x="9" y="0"/>
                            <a:pt x="18" y="0"/>
                          </a:cubicBezTo>
                          <a:cubicBezTo>
                            <a:pt x="18" y="0"/>
                            <a:pt x="18" y="0"/>
                            <a:pt x="18" y="0"/>
                          </a:cubicBezTo>
                          <a:cubicBezTo>
                            <a:pt x="28" y="0"/>
                            <a:pt x="35" y="8"/>
                            <a:pt x="35" y="17"/>
                          </a:cubicBezTo>
                          <a:cubicBezTo>
                            <a:pt x="35" y="18"/>
                            <a:pt x="35" y="18"/>
                            <a:pt x="35" y="18"/>
                          </a:cubicBezTo>
                          <a:cubicBezTo>
                            <a:pt x="35" y="41"/>
                            <a:pt x="35" y="64"/>
                            <a:pt x="35" y="87"/>
                          </a:cubicBezTo>
                          <a:cubicBezTo>
                            <a:pt x="34"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9" name="Freeform 34">
                      <a:extLst>
                        <a:ext uri="{FF2B5EF4-FFF2-40B4-BE49-F238E27FC236}">
                          <a16:creationId xmlns:a16="http://schemas.microsoft.com/office/drawing/2014/main" id="{BC3A5B79-2C16-42AE-97F8-4ED1DB49350C}"/>
                        </a:ext>
                      </a:extLst>
                    </p:cNvPr>
                    <p:cNvSpPr>
                      <a:spLocks/>
                    </p:cNvSpPr>
                    <p:nvPr/>
                  </p:nvSpPr>
                  <p:spPr bwMode="auto">
                    <a:xfrm>
                      <a:off x="6192838" y="3551238"/>
                      <a:ext cx="17463" cy="47625"/>
                    </a:xfrm>
                    <a:custGeom>
                      <a:avLst/>
                      <a:gdLst>
                        <a:gd name="T0" fmla="*/ 18 w 36"/>
                        <a:gd name="T1" fmla="*/ 103 h 103"/>
                        <a:gd name="T2" fmla="*/ 17 w 36"/>
                        <a:gd name="T3" fmla="*/ 103 h 103"/>
                        <a:gd name="T4" fmla="*/ 0 w 36"/>
                        <a:gd name="T5" fmla="*/ 86 h 103"/>
                        <a:gd name="T6" fmla="*/ 1 w 36"/>
                        <a:gd name="T7" fmla="*/ 17 h 103"/>
                        <a:gd name="T8" fmla="*/ 18 w 36"/>
                        <a:gd name="T9" fmla="*/ 0 h 103"/>
                        <a:gd name="T10" fmla="*/ 18 w 36"/>
                        <a:gd name="T11" fmla="*/ 0 h 103"/>
                        <a:gd name="T12" fmla="*/ 36 w 36"/>
                        <a:gd name="T13" fmla="*/ 17 h 103"/>
                        <a:gd name="T14" fmla="*/ 35 w 36"/>
                        <a:gd name="T15" fmla="*/ 86 h 103"/>
                        <a:gd name="T16" fmla="*/ 18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18" y="103"/>
                          </a:moveTo>
                          <a:cubicBezTo>
                            <a:pt x="17" y="103"/>
                            <a:pt x="17" y="103"/>
                            <a:pt x="17" y="103"/>
                          </a:cubicBezTo>
                          <a:cubicBezTo>
                            <a:pt x="8" y="103"/>
                            <a:pt x="0" y="95"/>
                            <a:pt x="0" y="86"/>
                          </a:cubicBezTo>
                          <a:cubicBezTo>
                            <a:pt x="1" y="63"/>
                            <a:pt x="1" y="40"/>
                            <a:pt x="1" y="17"/>
                          </a:cubicBezTo>
                          <a:cubicBezTo>
                            <a:pt x="1" y="7"/>
                            <a:pt x="9" y="0"/>
                            <a:pt x="18" y="0"/>
                          </a:cubicBezTo>
                          <a:cubicBezTo>
                            <a:pt x="18" y="0"/>
                            <a:pt x="18" y="0"/>
                            <a:pt x="18" y="0"/>
                          </a:cubicBezTo>
                          <a:cubicBezTo>
                            <a:pt x="28" y="0"/>
                            <a:pt x="36" y="7"/>
                            <a:pt x="36" y="17"/>
                          </a:cubicBezTo>
                          <a:cubicBezTo>
                            <a:pt x="35" y="40"/>
                            <a:pt x="35" y="63"/>
                            <a:pt x="35" y="86"/>
                          </a:cubicBezTo>
                          <a:cubicBezTo>
                            <a:pt x="35" y="96"/>
                            <a:pt x="27" y="103"/>
                            <a:pt x="18" y="10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0" name="Freeform 35">
                      <a:extLst>
                        <a:ext uri="{FF2B5EF4-FFF2-40B4-BE49-F238E27FC236}">
                          <a16:creationId xmlns:a16="http://schemas.microsoft.com/office/drawing/2014/main" id="{7F752BE7-FAC4-4A0A-9903-B509407F4C7D}"/>
                        </a:ext>
                      </a:extLst>
                    </p:cNvPr>
                    <p:cNvSpPr>
                      <a:spLocks/>
                    </p:cNvSpPr>
                    <p:nvPr/>
                  </p:nvSpPr>
                  <p:spPr bwMode="auto">
                    <a:xfrm>
                      <a:off x="5345113" y="3530601"/>
                      <a:ext cx="17463" cy="47625"/>
                    </a:xfrm>
                    <a:custGeom>
                      <a:avLst/>
                      <a:gdLst>
                        <a:gd name="T0" fmla="*/ 18 w 36"/>
                        <a:gd name="T1" fmla="*/ 104 h 104"/>
                        <a:gd name="T2" fmla="*/ 18 w 36"/>
                        <a:gd name="T3" fmla="*/ 104 h 104"/>
                        <a:gd name="T4" fmla="*/ 0 w 36"/>
                        <a:gd name="T5" fmla="*/ 86 h 104"/>
                        <a:gd name="T6" fmla="*/ 1 w 36"/>
                        <a:gd name="T7" fmla="*/ 27 h 104"/>
                        <a:gd name="T8" fmla="*/ 2 w 36"/>
                        <a:gd name="T9" fmla="*/ 17 h 104"/>
                        <a:gd name="T10" fmla="*/ 19 w 36"/>
                        <a:gd name="T11" fmla="*/ 0 h 104"/>
                        <a:gd name="T12" fmla="*/ 19 w 36"/>
                        <a:gd name="T13" fmla="*/ 0 h 104"/>
                        <a:gd name="T14" fmla="*/ 36 w 36"/>
                        <a:gd name="T15" fmla="*/ 17 h 104"/>
                        <a:gd name="T16" fmla="*/ 36 w 36"/>
                        <a:gd name="T17" fmla="*/ 18 h 104"/>
                        <a:gd name="T18" fmla="*/ 36 w 36"/>
                        <a:gd name="T19" fmla="*/ 21 h 104"/>
                        <a:gd name="T20" fmla="*/ 35 w 36"/>
                        <a:gd name="T21" fmla="*/ 87 h 104"/>
                        <a:gd name="T22" fmla="*/ 18 w 3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4">
                          <a:moveTo>
                            <a:pt x="18" y="104"/>
                          </a:moveTo>
                          <a:cubicBezTo>
                            <a:pt x="18" y="104"/>
                            <a:pt x="18" y="104"/>
                            <a:pt x="18" y="104"/>
                          </a:cubicBezTo>
                          <a:cubicBezTo>
                            <a:pt x="8" y="104"/>
                            <a:pt x="0" y="96"/>
                            <a:pt x="0" y="86"/>
                          </a:cubicBezTo>
                          <a:cubicBezTo>
                            <a:pt x="1" y="67"/>
                            <a:pt x="1" y="47"/>
                            <a:pt x="1" y="27"/>
                          </a:cubicBezTo>
                          <a:cubicBezTo>
                            <a:pt x="2" y="17"/>
                            <a:pt x="2" y="17"/>
                            <a:pt x="2" y="17"/>
                          </a:cubicBezTo>
                          <a:cubicBezTo>
                            <a:pt x="2" y="8"/>
                            <a:pt x="10" y="0"/>
                            <a:pt x="19" y="0"/>
                          </a:cubicBezTo>
                          <a:cubicBezTo>
                            <a:pt x="19" y="0"/>
                            <a:pt x="19" y="0"/>
                            <a:pt x="19" y="0"/>
                          </a:cubicBezTo>
                          <a:cubicBezTo>
                            <a:pt x="29" y="0"/>
                            <a:pt x="36" y="8"/>
                            <a:pt x="36" y="17"/>
                          </a:cubicBezTo>
                          <a:cubicBezTo>
                            <a:pt x="36" y="18"/>
                            <a:pt x="36" y="18"/>
                            <a:pt x="36" y="18"/>
                          </a:cubicBezTo>
                          <a:cubicBezTo>
                            <a:pt x="36" y="21"/>
                            <a:pt x="36" y="21"/>
                            <a:pt x="36" y="21"/>
                          </a:cubicBezTo>
                          <a:cubicBezTo>
                            <a:pt x="36" y="43"/>
                            <a:pt x="35" y="65"/>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1" name="Freeform 36">
                      <a:extLst>
                        <a:ext uri="{FF2B5EF4-FFF2-40B4-BE49-F238E27FC236}">
                          <a16:creationId xmlns:a16="http://schemas.microsoft.com/office/drawing/2014/main" id="{55DE5C70-E120-4D8C-92EB-D084A2BAF964}"/>
                        </a:ext>
                      </a:extLst>
                    </p:cNvPr>
                    <p:cNvSpPr>
                      <a:spLocks/>
                    </p:cNvSpPr>
                    <p:nvPr/>
                  </p:nvSpPr>
                  <p:spPr bwMode="auto">
                    <a:xfrm>
                      <a:off x="6194425" y="3470276"/>
                      <a:ext cx="15875" cy="47625"/>
                    </a:xfrm>
                    <a:custGeom>
                      <a:avLst/>
                      <a:gdLst>
                        <a:gd name="T0" fmla="*/ 17 w 35"/>
                        <a:gd name="T1" fmla="*/ 103 h 103"/>
                        <a:gd name="T2" fmla="*/ 17 w 35"/>
                        <a:gd name="T3" fmla="*/ 103 h 103"/>
                        <a:gd name="T4" fmla="*/ 5 w 35"/>
                        <a:gd name="T5" fmla="*/ 98 h 103"/>
                        <a:gd name="T6" fmla="*/ 0 w 35"/>
                        <a:gd name="T7" fmla="*/ 86 h 103"/>
                        <a:gd name="T8" fmla="*/ 0 w 35"/>
                        <a:gd name="T9" fmla="*/ 31 h 103"/>
                        <a:gd name="T10" fmla="*/ 0 w 35"/>
                        <a:gd name="T11" fmla="*/ 17 h 103"/>
                        <a:gd name="T12" fmla="*/ 18 w 35"/>
                        <a:gd name="T13" fmla="*/ 0 h 103"/>
                        <a:gd name="T14" fmla="*/ 35 w 35"/>
                        <a:gd name="T15" fmla="*/ 17 h 103"/>
                        <a:gd name="T16" fmla="*/ 35 w 35"/>
                        <a:gd name="T17" fmla="*/ 18 h 103"/>
                        <a:gd name="T18" fmla="*/ 34 w 35"/>
                        <a:gd name="T19" fmla="*/ 86 h 103"/>
                        <a:gd name="T20" fmla="*/ 17 w 35"/>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103">
                          <a:moveTo>
                            <a:pt x="17" y="103"/>
                          </a:moveTo>
                          <a:cubicBezTo>
                            <a:pt x="17" y="103"/>
                            <a:pt x="17" y="103"/>
                            <a:pt x="17" y="103"/>
                          </a:cubicBezTo>
                          <a:cubicBezTo>
                            <a:pt x="12" y="103"/>
                            <a:pt x="8" y="101"/>
                            <a:pt x="5" y="98"/>
                          </a:cubicBezTo>
                          <a:cubicBezTo>
                            <a:pt x="2" y="95"/>
                            <a:pt x="0" y="90"/>
                            <a:pt x="0" y="86"/>
                          </a:cubicBezTo>
                          <a:cubicBezTo>
                            <a:pt x="0" y="68"/>
                            <a:pt x="0" y="49"/>
                            <a:pt x="0" y="31"/>
                          </a:cubicBezTo>
                          <a:cubicBezTo>
                            <a:pt x="0" y="17"/>
                            <a:pt x="0" y="17"/>
                            <a:pt x="0" y="17"/>
                          </a:cubicBezTo>
                          <a:cubicBezTo>
                            <a:pt x="0" y="7"/>
                            <a:pt x="8" y="0"/>
                            <a:pt x="18" y="0"/>
                          </a:cubicBezTo>
                          <a:cubicBezTo>
                            <a:pt x="27" y="0"/>
                            <a:pt x="35" y="7"/>
                            <a:pt x="35" y="17"/>
                          </a:cubicBezTo>
                          <a:cubicBezTo>
                            <a:pt x="35" y="18"/>
                            <a:pt x="35" y="18"/>
                            <a:pt x="35" y="18"/>
                          </a:cubicBezTo>
                          <a:cubicBezTo>
                            <a:pt x="35" y="41"/>
                            <a:pt x="35" y="64"/>
                            <a:pt x="34" y="86"/>
                          </a:cubicBezTo>
                          <a:cubicBezTo>
                            <a:pt x="34" y="96"/>
                            <a:pt x="27" y="103"/>
                            <a:pt x="17" y="10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2" name="Freeform 37">
                      <a:extLst>
                        <a:ext uri="{FF2B5EF4-FFF2-40B4-BE49-F238E27FC236}">
                          <a16:creationId xmlns:a16="http://schemas.microsoft.com/office/drawing/2014/main" id="{75136D5E-589A-4E5D-B623-B17AB10B1505}"/>
                        </a:ext>
                      </a:extLst>
                    </p:cNvPr>
                    <p:cNvSpPr>
                      <a:spLocks/>
                    </p:cNvSpPr>
                    <p:nvPr/>
                  </p:nvSpPr>
                  <p:spPr bwMode="auto">
                    <a:xfrm>
                      <a:off x="5346700" y="3449638"/>
                      <a:ext cx="17463" cy="47625"/>
                    </a:xfrm>
                    <a:custGeom>
                      <a:avLst/>
                      <a:gdLst>
                        <a:gd name="T0" fmla="*/ 18 w 36"/>
                        <a:gd name="T1" fmla="*/ 104 h 104"/>
                        <a:gd name="T2" fmla="*/ 18 w 36"/>
                        <a:gd name="T3" fmla="*/ 104 h 104"/>
                        <a:gd name="T4" fmla="*/ 17 w 36"/>
                        <a:gd name="T5" fmla="*/ 104 h 104"/>
                        <a:gd name="T6" fmla="*/ 1 w 36"/>
                        <a:gd name="T7" fmla="*/ 86 h 104"/>
                        <a:gd name="T8" fmla="*/ 1 w 36"/>
                        <a:gd name="T9" fmla="*/ 50 h 104"/>
                        <a:gd name="T10" fmla="*/ 2 w 36"/>
                        <a:gd name="T11" fmla="*/ 17 h 104"/>
                        <a:gd name="T12" fmla="*/ 19 w 36"/>
                        <a:gd name="T13" fmla="*/ 0 h 104"/>
                        <a:gd name="T14" fmla="*/ 19 w 36"/>
                        <a:gd name="T15" fmla="*/ 0 h 104"/>
                        <a:gd name="T16" fmla="*/ 36 w 36"/>
                        <a:gd name="T17" fmla="*/ 17 h 104"/>
                        <a:gd name="T18" fmla="*/ 36 w 36"/>
                        <a:gd name="T19" fmla="*/ 18 h 104"/>
                        <a:gd name="T20" fmla="*/ 36 w 36"/>
                        <a:gd name="T21" fmla="*/ 18 h 104"/>
                        <a:gd name="T22" fmla="*/ 35 w 36"/>
                        <a:gd name="T23" fmla="*/ 87 h 104"/>
                        <a:gd name="T24" fmla="*/ 18 w 36"/>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8" y="104"/>
                          </a:moveTo>
                          <a:cubicBezTo>
                            <a:pt x="18" y="104"/>
                            <a:pt x="18" y="104"/>
                            <a:pt x="18" y="104"/>
                          </a:cubicBezTo>
                          <a:cubicBezTo>
                            <a:pt x="17" y="104"/>
                            <a:pt x="17" y="104"/>
                            <a:pt x="17" y="104"/>
                          </a:cubicBezTo>
                          <a:cubicBezTo>
                            <a:pt x="8" y="104"/>
                            <a:pt x="0" y="96"/>
                            <a:pt x="1" y="86"/>
                          </a:cubicBezTo>
                          <a:cubicBezTo>
                            <a:pt x="1" y="74"/>
                            <a:pt x="1" y="62"/>
                            <a:pt x="1" y="50"/>
                          </a:cubicBezTo>
                          <a:cubicBezTo>
                            <a:pt x="2" y="17"/>
                            <a:pt x="2" y="17"/>
                            <a:pt x="2" y="17"/>
                          </a:cubicBezTo>
                          <a:cubicBezTo>
                            <a:pt x="2" y="8"/>
                            <a:pt x="10" y="0"/>
                            <a:pt x="19" y="0"/>
                          </a:cubicBezTo>
                          <a:cubicBezTo>
                            <a:pt x="19" y="0"/>
                            <a:pt x="19" y="0"/>
                            <a:pt x="19" y="0"/>
                          </a:cubicBezTo>
                          <a:cubicBezTo>
                            <a:pt x="29" y="0"/>
                            <a:pt x="36" y="8"/>
                            <a:pt x="36" y="17"/>
                          </a:cubicBezTo>
                          <a:cubicBezTo>
                            <a:pt x="36" y="17"/>
                            <a:pt x="36" y="18"/>
                            <a:pt x="36" y="18"/>
                          </a:cubicBezTo>
                          <a:cubicBezTo>
                            <a:pt x="36" y="18"/>
                            <a:pt x="36" y="18"/>
                            <a:pt x="36" y="18"/>
                          </a:cubicBezTo>
                          <a:cubicBezTo>
                            <a:pt x="36" y="41"/>
                            <a:pt x="35" y="64"/>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3" name="Freeform 38">
                      <a:extLst>
                        <a:ext uri="{FF2B5EF4-FFF2-40B4-BE49-F238E27FC236}">
                          <a16:creationId xmlns:a16="http://schemas.microsoft.com/office/drawing/2014/main" id="{AAD4724C-C7F8-4E76-890C-4456EA0AB81A}"/>
                        </a:ext>
                      </a:extLst>
                    </p:cNvPr>
                    <p:cNvSpPr>
                      <a:spLocks/>
                    </p:cNvSpPr>
                    <p:nvPr/>
                  </p:nvSpPr>
                  <p:spPr bwMode="auto">
                    <a:xfrm>
                      <a:off x="6194425" y="3389313"/>
                      <a:ext cx="15875" cy="49213"/>
                    </a:xfrm>
                    <a:custGeom>
                      <a:avLst/>
                      <a:gdLst>
                        <a:gd name="T0" fmla="*/ 17 w 34"/>
                        <a:gd name="T1" fmla="*/ 103 h 103"/>
                        <a:gd name="T2" fmla="*/ 17 w 34"/>
                        <a:gd name="T3" fmla="*/ 103 h 103"/>
                        <a:gd name="T4" fmla="*/ 5 w 34"/>
                        <a:gd name="T5" fmla="*/ 98 h 103"/>
                        <a:gd name="T6" fmla="*/ 0 w 34"/>
                        <a:gd name="T7" fmla="*/ 86 h 103"/>
                        <a:gd name="T8" fmla="*/ 0 w 34"/>
                        <a:gd name="T9" fmla="*/ 21 h 103"/>
                        <a:gd name="T10" fmla="*/ 0 w 34"/>
                        <a:gd name="T11" fmla="*/ 17 h 103"/>
                        <a:gd name="T12" fmla="*/ 17 w 34"/>
                        <a:gd name="T13" fmla="*/ 0 h 103"/>
                        <a:gd name="T14" fmla="*/ 34 w 34"/>
                        <a:gd name="T15" fmla="*/ 17 h 103"/>
                        <a:gd name="T16" fmla="*/ 34 w 34"/>
                        <a:gd name="T17" fmla="*/ 21 h 103"/>
                        <a:gd name="T18" fmla="*/ 34 w 34"/>
                        <a:gd name="T19" fmla="*/ 86 h 103"/>
                        <a:gd name="T20" fmla="*/ 17 w 34"/>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03">
                          <a:moveTo>
                            <a:pt x="17" y="103"/>
                          </a:moveTo>
                          <a:cubicBezTo>
                            <a:pt x="17" y="103"/>
                            <a:pt x="17" y="103"/>
                            <a:pt x="17" y="103"/>
                          </a:cubicBezTo>
                          <a:cubicBezTo>
                            <a:pt x="12" y="103"/>
                            <a:pt x="8" y="102"/>
                            <a:pt x="5" y="98"/>
                          </a:cubicBezTo>
                          <a:cubicBezTo>
                            <a:pt x="2" y="95"/>
                            <a:pt x="0" y="91"/>
                            <a:pt x="0" y="86"/>
                          </a:cubicBezTo>
                          <a:cubicBezTo>
                            <a:pt x="0" y="64"/>
                            <a:pt x="0" y="42"/>
                            <a:pt x="0" y="21"/>
                          </a:cubicBezTo>
                          <a:cubicBezTo>
                            <a:pt x="0" y="17"/>
                            <a:pt x="0" y="17"/>
                            <a:pt x="0" y="17"/>
                          </a:cubicBezTo>
                          <a:cubicBezTo>
                            <a:pt x="0" y="7"/>
                            <a:pt x="8" y="0"/>
                            <a:pt x="17" y="0"/>
                          </a:cubicBezTo>
                          <a:cubicBezTo>
                            <a:pt x="27" y="0"/>
                            <a:pt x="34" y="7"/>
                            <a:pt x="34" y="17"/>
                          </a:cubicBezTo>
                          <a:cubicBezTo>
                            <a:pt x="34" y="21"/>
                            <a:pt x="34" y="21"/>
                            <a:pt x="34" y="21"/>
                          </a:cubicBezTo>
                          <a:cubicBezTo>
                            <a:pt x="34" y="42"/>
                            <a:pt x="34" y="64"/>
                            <a:pt x="34" y="86"/>
                          </a:cubicBezTo>
                          <a:cubicBezTo>
                            <a:pt x="34" y="96"/>
                            <a:pt x="27" y="103"/>
                            <a:pt x="17" y="10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4" name="Freeform 39">
                      <a:extLst>
                        <a:ext uri="{FF2B5EF4-FFF2-40B4-BE49-F238E27FC236}">
                          <a16:creationId xmlns:a16="http://schemas.microsoft.com/office/drawing/2014/main" id="{7952B142-775D-4910-BBB0-3C03B2751B66}"/>
                        </a:ext>
                      </a:extLst>
                    </p:cNvPr>
                    <p:cNvSpPr>
                      <a:spLocks/>
                    </p:cNvSpPr>
                    <p:nvPr/>
                  </p:nvSpPr>
                  <p:spPr bwMode="auto">
                    <a:xfrm>
                      <a:off x="5349875" y="3368676"/>
                      <a:ext cx="15875" cy="49213"/>
                    </a:xfrm>
                    <a:custGeom>
                      <a:avLst/>
                      <a:gdLst>
                        <a:gd name="T0" fmla="*/ 17 w 36"/>
                        <a:gd name="T1" fmla="*/ 104 h 104"/>
                        <a:gd name="T2" fmla="*/ 17 w 36"/>
                        <a:gd name="T3" fmla="*/ 104 h 104"/>
                        <a:gd name="T4" fmla="*/ 5 w 36"/>
                        <a:gd name="T5" fmla="*/ 99 h 104"/>
                        <a:gd name="T6" fmla="*/ 0 w 36"/>
                        <a:gd name="T7" fmla="*/ 86 h 104"/>
                        <a:gd name="T8" fmla="*/ 1 w 36"/>
                        <a:gd name="T9" fmla="*/ 37 h 104"/>
                        <a:gd name="T10" fmla="*/ 1 w 36"/>
                        <a:gd name="T11" fmla="*/ 17 h 104"/>
                        <a:gd name="T12" fmla="*/ 19 w 36"/>
                        <a:gd name="T13" fmla="*/ 0 h 104"/>
                        <a:gd name="T14" fmla="*/ 19 w 36"/>
                        <a:gd name="T15" fmla="*/ 0 h 104"/>
                        <a:gd name="T16" fmla="*/ 36 w 36"/>
                        <a:gd name="T17" fmla="*/ 17 h 104"/>
                        <a:gd name="T18" fmla="*/ 36 w 36"/>
                        <a:gd name="T19" fmla="*/ 18 h 104"/>
                        <a:gd name="T20" fmla="*/ 35 w 36"/>
                        <a:gd name="T21" fmla="*/ 72 h 104"/>
                        <a:gd name="T22" fmla="*/ 34 w 36"/>
                        <a:gd name="T23" fmla="*/ 87 h 104"/>
                        <a:gd name="T24" fmla="*/ 17 w 36"/>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7" y="104"/>
                          </a:moveTo>
                          <a:cubicBezTo>
                            <a:pt x="17" y="104"/>
                            <a:pt x="17" y="104"/>
                            <a:pt x="17" y="104"/>
                          </a:cubicBezTo>
                          <a:cubicBezTo>
                            <a:pt x="12" y="104"/>
                            <a:pt x="8" y="102"/>
                            <a:pt x="5" y="99"/>
                          </a:cubicBezTo>
                          <a:cubicBezTo>
                            <a:pt x="1" y="95"/>
                            <a:pt x="0" y="91"/>
                            <a:pt x="0" y="86"/>
                          </a:cubicBezTo>
                          <a:cubicBezTo>
                            <a:pt x="0" y="70"/>
                            <a:pt x="0" y="53"/>
                            <a:pt x="1" y="37"/>
                          </a:cubicBezTo>
                          <a:cubicBezTo>
                            <a:pt x="1" y="17"/>
                            <a:pt x="1" y="17"/>
                            <a:pt x="1" y="17"/>
                          </a:cubicBezTo>
                          <a:cubicBezTo>
                            <a:pt x="1" y="8"/>
                            <a:pt x="9" y="0"/>
                            <a:pt x="19" y="0"/>
                          </a:cubicBezTo>
                          <a:cubicBezTo>
                            <a:pt x="19" y="0"/>
                            <a:pt x="19" y="0"/>
                            <a:pt x="19" y="0"/>
                          </a:cubicBezTo>
                          <a:cubicBezTo>
                            <a:pt x="28" y="0"/>
                            <a:pt x="36" y="8"/>
                            <a:pt x="36" y="17"/>
                          </a:cubicBezTo>
                          <a:cubicBezTo>
                            <a:pt x="36" y="17"/>
                            <a:pt x="36" y="18"/>
                            <a:pt x="36" y="18"/>
                          </a:cubicBezTo>
                          <a:cubicBezTo>
                            <a:pt x="35" y="35"/>
                            <a:pt x="35" y="53"/>
                            <a:pt x="35" y="72"/>
                          </a:cubicBezTo>
                          <a:cubicBezTo>
                            <a:pt x="34" y="87"/>
                            <a:pt x="34" y="87"/>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5" name="Freeform 40">
                      <a:extLst>
                        <a:ext uri="{FF2B5EF4-FFF2-40B4-BE49-F238E27FC236}">
                          <a16:creationId xmlns:a16="http://schemas.microsoft.com/office/drawing/2014/main" id="{AD1B506C-38D6-494E-9429-9689D18C5E98}"/>
                        </a:ext>
                      </a:extLst>
                    </p:cNvPr>
                    <p:cNvSpPr>
                      <a:spLocks/>
                    </p:cNvSpPr>
                    <p:nvPr/>
                  </p:nvSpPr>
                  <p:spPr bwMode="auto">
                    <a:xfrm>
                      <a:off x="6194425" y="3309938"/>
                      <a:ext cx="15875" cy="47625"/>
                    </a:xfrm>
                    <a:custGeom>
                      <a:avLst/>
                      <a:gdLst>
                        <a:gd name="T0" fmla="*/ 18 w 35"/>
                        <a:gd name="T1" fmla="*/ 103 h 103"/>
                        <a:gd name="T2" fmla="*/ 18 w 35"/>
                        <a:gd name="T3" fmla="*/ 103 h 103"/>
                        <a:gd name="T4" fmla="*/ 18 w 35"/>
                        <a:gd name="T5" fmla="*/ 103 h 103"/>
                        <a:gd name="T6" fmla="*/ 0 w 35"/>
                        <a:gd name="T7" fmla="*/ 86 h 103"/>
                        <a:gd name="T8" fmla="*/ 0 w 35"/>
                        <a:gd name="T9" fmla="*/ 17 h 103"/>
                        <a:gd name="T10" fmla="*/ 17 w 35"/>
                        <a:gd name="T11" fmla="*/ 0 h 103"/>
                        <a:gd name="T12" fmla="*/ 17 w 35"/>
                        <a:gd name="T13" fmla="*/ 0 h 103"/>
                        <a:gd name="T14" fmla="*/ 34 w 35"/>
                        <a:gd name="T15" fmla="*/ 17 h 103"/>
                        <a:gd name="T16" fmla="*/ 35 w 35"/>
                        <a:gd name="T17" fmla="*/ 86 h 103"/>
                        <a:gd name="T18" fmla="*/ 18 w 35"/>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03">
                          <a:moveTo>
                            <a:pt x="18" y="103"/>
                          </a:moveTo>
                          <a:cubicBezTo>
                            <a:pt x="18" y="103"/>
                            <a:pt x="18" y="103"/>
                            <a:pt x="18" y="103"/>
                          </a:cubicBezTo>
                          <a:cubicBezTo>
                            <a:pt x="18" y="103"/>
                            <a:pt x="18" y="103"/>
                            <a:pt x="18" y="103"/>
                          </a:cubicBezTo>
                          <a:cubicBezTo>
                            <a:pt x="8" y="103"/>
                            <a:pt x="1" y="96"/>
                            <a:pt x="0" y="86"/>
                          </a:cubicBezTo>
                          <a:cubicBezTo>
                            <a:pt x="0" y="61"/>
                            <a:pt x="0" y="38"/>
                            <a:pt x="0" y="17"/>
                          </a:cubicBezTo>
                          <a:cubicBezTo>
                            <a:pt x="0" y="8"/>
                            <a:pt x="7" y="0"/>
                            <a:pt x="17" y="0"/>
                          </a:cubicBezTo>
                          <a:cubicBezTo>
                            <a:pt x="17" y="0"/>
                            <a:pt x="17" y="0"/>
                            <a:pt x="17" y="0"/>
                          </a:cubicBezTo>
                          <a:cubicBezTo>
                            <a:pt x="27" y="0"/>
                            <a:pt x="34" y="7"/>
                            <a:pt x="34" y="17"/>
                          </a:cubicBezTo>
                          <a:cubicBezTo>
                            <a:pt x="35" y="38"/>
                            <a:pt x="35" y="61"/>
                            <a:pt x="35" y="86"/>
                          </a:cubicBezTo>
                          <a:cubicBezTo>
                            <a:pt x="35" y="96"/>
                            <a:pt x="27" y="103"/>
                            <a:pt x="18" y="10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6" name="Freeform 41">
                      <a:extLst>
                        <a:ext uri="{FF2B5EF4-FFF2-40B4-BE49-F238E27FC236}">
                          <a16:creationId xmlns:a16="http://schemas.microsoft.com/office/drawing/2014/main" id="{1C304EC7-0A13-4B06-AFD3-B0106FC39E49}"/>
                        </a:ext>
                      </a:extLst>
                    </p:cNvPr>
                    <p:cNvSpPr>
                      <a:spLocks/>
                    </p:cNvSpPr>
                    <p:nvPr/>
                  </p:nvSpPr>
                  <p:spPr bwMode="auto">
                    <a:xfrm>
                      <a:off x="5349875" y="3289301"/>
                      <a:ext cx="17463" cy="47625"/>
                    </a:xfrm>
                    <a:custGeom>
                      <a:avLst/>
                      <a:gdLst>
                        <a:gd name="T0" fmla="*/ 18 w 36"/>
                        <a:gd name="T1" fmla="*/ 104 h 104"/>
                        <a:gd name="T2" fmla="*/ 17 w 36"/>
                        <a:gd name="T3" fmla="*/ 104 h 104"/>
                        <a:gd name="T4" fmla="*/ 0 w 36"/>
                        <a:gd name="T5" fmla="*/ 86 h 104"/>
                        <a:gd name="T6" fmla="*/ 1 w 36"/>
                        <a:gd name="T7" fmla="*/ 64 h 104"/>
                        <a:gd name="T8" fmla="*/ 2 w 36"/>
                        <a:gd name="T9" fmla="*/ 17 h 104"/>
                        <a:gd name="T10" fmla="*/ 19 w 36"/>
                        <a:gd name="T11" fmla="*/ 0 h 104"/>
                        <a:gd name="T12" fmla="*/ 19 w 36"/>
                        <a:gd name="T13" fmla="*/ 0 h 104"/>
                        <a:gd name="T14" fmla="*/ 36 w 36"/>
                        <a:gd name="T15" fmla="*/ 17 h 104"/>
                        <a:gd name="T16" fmla="*/ 36 w 36"/>
                        <a:gd name="T17" fmla="*/ 18 h 104"/>
                        <a:gd name="T18" fmla="*/ 35 w 36"/>
                        <a:gd name="T19" fmla="*/ 64 h 104"/>
                        <a:gd name="T20" fmla="*/ 35 w 36"/>
                        <a:gd name="T21" fmla="*/ 87 h 104"/>
                        <a:gd name="T22" fmla="*/ 18 w 3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4">
                          <a:moveTo>
                            <a:pt x="18" y="104"/>
                          </a:moveTo>
                          <a:cubicBezTo>
                            <a:pt x="17" y="104"/>
                            <a:pt x="17" y="104"/>
                            <a:pt x="17" y="104"/>
                          </a:cubicBezTo>
                          <a:cubicBezTo>
                            <a:pt x="8" y="104"/>
                            <a:pt x="0" y="96"/>
                            <a:pt x="0" y="86"/>
                          </a:cubicBezTo>
                          <a:cubicBezTo>
                            <a:pt x="1" y="64"/>
                            <a:pt x="1" y="64"/>
                            <a:pt x="1" y="64"/>
                          </a:cubicBezTo>
                          <a:cubicBezTo>
                            <a:pt x="1" y="48"/>
                            <a:pt x="1" y="32"/>
                            <a:pt x="2" y="17"/>
                          </a:cubicBezTo>
                          <a:cubicBezTo>
                            <a:pt x="2" y="8"/>
                            <a:pt x="10" y="0"/>
                            <a:pt x="19" y="0"/>
                          </a:cubicBezTo>
                          <a:cubicBezTo>
                            <a:pt x="19" y="0"/>
                            <a:pt x="19" y="0"/>
                            <a:pt x="19" y="0"/>
                          </a:cubicBezTo>
                          <a:cubicBezTo>
                            <a:pt x="29" y="0"/>
                            <a:pt x="36" y="8"/>
                            <a:pt x="36" y="17"/>
                          </a:cubicBezTo>
                          <a:cubicBezTo>
                            <a:pt x="36" y="17"/>
                            <a:pt x="36" y="18"/>
                            <a:pt x="36" y="18"/>
                          </a:cubicBezTo>
                          <a:cubicBezTo>
                            <a:pt x="36" y="33"/>
                            <a:pt x="36" y="48"/>
                            <a:pt x="35" y="64"/>
                          </a:cubicBezTo>
                          <a:cubicBezTo>
                            <a:pt x="35" y="87"/>
                            <a:pt x="35" y="87"/>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7" name="Freeform 42">
                      <a:extLst>
                        <a:ext uri="{FF2B5EF4-FFF2-40B4-BE49-F238E27FC236}">
                          <a16:creationId xmlns:a16="http://schemas.microsoft.com/office/drawing/2014/main" id="{46BB91F6-F477-45F2-ADDE-ED699C5B6A93}"/>
                        </a:ext>
                      </a:extLst>
                    </p:cNvPr>
                    <p:cNvSpPr>
                      <a:spLocks/>
                    </p:cNvSpPr>
                    <p:nvPr/>
                  </p:nvSpPr>
                  <p:spPr bwMode="auto">
                    <a:xfrm>
                      <a:off x="6191250" y="3228976"/>
                      <a:ext cx="17463" cy="47625"/>
                    </a:xfrm>
                    <a:custGeom>
                      <a:avLst/>
                      <a:gdLst>
                        <a:gd name="T0" fmla="*/ 20 w 38"/>
                        <a:gd name="T1" fmla="*/ 105 h 105"/>
                        <a:gd name="T2" fmla="*/ 3 w 38"/>
                        <a:gd name="T3" fmla="*/ 88 h 105"/>
                        <a:gd name="T4" fmla="*/ 0 w 38"/>
                        <a:gd name="T5" fmla="*/ 19 h 105"/>
                        <a:gd name="T6" fmla="*/ 4 w 38"/>
                        <a:gd name="T7" fmla="*/ 7 h 105"/>
                        <a:gd name="T8" fmla="*/ 16 w 38"/>
                        <a:gd name="T9" fmla="*/ 1 h 105"/>
                        <a:gd name="T10" fmla="*/ 35 w 38"/>
                        <a:gd name="T11" fmla="*/ 17 h 105"/>
                        <a:gd name="T12" fmla="*/ 37 w 38"/>
                        <a:gd name="T13" fmla="*/ 87 h 105"/>
                        <a:gd name="T14" fmla="*/ 37 w 38"/>
                        <a:gd name="T15" fmla="*/ 87 h 105"/>
                        <a:gd name="T16" fmla="*/ 21 w 38"/>
                        <a:gd name="T17" fmla="*/ 105 h 105"/>
                        <a:gd name="T18" fmla="*/ 20 w 38"/>
                        <a:gd name="T1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05">
                          <a:moveTo>
                            <a:pt x="20" y="105"/>
                          </a:moveTo>
                          <a:cubicBezTo>
                            <a:pt x="11" y="105"/>
                            <a:pt x="3" y="97"/>
                            <a:pt x="3" y="88"/>
                          </a:cubicBezTo>
                          <a:cubicBezTo>
                            <a:pt x="2" y="61"/>
                            <a:pt x="1" y="38"/>
                            <a:pt x="0" y="19"/>
                          </a:cubicBezTo>
                          <a:cubicBezTo>
                            <a:pt x="0" y="15"/>
                            <a:pt x="1" y="10"/>
                            <a:pt x="4" y="7"/>
                          </a:cubicBezTo>
                          <a:cubicBezTo>
                            <a:pt x="8" y="3"/>
                            <a:pt x="12" y="1"/>
                            <a:pt x="16" y="1"/>
                          </a:cubicBezTo>
                          <a:cubicBezTo>
                            <a:pt x="26" y="0"/>
                            <a:pt x="34" y="8"/>
                            <a:pt x="35" y="17"/>
                          </a:cubicBezTo>
                          <a:cubicBezTo>
                            <a:pt x="36" y="36"/>
                            <a:pt x="37" y="59"/>
                            <a:pt x="37" y="87"/>
                          </a:cubicBezTo>
                          <a:cubicBezTo>
                            <a:pt x="37" y="87"/>
                            <a:pt x="37" y="87"/>
                            <a:pt x="37" y="87"/>
                          </a:cubicBezTo>
                          <a:cubicBezTo>
                            <a:pt x="38" y="97"/>
                            <a:pt x="30" y="104"/>
                            <a:pt x="21" y="105"/>
                          </a:cubicBezTo>
                          <a:lnTo>
                            <a:pt x="20" y="10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8" name="Freeform 43">
                      <a:extLst>
                        <a:ext uri="{FF2B5EF4-FFF2-40B4-BE49-F238E27FC236}">
                          <a16:creationId xmlns:a16="http://schemas.microsoft.com/office/drawing/2014/main" id="{5E741F84-E1B0-43A8-ABCC-23772077F4D3}"/>
                        </a:ext>
                      </a:extLst>
                    </p:cNvPr>
                    <p:cNvSpPr>
                      <a:spLocks/>
                    </p:cNvSpPr>
                    <p:nvPr/>
                  </p:nvSpPr>
                  <p:spPr bwMode="auto">
                    <a:xfrm>
                      <a:off x="5353050" y="3208338"/>
                      <a:ext cx="22225" cy="47625"/>
                    </a:xfrm>
                    <a:custGeom>
                      <a:avLst/>
                      <a:gdLst>
                        <a:gd name="T0" fmla="*/ 17 w 49"/>
                        <a:gd name="T1" fmla="*/ 104 h 104"/>
                        <a:gd name="T2" fmla="*/ 17 w 49"/>
                        <a:gd name="T3" fmla="*/ 104 h 104"/>
                        <a:gd name="T4" fmla="*/ 0 w 49"/>
                        <a:gd name="T5" fmla="*/ 86 h 104"/>
                        <a:gd name="T6" fmla="*/ 1 w 49"/>
                        <a:gd name="T7" fmla="*/ 21 h 104"/>
                        <a:gd name="T8" fmla="*/ 1 w 49"/>
                        <a:gd name="T9" fmla="*/ 19 h 104"/>
                        <a:gd name="T10" fmla="*/ 1 w 49"/>
                        <a:gd name="T11" fmla="*/ 17 h 104"/>
                        <a:gd name="T12" fmla="*/ 6 w 49"/>
                        <a:gd name="T13" fmla="*/ 5 h 104"/>
                        <a:gd name="T14" fmla="*/ 18 w 49"/>
                        <a:gd name="T15" fmla="*/ 0 h 104"/>
                        <a:gd name="T16" fmla="*/ 31 w 49"/>
                        <a:gd name="T17" fmla="*/ 0 h 104"/>
                        <a:gd name="T18" fmla="*/ 49 w 49"/>
                        <a:gd name="T19" fmla="*/ 17 h 104"/>
                        <a:gd name="T20" fmla="*/ 35 w 49"/>
                        <a:gd name="T21" fmla="*/ 34 h 104"/>
                        <a:gd name="T22" fmla="*/ 34 w 49"/>
                        <a:gd name="T23" fmla="*/ 87 h 104"/>
                        <a:gd name="T24" fmla="*/ 17 w 49"/>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04">
                          <a:moveTo>
                            <a:pt x="17" y="104"/>
                          </a:moveTo>
                          <a:cubicBezTo>
                            <a:pt x="17" y="104"/>
                            <a:pt x="17" y="104"/>
                            <a:pt x="17" y="104"/>
                          </a:cubicBezTo>
                          <a:cubicBezTo>
                            <a:pt x="7" y="104"/>
                            <a:pt x="0" y="96"/>
                            <a:pt x="0" y="86"/>
                          </a:cubicBezTo>
                          <a:cubicBezTo>
                            <a:pt x="0" y="51"/>
                            <a:pt x="1" y="31"/>
                            <a:pt x="1" y="21"/>
                          </a:cubicBezTo>
                          <a:cubicBezTo>
                            <a:pt x="1" y="20"/>
                            <a:pt x="1" y="19"/>
                            <a:pt x="1" y="19"/>
                          </a:cubicBezTo>
                          <a:cubicBezTo>
                            <a:pt x="1" y="18"/>
                            <a:pt x="1" y="18"/>
                            <a:pt x="1" y="17"/>
                          </a:cubicBezTo>
                          <a:cubicBezTo>
                            <a:pt x="1" y="13"/>
                            <a:pt x="2" y="8"/>
                            <a:pt x="6" y="5"/>
                          </a:cubicBezTo>
                          <a:cubicBezTo>
                            <a:pt x="9" y="2"/>
                            <a:pt x="13" y="0"/>
                            <a:pt x="18" y="0"/>
                          </a:cubicBezTo>
                          <a:cubicBezTo>
                            <a:pt x="31" y="0"/>
                            <a:pt x="31" y="0"/>
                            <a:pt x="31" y="0"/>
                          </a:cubicBezTo>
                          <a:cubicBezTo>
                            <a:pt x="41" y="0"/>
                            <a:pt x="49" y="8"/>
                            <a:pt x="49" y="17"/>
                          </a:cubicBezTo>
                          <a:cubicBezTo>
                            <a:pt x="49" y="25"/>
                            <a:pt x="43" y="32"/>
                            <a:pt x="35" y="34"/>
                          </a:cubicBezTo>
                          <a:cubicBezTo>
                            <a:pt x="35" y="46"/>
                            <a:pt x="35" y="64"/>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9" name="Freeform 44">
                      <a:extLst>
                        <a:ext uri="{FF2B5EF4-FFF2-40B4-BE49-F238E27FC236}">
                          <a16:creationId xmlns:a16="http://schemas.microsoft.com/office/drawing/2014/main" id="{D804746D-8179-4FD4-A94E-B447CB809C96}"/>
                        </a:ext>
                      </a:extLst>
                    </p:cNvPr>
                    <p:cNvSpPr>
                      <a:spLocks/>
                    </p:cNvSpPr>
                    <p:nvPr/>
                  </p:nvSpPr>
                  <p:spPr bwMode="auto">
                    <a:xfrm>
                      <a:off x="5407025" y="3208338"/>
                      <a:ext cx="49213" cy="15875"/>
                    </a:xfrm>
                    <a:custGeom>
                      <a:avLst/>
                      <a:gdLst>
                        <a:gd name="T0" fmla="*/ 17 w 104"/>
                        <a:gd name="T1" fmla="*/ 34 h 34"/>
                        <a:gd name="T2" fmla="*/ 17 w 104"/>
                        <a:gd name="T3" fmla="*/ 34 h 34"/>
                        <a:gd name="T4" fmla="*/ 0 w 104"/>
                        <a:gd name="T5" fmla="*/ 17 h 34"/>
                        <a:gd name="T6" fmla="*/ 5 w 104"/>
                        <a:gd name="T7" fmla="*/ 5 h 34"/>
                        <a:gd name="T8" fmla="*/ 17 w 104"/>
                        <a:gd name="T9" fmla="*/ 0 h 34"/>
                        <a:gd name="T10" fmla="*/ 59 w 104"/>
                        <a:gd name="T11" fmla="*/ 0 h 34"/>
                        <a:gd name="T12" fmla="*/ 86 w 104"/>
                        <a:gd name="T13" fmla="*/ 0 h 34"/>
                        <a:gd name="T14" fmla="*/ 104 w 104"/>
                        <a:gd name="T15" fmla="*/ 17 h 34"/>
                        <a:gd name="T16" fmla="*/ 86 w 104"/>
                        <a:gd name="T17" fmla="*/ 34 h 34"/>
                        <a:gd name="T18" fmla="*/ 86 w 104"/>
                        <a:gd name="T19" fmla="*/ 34 h 34"/>
                        <a:gd name="T20" fmla="*/ 86 w 104"/>
                        <a:gd name="T21" fmla="*/ 34 h 34"/>
                        <a:gd name="T22" fmla="*/ 17 w 104"/>
                        <a:gd name="T2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4">
                          <a:moveTo>
                            <a:pt x="17" y="34"/>
                          </a:moveTo>
                          <a:cubicBezTo>
                            <a:pt x="17" y="34"/>
                            <a:pt x="17" y="34"/>
                            <a:pt x="17" y="34"/>
                          </a:cubicBezTo>
                          <a:cubicBezTo>
                            <a:pt x="8" y="34"/>
                            <a:pt x="0" y="27"/>
                            <a:pt x="0" y="17"/>
                          </a:cubicBezTo>
                          <a:cubicBezTo>
                            <a:pt x="0" y="12"/>
                            <a:pt x="2" y="8"/>
                            <a:pt x="5" y="5"/>
                          </a:cubicBezTo>
                          <a:cubicBezTo>
                            <a:pt x="8" y="2"/>
                            <a:pt x="13" y="0"/>
                            <a:pt x="17" y="0"/>
                          </a:cubicBezTo>
                          <a:cubicBezTo>
                            <a:pt x="31" y="0"/>
                            <a:pt x="45" y="0"/>
                            <a:pt x="59" y="0"/>
                          </a:cubicBezTo>
                          <a:cubicBezTo>
                            <a:pt x="86" y="0"/>
                            <a:pt x="86" y="0"/>
                            <a:pt x="86" y="0"/>
                          </a:cubicBezTo>
                          <a:cubicBezTo>
                            <a:pt x="96" y="0"/>
                            <a:pt x="104" y="7"/>
                            <a:pt x="104" y="17"/>
                          </a:cubicBezTo>
                          <a:cubicBezTo>
                            <a:pt x="104" y="26"/>
                            <a:pt x="96" y="34"/>
                            <a:pt x="86" y="34"/>
                          </a:cubicBezTo>
                          <a:cubicBezTo>
                            <a:pt x="86" y="34"/>
                            <a:pt x="86" y="34"/>
                            <a:pt x="86" y="34"/>
                          </a:cubicBezTo>
                          <a:cubicBezTo>
                            <a:pt x="86" y="34"/>
                            <a:pt x="86" y="34"/>
                            <a:pt x="86" y="34"/>
                          </a:cubicBezTo>
                          <a:cubicBezTo>
                            <a:pt x="62" y="34"/>
                            <a:pt x="39" y="34"/>
                            <a:pt x="17"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0" name="Freeform 45">
                      <a:extLst>
                        <a:ext uri="{FF2B5EF4-FFF2-40B4-BE49-F238E27FC236}">
                          <a16:creationId xmlns:a16="http://schemas.microsoft.com/office/drawing/2014/main" id="{A48C5258-7096-4635-89EF-508DBB835343}"/>
                        </a:ext>
                      </a:extLst>
                    </p:cNvPr>
                    <p:cNvSpPr>
                      <a:spLocks/>
                    </p:cNvSpPr>
                    <p:nvPr/>
                  </p:nvSpPr>
                  <p:spPr bwMode="auto">
                    <a:xfrm>
                      <a:off x="5487988" y="3208338"/>
                      <a:ext cx="47625" cy="15875"/>
                    </a:xfrm>
                    <a:custGeom>
                      <a:avLst/>
                      <a:gdLst>
                        <a:gd name="T0" fmla="*/ 17 w 104"/>
                        <a:gd name="T1" fmla="*/ 35 h 35"/>
                        <a:gd name="T2" fmla="*/ 17 w 104"/>
                        <a:gd name="T3" fmla="*/ 35 h 35"/>
                        <a:gd name="T4" fmla="*/ 0 w 104"/>
                        <a:gd name="T5" fmla="*/ 18 h 35"/>
                        <a:gd name="T6" fmla="*/ 5 w 104"/>
                        <a:gd name="T7" fmla="*/ 5 h 35"/>
                        <a:gd name="T8" fmla="*/ 17 w 104"/>
                        <a:gd name="T9" fmla="*/ 0 h 35"/>
                        <a:gd name="T10" fmla="*/ 87 w 104"/>
                        <a:gd name="T11" fmla="*/ 0 h 35"/>
                        <a:gd name="T12" fmla="*/ 104 w 104"/>
                        <a:gd name="T13" fmla="*/ 17 h 35"/>
                        <a:gd name="T14" fmla="*/ 99 w 104"/>
                        <a:gd name="T15" fmla="*/ 29 h 35"/>
                        <a:gd name="T16" fmla="*/ 87 w 104"/>
                        <a:gd name="T17" fmla="*/ 35 h 35"/>
                        <a:gd name="T18" fmla="*/ 87 w 104"/>
                        <a:gd name="T19" fmla="*/ 35 h 35"/>
                        <a:gd name="T20" fmla="*/ 86 w 104"/>
                        <a:gd name="T21" fmla="*/ 35 h 35"/>
                        <a:gd name="T22" fmla="*/ 23 w 104"/>
                        <a:gd name="T23" fmla="*/ 35 h 35"/>
                        <a:gd name="T24" fmla="*/ 17 w 104"/>
                        <a:gd name="T2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5">
                          <a:moveTo>
                            <a:pt x="17" y="35"/>
                          </a:moveTo>
                          <a:cubicBezTo>
                            <a:pt x="17" y="35"/>
                            <a:pt x="17" y="35"/>
                            <a:pt x="17" y="35"/>
                          </a:cubicBezTo>
                          <a:cubicBezTo>
                            <a:pt x="8" y="35"/>
                            <a:pt x="0" y="27"/>
                            <a:pt x="0" y="18"/>
                          </a:cubicBezTo>
                          <a:cubicBezTo>
                            <a:pt x="0" y="13"/>
                            <a:pt x="2" y="9"/>
                            <a:pt x="5" y="5"/>
                          </a:cubicBezTo>
                          <a:cubicBezTo>
                            <a:pt x="8" y="2"/>
                            <a:pt x="13" y="0"/>
                            <a:pt x="17" y="0"/>
                          </a:cubicBezTo>
                          <a:cubicBezTo>
                            <a:pt x="40" y="0"/>
                            <a:pt x="63" y="0"/>
                            <a:pt x="87" y="0"/>
                          </a:cubicBezTo>
                          <a:cubicBezTo>
                            <a:pt x="96" y="0"/>
                            <a:pt x="104" y="8"/>
                            <a:pt x="104" y="17"/>
                          </a:cubicBezTo>
                          <a:cubicBezTo>
                            <a:pt x="104" y="22"/>
                            <a:pt x="102" y="26"/>
                            <a:pt x="99" y="29"/>
                          </a:cubicBezTo>
                          <a:cubicBezTo>
                            <a:pt x="96" y="33"/>
                            <a:pt x="91" y="34"/>
                            <a:pt x="87" y="35"/>
                          </a:cubicBezTo>
                          <a:cubicBezTo>
                            <a:pt x="87" y="35"/>
                            <a:pt x="87" y="35"/>
                            <a:pt x="87" y="35"/>
                          </a:cubicBezTo>
                          <a:cubicBezTo>
                            <a:pt x="86" y="35"/>
                            <a:pt x="86" y="35"/>
                            <a:pt x="86" y="35"/>
                          </a:cubicBezTo>
                          <a:cubicBezTo>
                            <a:pt x="64" y="35"/>
                            <a:pt x="43" y="35"/>
                            <a:pt x="23" y="35"/>
                          </a:cubicBezTo>
                          <a:lnTo>
                            <a:pt x="17"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1" name="Freeform 46">
                      <a:extLst>
                        <a:ext uri="{FF2B5EF4-FFF2-40B4-BE49-F238E27FC236}">
                          <a16:creationId xmlns:a16="http://schemas.microsoft.com/office/drawing/2014/main" id="{4B96A8D6-4BDC-4C76-8FE0-719DFB9CA696}"/>
                        </a:ext>
                      </a:extLst>
                    </p:cNvPr>
                    <p:cNvSpPr>
                      <a:spLocks/>
                    </p:cNvSpPr>
                    <p:nvPr/>
                  </p:nvSpPr>
                  <p:spPr bwMode="auto">
                    <a:xfrm>
                      <a:off x="5567363" y="3206751"/>
                      <a:ext cx="49213" cy="15875"/>
                    </a:xfrm>
                    <a:custGeom>
                      <a:avLst/>
                      <a:gdLst>
                        <a:gd name="T0" fmla="*/ 18 w 104"/>
                        <a:gd name="T1" fmla="*/ 35 h 35"/>
                        <a:gd name="T2" fmla="*/ 18 w 104"/>
                        <a:gd name="T3" fmla="*/ 35 h 35"/>
                        <a:gd name="T4" fmla="*/ 18 w 104"/>
                        <a:gd name="T5" fmla="*/ 35 h 35"/>
                        <a:gd name="T6" fmla="*/ 0 w 104"/>
                        <a:gd name="T7" fmla="*/ 18 h 35"/>
                        <a:gd name="T8" fmla="*/ 5 w 104"/>
                        <a:gd name="T9" fmla="*/ 6 h 35"/>
                        <a:gd name="T10" fmla="*/ 17 w 104"/>
                        <a:gd name="T11" fmla="*/ 1 h 35"/>
                        <a:gd name="T12" fmla="*/ 87 w 104"/>
                        <a:gd name="T13" fmla="*/ 0 h 35"/>
                        <a:gd name="T14" fmla="*/ 104 w 104"/>
                        <a:gd name="T15" fmla="*/ 18 h 35"/>
                        <a:gd name="T16" fmla="*/ 87 w 104"/>
                        <a:gd name="T17" fmla="*/ 35 h 35"/>
                        <a:gd name="T18" fmla="*/ 82 w 104"/>
                        <a:gd name="T19" fmla="*/ 35 h 35"/>
                        <a:gd name="T20" fmla="*/ 18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18" y="35"/>
                          </a:moveTo>
                          <a:cubicBezTo>
                            <a:pt x="18" y="35"/>
                            <a:pt x="18" y="35"/>
                            <a:pt x="18" y="35"/>
                          </a:cubicBezTo>
                          <a:cubicBezTo>
                            <a:pt x="18" y="35"/>
                            <a:pt x="18" y="35"/>
                            <a:pt x="18" y="35"/>
                          </a:cubicBezTo>
                          <a:cubicBezTo>
                            <a:pt x="8" y="35"/>
                            <a:pt x="0" y="28"/>
                            <a:pt x="0" y="18"/>
                          </a:cubicBezTo>
                          <a:cubicBezTo>
                            <a:pt x="0" y="13"/>
                            <a:pt x="2" y="9"/>
                            <a:pt x="5" y="6"/>
                          </a:cubicBezTo>
                          <a:cubicBezTo>
                            <a:pt x="9" y="3"/>
                            <a:pt x="13" y="1"/>
                            <a:pt x="17" y="1"/>
                          </a:cubicBezTo>
                          <a:cubicBezTo>
                            <a:pt x="87" y="0"/>
                            <a:pt x="87" y="0"/>
                            <a:pt x="87" y="0"/>
                          </a:cubicBezTo>
                          <a:cubicBezTo>
                            <a:pt x="96" y="0"/>
                            <a:pt x="104" y="8"/>
                            <a:pt x="104" y="18"/>
                          </a:cubicBezTo>
                          <a:cubicBezTo>
                            <a:pt x="104" y="27"/>
                            <a:pt x="96" y="35"/>
                            <a:pt x="87" y="35"/>
                          </a:cubicBezTo>
                          <a:cubicBezTo>
                            <a:pt x="82" y="35"/>
                            <a:pt x="82" y="35"/>
                            <a:pt x="82" y="35"/>
                          </a:cubicBezTo>
                          <a:cubicBezTo>
                            <a:pt x="60" y="35"/>
                            <a:pt x="39"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2" name="Freeform 47">
                      <a:extLst>
                        <a:ext uri="{FF2B5EF4-FFF2-40B4-BE49-F238E27FC236}">
                          <a16:creationId xmlns:a16="http://schemas.microsoft.com/office/drawing/2014/main" id="{9693873D-BBBC-4A7B-BA35-61BF5470E486}"/>
                        </a:ext>
                      </a:extLst>
                    </p:cNvPr>
                    <p:cNvSpPr>
                      <a:spLocks/>
                    </p:cNvSpPr>
                    <p:nvPr/>
                  </p:nvSpPr>
                  <p:spPr bwMode="auto">
                    <a:xfrm>
                      <a:off x="5648325" y="3206751"/>
                      <a:ext cx="49213" cy="15875"/>
                    </a:xfrm>
                    <a:custGeom>
                      <a:avLst/>
                      <a:gdLst>
                        <a:gd name="T0" fmla="*/ 18 w 104"/>
                        <a:gd name="T1" fmla="*/ 35 h 35"/>
                        <a:gd name="T2" fmla="*/ 18 w 104"/>
                        <a:gd name="T3" fmla="*/ 35 h 35"/>
                        <a:gd name="T4" fmla="*/ 18 w 104"/>
                        <a:gd name="T5" fmla="*/ 35 h 35"/>
                        <a:gd name="T6" fmla="*/ 0 w 104"/>
                        <a:gd name="T7" fmla="*/ 17 h 35"/>
                        <a:gd name="T8" fmla="*/ 5 w 104"/>
                        <a:gd name="T9" fmla="*/ 5 h 35"/>
                        <a:gd name="T10" fmla="*/ 18 w 104"/>
                        <a:gd name="T11" fmla="*/ 0 h 35"/>
                        <a:gd name="T12" fmla="*/ 87 w 104"/>
                        <a:gd name="T13" fmla="*/ 0 h 35"/>
                        <a:gd name="T14" fmla="*/ 104 w 104"/>
                        <a:gd name="T15" fmla="*/ 17 h 35"/>
                        <a:gd name="T16" fmla="*/ 99 w 104"/>
                        <a:gd name="T17" fmla="*/ 29 h 35"/>
                        <a:gd name="T18" fmla="*/ 87 w 104"/>
                        <a:gd name="T19" fmla="*/ 34 h 35"/>
                        <a:gd name="T20" fmla="*/ 18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18" y="35"/>
                          </a:moveTo>
                          <a:cubicBezTo>
                            <a:pt x="18" y="35"/>
                            <a:pt x="18" y="35"/>
                            <a:pt x="18" y="35"/>
                          </a:cubicBezTo>
                          <a:cubicBezTo>
                            <a:pt x="18" y="35"/>
                            <a:pt x="18" y="35"/>
                            <a:pt x="18" y="35"/>
                          </a:cubicBezTo>
                          <a:cubicBezTo>
                            <a:pt x="8" y="35"/>
                            <a:pt x="0" y="27"/>
                            <a:pt x="0" y="17"/>
                          </a:cubicBezTo>
                          <a:cubicBezTo>
                            <a:pt x="0" y="13"/>
                            <a:pt x="2" y="8"/>
                            <a:pt x="5" y="5"/>
                          </a:cubicBezTo>
                          <a:cubicBezTo>
                            <a:pt x="9" y="2"/>
                            <a:pt x="13" y="0"/>
                            <a:pt x="18" y="0"/>
                          </a:cubicBezTo>
                          <a:cubicBezTo>
                            <a:pt x="87" y="0"/>
                            <a:pt x="87" y="0"/>
                            <a:pt x="87" y="0"/>
                          </a:cubicBezTo>
                          <a:cubicBezTo>
                            <a:pt x="96" y="0"/>
                            <a:pt x="104" y="7"/>
                            <a:pt x="104" y="17"/>
                          </a:cubicBezTo>
                          <a:cubicBezTo>
                            <a:pt x="104" y="22"/>
                            <a:pt x="102" y="26"/>
                            <a:pt x="99" y="29"/>
                          </a:cubicBezTo>
                          <a:cubicBezTo>
                            <a:pt x="96" y="32"/>
                            <a:pt x="92" y="34"/>
                            <a:pt x="87" y="34"/>
                          </a:cubicBezTo>
                          <a:lnTo>
                            <a:pt x="18"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3" name="Freeform 48">
                      <a:extLst>
                        <a:ext uri="{FF2B5EF4-FFF2-40B4-BE49-F238E27FC236}">
                          <a16:creationId xmlns:a16="http://schemas.microsoft.com/office/drawing/2014/main" id="{337352F1-711C-4329-97A0-1651BDB2AE73}"/>
                        </a:ext>
                      </a:extLst>
                    </p:cNvPr>
                    <p:cNvSpPr>
                      <a:spLocks/>
                    </p:cNvSpPr>
                    <p:nvPr/>
                  </p:nvSpPr>
                  <p:spPr bwMode="auto">
                    <a:xfrm>
                      <a:off x="5729288" y="3206751"/>
                      <a:ext cx="47625" cy="15875"/>
                    </a:xfrm>
                    <a:custGeom>
                      <a:avLst/>
                      <a:gdLst>
                        <a:gd name="T0" fmla="*/ 18 w 104"/>
                        <a:gd name="T1" fmla="*/ 35 h 35"/>
                        <a:gd name="T2" fmla="*/ 18 w 104"/>
                        <a:gd name="T3" fmla="*/ 35 h 35"/>
                        <a:gd name="T4" fmla="*/ 0 w 104"/>
                        <a:gd name="T5" fmla="*/ 18 h 35"/>
                        <a:gd name="T6" fmla="*/ 6 w 104"/>
                        <a:gd name="T7" fmla="*/ 5 h 35"/>
                        <a:gd name="T8" fmla="*/ 18 w 104"/>
                        <a:gd name="T9" fmla="*/ 0 h 35"/>
                        <a:gd name="T10" fmla="*/ 87 w 104"/>
                        <a:gd name="T11" fmla="*/ 0 h 35"/>
                        <a:gd name="T12" fmla="*/ 87 w 104"/>
                        <a:gd name="T13" fmla="*/ 0 h 35"/>
                        <a:gd name="T14" fmla="*/ 104 w 104"/>
                        <a:gd name="T15" fmla="*/ 17 h 35"/>
                        <a:gd name="T16" fmla="*/ 99 w 104"/>
                        <a:gd name="T17" fmla="*/ 29 h 35"/>
                        <a:gd name="T18" fmla="*/ 87 w 104"/>
                        <a:gd name="T19" fmla="*/ 34 h 35"/>
                        <a:gd name="T20" fmla="*/ 48 w 104"/>
                        <a:gd name="T21" fmla="*/ 35 h 35"/>
                        <a:gd name="T22" fmla="*/ 18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18" y="35"/>
                          </a:moveTo>
                          <a:cubicBezTo>
                            <a:pt x="18" y="35"/>
                            <a:pt x="18" y="35"/>
                            <a:pt x="18" y="35"/>
                          </a:cubicBezTo>
                          <a:cubicBezTo>
                            <a:pt x="8" y="35"/>
                            <a:pt x="0" y="27"/>
                            <a:pt x="0" y="18"/>
                          </a:cubicBezTo>
                          <a:cubicBezTo>
                            <a:pt x="0" y="13"/>
                            <a:pt x="2" y="9"/>
                            <a:pt x="6" y="5"/>
                          </a:cubicBezTo>
                          <a:cubicBezTo>
                            <a:pt x="9" y="2"/>
                            <a:pt x="13" y="0"/>
                            <a:pt x="18" y="0"/>
                          </a:cubicBezTo>
                          <a:cubicBezTo>
                            <a:pt x="41" y="0"/>
                            <a:pt x="64" y="0"/>
                            <a:pt x="87" y="0"/>
                          </a:cubicBezTo>
                          <a:cubicBezTo>
                            <a:pt x="87" y="0"/>
                            <a:pt x="87" y="0"/>
                            <a:pt x="87" y="0"/>
                          </a:cubicBezTo>
                          <a:cubicBezTo>
                            <a:pt x="97" y="0"/>
                            <a:pt x="104" y="8"/>
                            <a:pt x="104" y="17"/>
                          </a:cubicBezTo>
                          <a:cubicBezTo>
                            <a:pt x="104" y="22"/>
                            <a:pt x="103" y="26"/>
                            <a:pt x="99" y="29"/>
                          </a:cubicBezTo>
                          <a:cubicBezTo>
                            <a:pt x="96" y="33"/>
                            <a:pt x="92" y="34"/>
                            <a:pt x="87" y="34"/>
                          </a:cubicBezTo>
                          <a:cubicBezTo>
                            <a:pt x="74" y="34"/>
                            <a:pt x="61" y="34"/>
                            <a:pt x="48" y="35"/>
                          </a:cubicBezTo>
                          <a:lnTo>
                            <a:pt x="18"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4" name="Freeform 49">
                      <a:extLst>
                        <a:ext uri="{FF2B5EF4-FFF2-40B4-BE49-F238E27FC236}">
                          <a16:creationId xmlns:a16="http://schemas.microsoft.com/office/drawing/2014/main" id="{45B9F91F-25F5-4EDA-A8AE-08647368BAEE}"/>
                        </a:ext>
                      </a:extLst>
                    </p:cNvPr>
                    <p:cNvSpPr>
                      <a:spLocks/>
                    </p:cNvSpPr>
                    <p:nvPr/>
                  </p:nvSpPr>
                  <p:spPr bwMode="auto">
                    <a:xfrm>
                      <a:off x="5810250" y="3206751"/>
                      <a:ext cx="47625" cy="15875"/>
                    </a:xfrm>
                    <a:custGeom>
                      <a:avLst/>
                      <a:gdLst>
                        <a:gd name="T0" fmla="*/ 17 w 103"/>
                        <a:gd name="T1" fmla="*/ 35 h 35"/>
                        <a:gd name="T2" fmla="*/ 17 w 103"/>
                        <a:gd name="T3" fmla="*/ 35 h 35"/>
                        <a:gd name="T4" fmla="*/ 0 w 103"/>
                        <a:gd name="T5" fmla="*/ 18 h 35"/>
                        <a:gd name="T6" fmla="*/ 5 w 103"/>
                        <a:gd name="T7" fmla="*/ 6 h 35"/>
                        <a:gd name="T8" fmla="*/ 17 w 103"/>
                        <a:gd name="T9" fmla="*/ 0 h 35"/>
                        <a:gd name="T10" fmla="*/ 50 w 103"/>
                        <a:gd name="T11" fmla="*/ 0 h 35"/>
                        <a:gd name="T12" fmla="*/ 86 w 103"/>
                        <a:gd name="T13" fmla="*/ 0 h 35"/>
                        <a:gd name="T14" fmla="*/ 103 w 103"/>
                        <a:gd name="T15" fmla="*/ 17 h 35"/>
                        <a:gd name="T16" fmla="*/ 86 w 103"/>
                        <a:gd name="T17" fmla="*/ 35 h 35"/>
                        <a:gd name="T18" fmla="*/ 20 w 103"/>
                        <a:gd name="T19" fmla="*/ 35 h 35"/>
                        <a:gd name="T20" fmla="*/ 17 w 103"/>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35">
                          <a:moveTo>
                            <a:pt x="17" y="35"/>
                          </a:moveTo>
                          <a:cubicBezTo>
                            <a:pt x="17" y="35"/>
                            <a:pt x="17" y="35"/>
                            <a:pt x="17" y="35"/>
                          </a:cubicBezTo>
                          <a:cubicBezTo>
                            <a:pt x="7" y="35"/>
                            <a:pt x="0" y="27"/>
                            <a:pt x="0" y="18"/>
                          </a:cubicBezTo>
                          <a:cubicBezTo>
                            <a:pt x="0" y="13"/>
                            <a:pt x="1" y="9"/>
                            <a:pt x="5" y="6"/>
                          </a:cubicBezTo>
                          <a:cubicBezTo>
                            <a:pt x="8" y="2"/>
                            <a:pt x="12" y="0"/>
                            <a:pt x="17" y="0"/>
                          </a:cubicBezTo>
                          <a:cubicBezTo>
                            <a:pt x="28" y="0"/>
                            <a:pt x="39" y="0"/>
                            <a:pt x="50" y="0"/>
                          </a:cubicBezTo>
                          <a:cubicBezTo>
                            <a:pt x="62" y="0"/>
                            <a:pt x="74" y="0"/>
                            <a:pt x="86" y="0"/>
                          </a:cubicBezTo>
                          <a:cubicBezTo>
                            <a:pt x="96" y="0"/>
                            <a:pt x="103" y="8"/>
                            <a:pt x="103" y="17"/>
                          </a:cubicBezTo>
                          <a:cubicBezTo>
                            <a:pt x="103" y="27"/>
                            <a:pt x="96" y="35"/>
                            <a:pt x="86" y="35"/>
                          </a:cubicBezTo>
                          <a:cubicBezTo>
                            <a:pt x="64" y="35"/>
                            <a:pt x="42" y="35"/>
                            <a:pt x="20" y="35"/>
                          </a:cubicBezTo>
                          <a:lnTo>
                            <a:pt x="17"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5" name="Freeform 50">
                      <a:extLst>
                        <a:ext uri="{FF2B5EF4-FFF2-40B4-BE49-F238E27FC236}">
                          <a16:creationId xmlns:a16="http://schemas.microsoft.com/office/drawing/2014/main" id="{600CB74D-799D-4A07-B264-669714679DCB}"/>
                        </a:ext>
                      </a:extLst>
                    </p:cNvPr>
                    <p:cNvSpPr>
                      <a:spLocks/>
                    </p:cNvSpPr>
                    <p:nvPr/>
                  </p:nvSpPr>
                  <p:spPr bwMode="auto">
                    <a:xfrm>
                      <a:off x="5891213" y="3205163"/>
                      <a:ext cx="47625" cy="17463"/>
                    </a:xfrm>
                    <a:custGeom>
                      <a:avLst/>
                      <a:gdLst>
                        <a:gd name="T0" fmla="*/ 17 w 104"/>
                        <a:gd name="T1" fmla="*/ 35 h 35"/>
                        <a:gd name="T2" fmla="*/ 17 w 104"/>
                        <a:gd name="T3" fmla="*/ 35 h 35"/>
                        <a:gd name="T4" fmla="*/ 17 w 104"/>
                        <a:gd name="T5" fmla="*/ 35 h 35"/>
                        <a:gd name="T6" fmla="*/ 0 w 104"/>
                        <a:gd name="T7" fmla="*/ 18 h 35"/>
                        <a:gd name="T8" fmla="*/ 5 w 104"/>
                        <a:gd name="T9" fmla="*/ 6 h 35"/>
                        <a:gd name="T10" fmla="*/ 17 w 104"/>
                        <a:gd name="T11" fmla="*/ 1 h 35"/>
                        <a:gd name="T12" fmla="*/ 20 w 104"/>
                        <a:gd name="T13" fmla="*/ 1 h 35"/>
                        <a:gd name="T14" fmla="*/ 86 w 104"/>
                        <a:gd name="T15" fmla="*/ 0 h 35"/>
                        <a:gd name="T16" fmla="*/ 104 w 104"/>
                        <a:gd name="T17" fmla="*/ 17 h 35"/>
                        <a:gd name="T18" fmla="*/ 98 w 104"/>
                        <a:gd name="T19" fmla="*/ 30 h 35"/>
                        <a:gd name="T20" fmla="*/ 86 w 104"/>
                        <a:gd name="T21" fmla="*/ 35 h 35"/>
                        <a:gd name="T22" fmla="*/ 85 w 104"/>
                        <a:gd name="T23" fmla="*/ 35 h 35"/>
                        <a:gd name="T24" fmla="*/ 76 w 104"/>
                        <a:gd name="T25" fmla="*/ 35 h 35"/>
                        <a:gd name="T26" fmla="*/ 17 w 104"/>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35">
                          <a:moveTo>
                            <a:pt x="17" y="35"/>
                          </a:moveTo>
                          <a:cubicBezTo>
                            <a:pt x="17" y="35"/>
                            <a:pt x="17" y="35"/>
                            <a:pt x="17" y="35"/>
                          </a:cubicBezTo>
                          <a:cubicBezTo>
                            <a:pt x="17" y="35"/>
                            <a:pt x="17" y="35"/>
                            <a:pt x="17" y="35"/>
                          </a:cubicBezTo>
                          <a:cubicBezTo>
                            <a:pt x="7" y="35"/>
                            <a:pt x="0" y="27"/>
                            <a:pt x="0" y="18"/>
                          </a:cubicBezTo>
                          <a:cubicBezTo>
                            <a:pt x="0" y="13"/>
                            <a:pt x="1" y="9"/>
                            <a:pt x="5" y="6"/>
                          </a:cubicBezTo>
                          <a:cubicBezTo>
                            <a:pt x="8" y="2"/>
                            <a:pt x="12" y="1"/>
                            <a:pt x="17" y="1"/>
                          </a:cubicBezTo>
                          <a:cubicBezTo>
                            <a:pt x="20" y="1"/>
                            <a:pt x="20" y="1"/>
                            <a:pt x="20" y="1"/>
                          </a:cubicBezTo>
                          <a:cubicBezTo>
                            <a:pt x="42" y="0"/>
                            <a:pt x="64" y="0"/>
                            <a:pt x="86" y="0"/>
                          </a:cubicBezTo>
                          <a:cubicBezTo>
                            <a:pt x="96" y="0"/>
                            <a:pt x="103" y="8"/>
                            <a:pt x="104" y="17"/>
                          </a:cubicBezTo>
                          <a:cubicBezTo>
                            <a:pt x="104" y="22"/>
                            <a:pt x="102" y="26"/>
                            <a:pt x="98" y="30"/>
                          </a:cubicBezTo>
                          <a:cubicBezTo>
                            <a:pt x="95" y="33"/>
                            <a:pt x="91" y="35"/>
                            <a:pt x="86" y="35"/>
                          </a:cubicBezTo>
                          <a:cubicBezTo>
                            <a:pt x="86" y="35"/>
                            <a:pt x="86" y="35"/>
                            <a:pt x="85" y="35"/>
                          </a:cubicBezTo>
                          <a:cubicBezTo>
                            <a:pt x="76" y="35"/>
                            <a:pt x="76" y="35"/>
                            <a:pt x="76" y="35"/>
                          </a:cubicBezTo>
                          <a:cubicBezTo>
                            <a:pt x="57" y="35"/>
                            <a:pt x="37"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6" name="Freeform 51">
                      <a:extLst>
                        <a:ext uri="{FF2B5EF4-FFF2-40B4-BE49-F238E27FC236}">
                          <a16:creationId xmlns:a16="http://schemas.microsoft.com/office/drawing/2014/main" id="{97314954-9C99-4412-9368-CCA4316379AD}"/>
                        </a:ext>
                      </a:extLst>
                    </p:cNvPr>
                    <p:cNvSpPr>
                      <a:spLocks/>
                    </p:cNvSpPr>
                    <p:nvPr/>
                  </p:nvSpPr>
                  <p:spPr bwMode="auto">
                    <a:xfrm>
                      <a:off x="5970588" y="3205163"/>
                      <a:ext cx="49213" cy="15875"/>
                    </a:xfrm>
                    <a:custGeom>
                      <a:avLst/>
                      <a:gdLst>
                        <a:gd name="T0" fmla="*/ 17 w 104"/>
                        <a:gd name="T1" fmla="*/ 35 h 35"/>
                        <a:gd name="T2" fmla="*/ 17 w 104"/>
                        <a:gd name="T3" fmla="*/ 35 h 35"/>
                        <a:gd name="T4" fmla="*/ 0 w 104"/>
                        <a:gd name="T5" fmla="*/ 18 h 35"/>
                        <a:gd name="T6" fmla="*/ 5 w 104"/>
                        <a:gd name="T7" fmla="*/ 6 h 35"/>
                        <a:gd name="T8" fmla="*/ 17 w 104"/>
                        <a:gd name="T9" fmla="*/ 1 h 35"/>
                        <a:gd name="T10" fmla="*/ 48 w 104"/>
                        <a:gd name="T11" fmla="*/ 1 h 35"/>
                        <a:gd name="T12" fmla="*/ 86 w 104"/>
                        <a:gd name="T13" fmla="*/ 0 h 35"/>
                        <a:gd name="T14" fmla="*/ 104 w 104"/>
                        <a:gd name="T15" fmla="*/ 18 h 35"/>
                        <a:gd name="T16" fmla="*/ 87 w 104"/>
                        <a:gd name="T17" fmla="*/ 35 h 35"/>
                        <a:gd name="T18" fmla="*/ 26 w 104"/>
                        <a:gd name="T19" fmla="*/ 35 h 35"/>
                        <a:gd name="T20" fmla="*/ 17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17" y="35"/>
                          </a:moveTo>
                          <a:cubicBezTo>
                            <a:pt x="17" y="35"/>
                            <a:pt x="17" y="35"/>
                            <a:pt x="17" y="35"/>
                          </a:cubicBezTo>
                          <a:cubicBezTo>
                            <a:pt x="8" y="35"/>
                            <a:pt x="0" y="28"/>
                            <a:pt x="0" y="18"/>
                          </a:cubicBezTo>
                          <a:cubicBezTo>
                            <a:pt x="0" y="14"/>
                            <a:pt x="2" y="9"/>
                            <a:pt x="5" y="6"/>
                          </a:cubicBezTo>
                          <a:cubicBezTo>
                            <a:pt x="8" y="3"/>
                            <a:pt x="12" y="1"/>
                            <a:pt x="17" y="1"/>
                          </a:cubicBezTo>
                          <a:cubicBezTo>
                            <a:pt x="48" y="1"/>
                            <a:pt x="48" y="1"/>
                            <a:pt x="48" y="1"/>
                          </a:cubicBezTo>
                          <a:cubicBezTo>
                            <a:pt x="61" y="1"/>
                            <a:pt x="74" y="1"/>
                            <a:pt x="86" y="0"/>
                          </a:cubicBezTo>
                          <a:cubicBezTo>
                            <a:pt x="96" y="0"/>
                            <a:pt x="104" y="8"/>
                            <a:pt x="104" y="18"/>
                          </a:cubicBezTo>
                          <a:cubicBezTo>
                            <a:pt x="104" y="27"/>
                            <a:pt x="96" y="35"/>
                            <a:pt x="87" y="35"/>
                          </a:cubicBezTo>
                          <a:cubicBezTo>
                            <a:pt x="67" y="35"/>
                            <a:pt x="47" y="35"/>
                            <a:pt x="26" y="35"/>
                          </a:cubicBezTo>
                          <a:lnTo>
                            <a:pt x="17"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7" name="Freeform 52">
                      <a:extLst>
                        <a:ext uri="{FF2B5EF4-FFF2-40B4-BE49-F238E27FC236}">
                          <a16:creationId xmlns:a16="http://schemas.microsoft.com/office/drawing/2014/main" id="{E3A81605-0CB4-4973-BD32-558007054456}"/>
                        </a:ext>
                      </a:extLst>
                    </p:cNvPr>
                    <p:cNvSpPr>
                      <a:spLocks/>
                    </p:cNvSpPr>
                    <p:nvPr/>
                  </p:nvSpPr>
                  <p:spPr bwMode="auto">
                    <a:xfrm>
                      <a:off x="6051550" y="3205163"/>
                      <a:ext cx="47625" cy="15875"/>
                    </a:xfrm>
                    <a:custGeom>
                      <a:avLst/>
                      <a:gdLst>
                        <a:gd name="T0" fmla="*/ 17 w 104"/>
                        <a:gd name="T1" fmla="*/ 34 h 34"/>
                        <a:gd name="T2" fmla="*/ 17 w 104"/>
                        <a:gd name="T3" fmla="*/ 34 h 34"/>
                        <a:gd name="T4" fmla="*/ 17 w 104"/>
                        <a:gd name="T5" fmla="*/ 34 h 34"/>
                        <a:gd name="T6" fmla="*/ 0 w 104"/>
                        <a:gd name="T7" fmla="*/ 17 h 34"/>
                        <a:gd name="T8" fmla="*/ 5 w 104"/>
                        <a:gd name="T9" fmla="*/ 5 h 34"/>
                        <a:gd name="T10" fmla="*/ 17 w 104"/>
                        <a:gd name="T11" fmla="*/ 0 h 34"/>
                        <a:gd name="T12" fmla="*/ 37 w 104"/>
                        <a:gd name="T13" fmla="*/ 0 h 34"/>
                        <a:gd name="T14" fmla="*/ 87 w 104"/>
                        <a:gd name="T15" fmla="*/ 0 h 34"/>
                        <a:gd name="T16" fmla="*/ 104 w 104"/>
                        <a:gd name="T17" fmla="*/ 17 h 34"/>
                        <a:gd name="T18" fmla="*/ 99 w 104"/>
                        <a:gd name="T19" fmla="*/ 29 h 34"/>
                        <a:gd name="T20" fmla="*/ 87 w 104"/>
                        <a:gd name="T21" fmla="*/ 34 h 34"/>
                        <a:gd name="T22" fmla="*/ 62 w 104"/>
                        <a:gd name="T23" fmla="*/ 34 h 34"/>
                        <a:gd name="T24" fmla="*/ 17 w 104"/>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4">
                          <a:moveTo>
                            <a:pt x="17" y="34"/>
                          </a:moveTo>
                          <a:cubicBezTo>
                            <a:pt x="17" y="34"/>
                            <a:pt x="17" y="34"/>
                            <a:pt x="17" y="34"/>
                          </a:cubicBezTo>
                          <a:cubicBezTo>
                            <a:pt x="17" y="34"/>
                            <a:pt x="17" y="34"/>
                            <a:pt x="17" y="34"/>
                          </a:cubicBezTo>
                          <a:cubicBezTo>
                            <a:pt x="8" y="34"/>
                            <a:pt x="0" y="27"/>
                            <a:pt x="0" y="17"/>
                          </a:cubicBezTo>
                          <a:cubicBezTo>
                            <a:pt x="0" y="13"/>
                            <a:pt x="2" y="8"/>
                            <a:pt x="5" y="5"/>
                          </a:cubicBezTo>
                          <a:cubicBezTo>
                            <a:pt x="8" y="2"/>
                            <a:pt x="13" y="0"/>
                            <a:pt x="17" y="0"/>
                          </a:cubicBezTo>
                          <a:cubicBezTo>
                            <a:pt x="37" y="0"/>
                            <a:pt x="37" y="0"/>
                            <a:pt x="37" y="0"/>
                          </a:cubicBezTo>
                          <a:cubicBezTo>
                            <a:pt x="54" y="0"/>
                            <a:pt x="71" y="0"/>
                            <a:pt x="87" y="0"/>
                          </a:cubicBezTo>
                          <a:cubicBezTo>
                            <a:pt x="96" y="0"/>
                            <a:pt x="104" y="7"/>
                            <a:pt x="104" y="17"/>
                          </a:cubicBezTo>
                          <a:cubicBezTo>
                            <a:pt x="104" y="21"/>
                            <a:pt x="102" y="26"/>
                            <a:pt x="99" y="29"/>
                          </a:cubicBezTo>
                          <a:cubicBezTo>
                            <a:pt x="96" y="32"/>
                            <a:pt x="91" y="34"/>
                            <a:pt x="87" y="34"/>
                          </a:cubicBezTo>
                          <a:cubicBezTo>
                            <a:pt x="62" y="34"/>
                            <a:pt x="62" y="34"/>
                            <a:pt x="62" y="34"/>
                          </a:cubicBezTo>
                          <a:cubicBezTo>
                            <a:pt x="47" y="34"/>
                            <a:pt x="33" y="34"/>
                            <a:pt x="17"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8" name="Freeform 53">
                      <a:extLst>
                        <a:ext uri="{FF2B5EF4-FFF2-40B4-BE49-F238E27FC236}">
                          <a16:creationId xmlns:a16="http://schemas.microsoft.com/office/drawing/2014/main" id="{48F01F60-59B5-45DA-89BA-81F8679EB5DA}"/>
                        </a:ext>
                      </a:extLst>
                    </p:cNvPr>
                    <p:cNvSpPr>
                      <a:spLocks/>
                    </p:cNvSpPr>
                    <p:nvPr/>
                  </p:nvSpPr>
                  <p:spPr bwMode="auto">
                    <a:xfrm>
                      <a:off x="6132513" y="3205163"/>
                      <a:ext cx="47625" cy="15875"/>
                    </a:xfrm>
                    <a:custGeom>
                      <a:avLst/>
                      <a:gdLst>
                        <a:gd name="T0" fmla="*/ 18 w 104"/>
                        <a:gd name="T1" fmla="*/ 35 h 35"/>
                        <a:gd name="T2" fmla="*/ 18 w 104"/>
                        <a:gd name="T3" fmla="*/ 35 h 35"/>
                        <a:gd name="T4" fmla="*/ 17 w 104"/>
                        <a:gd name="T5" fmla="*/ 35 h 35"/>
                        <a:gd name="T6" fmla="*/ 0 w 104"/>
                        <a:gd name="T7" fmla="*/ 18 h 35"/>
                        <a:gd name="T8" fmla="*/ 5 w 104"/>
                        <a:gd name="T9" fmla="*/ 5 h 35"/>
                        <a:gd name="T10" fmla="*/ 17 w 104"/>
                        <a:gd name="T11" fmla="*/ 0 h 35"/>
                        <a:gd name="T12" fmla="*/ 87 w 104"/>
                        <a:gd name="T13" fmla="*/ 0 h 35"/>
                        <a:gd name="T14" fmla="*/ 87 w 104"/>
                        <a:gd name="T15" fmla="*/ 0 h 35"/>
                        <a:gd name="T16" fmla="*/ 104 w 104"/>
                        <a:gd name="T17" fmla="*/ 17 h 35"/>
                        <a:gd name="T18" fmla="*/ 87 w 104"/>
                        <a:gd name="T19" fmla="*/ 34 h 35"/>
                        <a:gd name="T20" fmla="*/ 65 w 104"/>
                        <a:gd name="T21" fmla="*/ 35 h 35"/>
                        <a:gd name="T22" fmla="*/ 18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18" y="35"/>
                          </a:moveTo>
                          <a:cubicBezTo>
                            <a:pt x="18" y="35"/>
                            <a:pt x="18" y="35"/>
                            <a:pt x="18" y="35"/>
                          </a:cubicBezTo>
                          <a:cubicBezTo>
                            <a:pt x="17" y="35"/>
                            <a:pt x="17" y="35"/>
                            <a:pt x="17" y="35"/>
                          </a:cubicBezTo>
                          <a:cubicBezTo>
                            <a:pt x="8" y="35"/>
                            <a:pt x="0" y="27"/>
                            <a:pt x="0" y="18"/>
                          </a:cubicBezTo>
                          <a:cubicBezTo>
                            <a:pt x="0" y="13"/>
                            <a:pt x="2" y="9"/>
                            <a:pt x="5" y="5"/>
                          </a:cubicBezTo>
                          <a:cubicBezTo>
                            <a:pt x="8" y="2"/>
                            <a:pt x="13" y="0"/>
                            <a:pt x="17" y="0"/>
                          </a:cubicBezTo>
                          <a:cubicBezTo>
                            <a:pt x="45" y="0"/>
                            <a:pt x="68" y="0"/>
                            <a:pt x="87" y="0"/>
                          </a:cubicBezTo>
                          <a:cubicBezTo>
                            <a:pt x="87" y="0"/>
                            <a:pt x="87" y="0"/>
                            <a:pt x="87" y="0"/>
                          </a:cubicBezTo>
                          <a:cubicBezTo>
                            <a:pt x="96" y="0"/>
                            <a:pt x="104" y="8"/>
                            <a:pt x="104" y="17"/>
                          </a:cubicBezTo>
                          <a:cubicBezTo>
                            <a:pt x="104" y="27"/>
                            <a:pt x="96" y="34"/>
                            <a:pt x="87" y="34"/>
                          </a:cubicBezTo>
                          <a:cubicBezTo>
                            <a:pt x="65" y="35"/>
                            <a:pt x="65" y="35"/>
                            <a:pt x="65" y="35"/>
                          </a:cubicBezTo>
                          <a:cubicBezTo>
                            <a:pt x="51" y="35"/>
                            <a:pt x="35"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9" name="Freeform 54">
                      <a:extLst>
                        <a:ext uri="{FF2B5EF4-FFF2-40B4-BE49-F238E27FC236}">
                          <a16:creationId xmlns:a16="http://schemas.microsoft.com/office/drawing/2014/main" id="{6D0F07B7-BF64-48DE-A6DC-8EFA0F048C63}"/>
                        </a:ext>
                      </a:extLst>
                    </p:cNvPr>
                    <p:cNvSpPr>
                      <a:spLocks/>
                    </p:cNvSpPr>
                    <p:nvPr/>
                  </p:nvSpPr>
                  <p:spPr bwMode="auto">
                    <a:xfrm>
                      <a:off x="6557963" y="3014663"/>
                      <a:ext cx="47625" cy="15875"/>
                    </a:xfrm>
                    <a:custGeom>
                      <a:avLst/>
                      <a:gdLst>
                        <a:gd name="T0" fmla="*/ 32 w 104"/>
                        <a:gd name="T1" fmla="*/ 35 h 35"/>
                        <a:gd name="T2" fmla="*/ 17 w 104"/>
                        <a:gd name="T3" fmla="*/ 35 h 35"/>
                        <a:gd name="T4" fmla="*/ 0 w 104"/>
                        <a:gd name="T5" fmla="*/ 18 h 35"/>
                        <a:gd name="T6" fmla="*/ 17 w 104"/>
                        <a:gd name="T7" fmla="*/ 0 h 35"/>
                        <a:gd name="T8" fmla="*/ 32 w 104"/>
                        <a:gd name="T9" fmla="*/ 0 h 35"/>
                        <a:gd name="T10" fmla="*/ 85 w 104"/>
                        <a:gd name="T11" fmla="*/ 0 h 35"/>
                        <a:gd name="T12" fmla="*/ 86 w 104"/>
                        <a:gd name="T13" fmla="*/ 0 h 35"/>
                        <a:gd name="T14" fmla="*/ 104 w 104"/>
                        <a:gd name="T15" fmla="*/ 18 h 35"/>
                        <a:gd name="T16" fmla="*/ 98 w 104"/>
                        <a:gd name="T17" fmla="*/ 30 h 35"/>
                        <a:gd name="T18" fmla="*/ 86 w 104"/>
                        <a:gd name="T19" fmla="*/ 35 h 35"/>
                        <a:gd name="T20" fmla="*/ 86 w 104"/>
                        <a:gd name="T21" fmla="*/ 35 h 35"/>
                        <a:gd name="T22" fmla="*/ 32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32" y="35"/>
                          </a:moveTo>
                          <a:cubicBezTo>
                            <a:pt x="17" y="35"/>
                            <a:pt x="17" y="35"/>
                            <a:pt x="17" y="35"/>
                          </a:cubicBezTo>
                          <a:cubicBezTo>
                            <a:pt x="8" y="35"/>
                            <a:pt x="0" y="27"/>
                            <a:pt x="0" y="18"/>
                          </a:cubicBezTo>
                          <a:cubicBezTo>
                            <a:pt x="0" y="8"/>
                            <a:pt x="8" y="0"/>
                            <a:pt x="17" y="0"/>
                          </a:cubicBezTo>
                          <a:cubicBezTo>
                            <a:pt x="32" y="0"/>
                            <a:pt x="32" y="0"/>
                            <a:pt x="32" y="0"/>
                          </a:cubicBezTo>
                          <a:cubicBezTo>
                            <a:pt x="49" y="0"/>
                            <a:pt x="67" y="0"/>
                            <a:pt x="85" y="0"/>
                          </a:cubicBezTo>
                          <a:cubicBezTo>
                            <a:pt x="86" y="0"/>
                            <a:pt x="86" y="0"/>
                            <a:pt x="86" y="0"/>
                          </a:cubicBezTo>
                          <a:cubicBezTo>
                            <a:pt x="96" y="0"/>
                            <a:pt x="104" y="8"/>
                            <a:pt x="104" y="18"/>
                          </a:cubicBezTo>
                          <a:cubicBezTo>
                            <a:pt x="104" y="22"/>
                            <a:pt x="102" y="26"/>
                            <a:pt x="98" y="30"/>
                          </a:cubicBezTo>
                          <a:cubicBezTo>
                            <a:pt x="95" y="33"/>
                            <a:pt x="91" y="35"/>
                            <a:pt x="86" y="35"/>
                          </a:cubicBezTo>
                          <a:cubicBezTo>
                            <a:pt x="86" y="35"/>
                            <a:pt x="86" y="35"/>
                            <a:pt x="86" y="35"/>
                          </a:cubicBezTo>
                          <a:cubicBezTo>
                            <a:pt x="67" y="35"/>
                            <a:pt x="49" y="35"/>
                            <a:pt x="32"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0" name="Freeform 55">
                      <a:extLst>
                        <a:ext uri="{FF2B5EF4-FFF2-40B4-BE49-F238E27FC236}">
                          <a16:creationId xmlns:a16="http://schemas.microsoft.com/office/drawing/2014/main" id="{9DF2FDB7-8892-446E-9831-A7563635FE0B}"/>
                        </a:ext>
                      </a:extLst>
                    </p:cNvPr>
                    <p:cNvSpPr>
                      <a:spLocks/>
                    </p:cNvSpPr>
                    <p:nvPr/>
                  </p:nvSpPr>
                  <p:spPr bwMode="auto">
                    <a:xfrm>
                      <a:off x="6477000" y="3014663"/>
                      <a:ext cx="49213" cy="15875"/>
                    </a:xfrm>
                    <a:custGeom>
                      <a:avLst/>
                      <a:gdLst>
                        <a:gd name="T0" fmla="*/ 86 w 104"/>
                        <a:gd name="T1" fmla="*/ 35 h 35"/>
                        <a:gd name="T2" fmla="*/ 86 w 104"/>
                        <a:gd name="T3" fmla="*/ 35 h 35"/>
                        <a:gd name="T4" fmla="*/ 17 w 104"/>
                        <a:gd name="T5" fmla="*/ 34 h 35"/>
                        <a:gd name="T6" fmla="*/ 0 w 104"/>
                        <a:gd name="T7" fmla="*/ 17 h 35"/>
                        <a:gd name="T8" fmla="*/ 17 w 104"/>
                        <a:gd name="T9" fmla="*/ 0 h 35"/>
                        <a:gd name="T10" fmla="*/ 86 w 104"/>
                        <a:gd name="T11" fmla="*/ 0 h 35"/>
                        <a:gd name="T12" fmla="*/ 99 w 104"/>
                        <a:gd name="T13" fmla="*/ 5 h 35"/>
                        <a:gd name="T14" fmla="*/ 104 w 104"/>
                        <a:gd name="T15" fmla="*/ 17 h 35"/>
                        <a:gd name="T16" fmla="*/ 86 w 10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5">
                          <a:moveTo>
                            <a:pt x="86" y="35"/>
                          </a:moveTo>
                          <a:cubicBezTo>
                            <a:pt x="86" y="35"/>
                            <a:pt x="86" y="35"/>
                            <a:pt x="86" y="35"/>
                          </a:cubicBezTo>
                          <a:cubicBezTo>
                            <a:pt x="64" y="35"/>
                            <a:pt x="41" y="34"/>
                            <a:pt x="17" y="34"/>
                          </a:cubicBezTo>
                          <a:cubicBezTo>
                            <a:pt x="8" y="34"/>
                            <a:pt x="0" y="26"/>
                            <a:pt x="0" y="17"/>
                          </a:cubicBezTo>
                          <a:cubicBezTo>
                            <a:pt x="0" y="7"/>
                            <a:pt x="8" y="0"/>
                            <a:pt x="17" y="0"/>
                          </a:cubicBezTo>
                          <a:cubicBezTo>
                            <a:pt x="39" y="0"/>
                            <a:pt x="62" y="0"/>
                            <a:pt x="86" y="0"/>
                          </a:cubicBezTo>
                          <a:cubicBezTo>
                            <a:pt x="91" y="0"/>
                            <a:pt x="95" y="2"/>
                            <a:pt x="99" y="5"/>
                          </a:cubicBezTo>
                          <a:cubicBezTo>
                            <a:pt x="102" y="8"/>
                            <a:pt x="104" y="13"/>
                            <a:pt x="104" y="17"/>
                          </a:cubicBezTo>
                          <a:cubicBezTo>
                            <a:pt x="104"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1" name="Freeform 56">
                      <a:extLst>
                        <a:ext uri="{FF2B5EF4-FFF2-40B4-BE49-F238E27FC236}">
                          <a16:creationId xmlns:a16="http://schemas.microsoft.com/office/drawing/2014/main" id="{CD26EC25-E2B2-421A-BD51-CCCBB1878FC6}"/>
                        </a:ext>
                      </a:extLst>
                    </p:cNvPr>
                    <p:cNvSpPr>
                      <a:spLocks/>
                    </p:cNvSpPr>
                    <p:nvPr/>
                  </p:nvSpPr>
                  <p:spPr bwMode="auto">
                    <a:xfrm>
                      <a:off x="6638925" y="3014663"/>
                      <a:ext cx="47625" cy="15875"/>
                    </a:xfrm>
                    <a:custGeom>
                      <a:avLst/>
                      <a:gdLst>
                        <a:gd name="T0" fmla="*/ 17 w 103"/>
                        <a:gd name="T1" fmla="*/ 35 h 35"/>
                        <a:gd name="T2" fmla="*/ 17 w 103"/>
                        <a:gd name="T3" fmla="*/ 35 h 35"/>
                        <a:gd name="T4" fmla="*/ 0 w 103"/>
                        <a:gd name="T5" fmla="*/ 17 h 35"/>
                        <a:gd name="T6" fmla="*/ 17 w 103"/>
                        <a:gd name="T7" fmla="*/ 0 h 35"/>
                        <a:gd name="T8" fmla="*/ 82 w 103"/>
                        <a:gd name="T9" fmla="*/ 0 h 35"/>
                        <a:gd name="T10" fmla="*/ 86 w 103"/>
                        <a:gd name="T11" fmla="*/ 0 h 35"/>
                        <a:gd name="T12" fmla="*/ 103 w 103"/>
                        <a:gd name="T13" fmla="*/ 17 h 35"/>
                        <a:gd name="T14" fmla="*/ 86 w 103"/>
                        <a:gd name="T15" fmla="*/ 34 h 35"/>
                        <a:gd name="T16" fmla="*/ 85 w 103"/>
                        <a:gd name="T17" fmla="*/ 34 h 35"/>
                        <a:gd name="T18" fmla="*/ 17 w 103"/>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5">
                          <a:moveTo>
                            <a:pt x="17" y="35"/>
                          </a:moveTo>
                          <a:cubicBezTo>
                            <a:pt x="17" y="35"/>
                            <a:pt x="17" y="35"/>
                            <a:pt x="17" y="35"/>
                          </a:cubicBezTo>
                          <a:cubicBezTo>
                            <a:pt x="7" y="35"/>
                            <a:pt x="0" y="27"/>
                            <a:pt x="0" y="17"/>
                          </a:cubicBezTo>
                          <a:cubicBezTo>
                            <a:pt x="0" y="8"/>
                            <a:pt x="7" y="0"/>
                            <a:pt x="17" y="0"/>
                          </a:cubicBezTo>
                          <a:cubicBezTo>
                            <a:pt x="39" y="0"/>
                            <a:pt x="60" y="0"/>
                            <a:pt x="82" y="0"/>
                          </a:cubicBezTo>
                          <a:cubicBezTo>
                            <a:pt x="86" y="0"/>
                            <a:pt x="86" y="0"/>
                            <a:pt x="86" y="0"/>
                          </a:cubicBezTo>
                          <a:cubicBezTo>
                            <a:pt x="96" y="0"/>
                            <a:pt x="103" y="7"/>
                            <a:pt x="103" y="17"/>
                          </a:cubicBezTo>
                          <a:cubicBezTo>
                            <a:pt x="103" y="26"/>
                            <a:pt x="96" y="34"/>
                            <a:pt x="86" y="34"/>
                          </a:cubicBezTo>
                          <a:cubicBezTo>
                            <a:pt x="85" y="34"/>
                            <a:pt x="85" y="34"/>
                            <a:pt x="85" y="34"/>
                          </a:cubicBezTo>
                          <a:cubicBezTo>
                            <a:pt x="62" y="34"/>
                            <a:pt x="40"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2" name="Freeform 57">
                      <a:extLst>
                        <a:ext uri="{FF2B5EF4-FFF2-40B4-BE49-F238E27FC236}">
                          <a16:creationId xmlns:a16="http://schemas.microsoft.com/office/drawing/2014/main" id="{AA0DE357-2D78-47B6-BCC4-1B0EA8EEC84A}"/>
                        </a:ext>
                      </a:extLst>
                    </p:cNvPr>
                    <p:cNvSpPr>
                      <a:spLocks/>
                    </p:cNvSpPr>
                    <p:nvPr/>
                  </p:nvSpPr>
                  <p:spPr bwMode="auto">
                    <a:xfrm>
                      <a:off x="6718300" y="3014663"/>
                      <a:ext cx="47625" cy="15875"/>
                    </a:xfrm>
                    <a:custGeom>
                      <a:avLst/>
                      <a:gdLst>
                        <a:gd name="T0" fmla="*/ 17 w 103"/>
                        <a:gd name="T1" fmla="*/ 35 h 35"/>
                        <a:gd name="T2" fmla="*/ 17 w 103"/>
                        <a:gd name="T3" fmla="*/ 35 h 35"/>
                        <a:gd name="T4" fmla="*/ 17 w 103"/>
                        <a:gd name="T5" fmla="*/ 35 h 35"/>
                        <a:gd name="T6" fmla="*/ 0 w 103"/>
                        <a:gd name="T7" fmla="*/ 18 h 35"/>
                        <a:gd name="T8" fmla="*/ 5 w 103"/>
                        <a:gd name="T9" fmla="*/ 5 h 35"/>
                        <a:gd name="T10" fmla="*/ 17 w 103"/>
                        <a:gd name="T11" fmla="*/ 0 h 35"/>
                        <a:gd name="T12" fmla="*/ 18 w 103"/>
                        <a:gd name="T13" fmla="*/ 0 h 35"/>
                        <a:gd name="T14" fmla="*/ 86 w 103"/>
                        <a:gd name="T15" fmla="*/ 0 h 35"/>
                        <a:gd name="T16" fmla="*/ 103 w 103"/>
                        <a:gd name="T17" fmla="*/ 17 h 35"/>
                        <a:gd name="T18" fmla="*/ 86 w 103"/>
                        <a:gd name="T19" fmla="*/ 34 h 35"/>
                        <a:gd name="T20" fmla="*/ 17 w 103"/>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35">
                          <a:moveTo>
                            <a:pt x="17" y="35"/>
                          </a:moveTo>
                          <a:cubicBezTo>
                            <a:pt x="17" y="35"/>
                            <a:pt x="17" y="35"/>
                            <a:pt x="17" y="35"/>
                          </a:cubicBezTo>
                          <a:cubicBezTo>
                            <a:pt x="17" y="35"/>
                            <a:pt x="17" y="35"/>
                            <a:pt x="17" y="35"/>
                          </a:cubicBezTo>
                          <a:cubicBezTo>
                            <a:pt x="7" y="35"/>
                            <a:pt x="0" y="27"/>
                            <a:pt x="0" y="18"/>
                          </a:cubicBezTo>
                          <a:cubicBezTo>
                            <a:pt x="0" y="13"/>
                            <a:pt x="1" y="9"/>
                            <a:pt x="5" y="5"/>
                          </a:cubicBezTo>
                          <a:cubicBezTo>
                            <a:pt x="8" y="2"/>
                            <a:pt x="12" y="0"/>
                            <a:pt x="17" y="0"/>
                          </a:cubicBezTo>
                          <a:cubicBezTo>
                            <a:pt x="18" y="0"/>
                            <a:pt x="18" y="0"/>
                            <a:pt x="18" y="0"/>
                          </a:cubicBezTo>
                          <a:cubicBezTo>
                            <a:pt x="41" y="0"/>
                            <a:pt x="63" y="0"/>
                            <a:pt x="86" y="0"/>
                          </a:cubicBezTo>
                          <a:cubicBezTo>
                            <a:pt x="96" y="0"/>
                            <a:pt x="103" y="8"/>
                            <a:pt x="103" y="17"/>
                          </a:cubicBezTo>
                          <a:cubicBezTo>
                            <a:pt x="103" y="27"/>
                            <a:pt x="96" y="34"/>
                            <a:pt x="86" y="34"/>
                          </a:cubicBezTo>
                          <a:cubicBezTo>
                            <a:pt x="63" y="35"/>
                            <a:pt x="40"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3" name="Freeform 58">
                      <a:extLst>
                        <a:ext uri="{FF2B5EF4-FFF2-40B4-BE49-F238E27FC236}">
                          <a16:creationId xmlns:a16="http://schemas.microsoft.com/office/drawing/2014/main" id="{B442DE0C-8C48-4B3A-84D3-CF637CEFB9D1}"/>
                        </a:ext>
                      </a:extLst>
                    </p:cNvPr>
                    <p:cNvSpPr>
                      <a:spLocks/>
                    </p:cNvSpPr>
                    <p:nvPr/>
                  </p:nvSpPr>
                  <p:spPr bwMode="auto">
                    <a:xfrm>
                      <a:off x="6396038" y="3013076"/>
                      <a:ext cx="49213" cy="17463"/>
                    </a:xfrm>
                    <a:custGeom>
                      <a:avLst/>
                      <a:gdLst>
                        <a:gd name="T0" fmla="*/ 87 w 104"/>
                        <a:gd name="T1" fmla="*/ 37 h 37"/>
                        <a:gd name="T2" fmla="*/ 86 w 104"/>
                        <a:gd name="T3" fmla="*/ 37 h 37"/>
                        <a:gd name="T4" fmla="*/ 17 w 104"/>
                        <a:gd name="T5" fmla="*/ 35 h 37"/>
                        <a:gd name="T6" fmla="*/ 17 w 104"/>
                        <a:gd name="T7" fmla="*/ 35 h 37"/>
                        <a:gd name="T8" fmla="*/ 0 w 104"/>
                        <a:gd name="T9" fmla="*/ 18 h 37"/>
                        <a:gd name="T10" fmla="*/ 0 w 104"/>
                        <a:gd name="T11" fmla="*/ 17 h 37"/>
                        <a:gd name="T12" fmla="*/ 18 w 104"/>
                        <a:gd name="T13" fmla="*/ 1 h 37"/>
                        <a:gd name="T14" fmla="*/ 87 w 104"/>
                        <a:gd name="T15" fmla="*/ 2 h 37"/>
                        <a:gd name="T16" fmla="*/ 104 w 104"/>
                        <a:gd name="T17" fmla="*/ 20 h 37"/>
                        <a:gd name="T18" fmla="*/ 87 w 104"/>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7">
                          <a:moveTo>
                            <a:pt x="87" y="37"/>
                          </a:moveTo>
                          <a:cubicBezTo>
                            <a:pt x="86" y="37"/>
                            <a:pt x="86" y="37"/>
                            <a:pt x="86" y="37"/>
                          </a:cubicBezTo>
                          <a:cubicBezTo>
                            <a:pt x="60" y="36"/>
                            <a:pt x="36" y="36"/>
                            <a:pt x="17" y="35"/>
                          </a:cubicBezTo>
                          <a:cubicBezTo>
                            <a:pt x="17" y="35"/>
                            <a:pt x="17" y="35"/>
                            <a:pt x="17" y="35"/>
                          </a:cubicBezTo>
                          <a:cubicBezTo>
                            <a:pt x="7" y="35"/>
                            <a:pt x="0" y="27"/>
                            <a:pt x="0" y="18"/>
                          </a:cubicBezTo>
                          <a:cubicBezTo>
                            <a:pt x="0" y="18"/>
                            <a:pt x="0" y="17"/>
                            <a:pt x="0" y="17"/>
                          </a:cubicBezTo>
                          <a:cubicBezTo>
                            <a:pt x="0" y="8"/>
                            <a:pt x="9" y="0"/>
                            <a:pt x="18" y="1"/>
                          </a:cubicBezTo>
                          <a:cubicBezTo>
                            <a:pt x="38" y="1"/>
                            <a:pt x="61" y="2"/>
                            <a:pt x="87" y="2"/>
                          </a:cubicBezTo>
                          <a:cubicBezTo>
                            <a:pt x="96" y="3"/>
                            <a:pt x="104" y="10"/>
                            <a:pt x="104" y="20"/>
                          </a:cubicBezTo>
                          <a:cubicBezTo>
                            <a:pt x="104" y="29"/>
                            <a:pt x="96" y="37"/>
                            <a:pt x="87" y="3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4" name="Freeform 59">
                      <a:extLst>
                        <a:ext uri="{FF2B5EF4-FFF2-40B4-BE49-F238E27FC236}">
                          <a16:creationId xmlns:a16="http://schemas.microsoft.com/office/drawing/2014/main" id="{CD7010F3-704F-4364-8C34-C0646DCE6E18}"/>
                        </a:ext>
                      </a:extLst>
                    </p:cNvPr>
                    <p:cNvSpPr>
                      <a:spLocks/>
                    </p:cNvSpPr>
                    <p:nvPr/>
                  </p:nvSpPr>
                  <p:spPr bwMode="auto">
                    <a:xfrm>
                      <a:off x="6799263" y="3013076"/>
                      <a:ext cx="47625" cy="17463"/>
                    </a:xfrm>
                    <a:custGeom>
                      <a:avLst/>
                      <a:gdLst>
                        <a:gd name="T0" fmla="*/ 18 w 104"/>
                        <a:gd name="T1" fmla="*/ 35 h 35"/>
                        <a:gd name="T2" fmla="*/ 18 w 104"/>
                        <a:gd name="T3" fmla="*/ 35 h 35"/>
                        <a:gd name="T4" fmla="*/ 18 w 104"/>
                        <a:gd name="T5" fmla="*/ 35 h 35"/>
                        <a:gd name="T6" fmla="*/ 0 w 104"/>
                        <a:gd name="T7" fmla="*/ 18 h 35"/>
                        <a:gd name="T8" fmla="*/ 18 w 104"/>
                        <a:gd name="T9" fmla="*/ 0 h 35"/>
                        <a:gd name="T10" fmla="*/ 87 w 104"/>
                        <a:gd name="T11" fmla="*/ 0 h 35"/>
                        <a:gd name="T12" fmla="*/ 104 w 104"/>
                        <a:gd name="T13" fmla="*/ 17 h 35"/>
                        <a:gd name="T14" fmla="*/ 87 w 104"/>
                        <a:gd name="T15" fmla="*/ 34 h 35"/>
                        <a:gd name="T16" fmla="*/ 18 w 10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5">
                          <a:moveTo>
                            <a:pt x="18" y="35"/>
                          </a:moveTo>
                          <a:cubicBezTo>
                            <a:pt x="18" y="35"/>
                            <a:pt x="18" y="35"/>
                            <a:pt x="18" y="35"/>
                          </a:cubicBezTo>
                          <a:cubicBezTo>
                            <a:pt x="18" y="35"/>
                            <a:pt x="18" y="35"/>
                            <a:pt x="18" y="35"/>
                          </a:cubicBezTo>
                          <a:cubicBezTo>
                            <a:pt x="8" y="35"/>
                            <a:pt x="1" y="27"/>
                            <a:pt x="0" y="18"/>
                          </a:cubicBezTo>
                          <a:cubicBezTo>
                            <a:pt x="0" y="8"/>
                            <a:pt x="8" y="0"/>
                            <a:pt x="18" y="0"/>
                          </a:cubicBezTo>
                          <a:cubicBezTo>
                            <a:pt x="41" y="0"/>
                            <a:pt x="64" y="0"/>
                            <a:pt x="87" y="0"/>
                          </a:cubicBezTo>
                          <a:cubicBezTo>
                            <a:pt x="96" y="0"/>
                            <a:pt x="104" y="8"/>
                            <a:pt x="104" y="17"/>
                          </a:cubicBezTo>
                          <a:cubicBezTo>
                            <a:pt x="104" y="26"/>
                            <a:pt x="97" y="34"/>
                            <a:pt x="87" y="34"/>
                          </a:cubicBezTo>
                          <a:cubicBezTo>
                            <a:pt x="64" y="35"/>
                            <a:pt x="41"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5" name="Freeform 60">
                      <a:extLst>
                        <a:ext uri="{FF2B5EF4-FFF2-40B4-BE49-F238E27FC236}">
                          <a16:creationId xmlns:a16="http://schemas.microsoft.com/office/drawing/2014/main" id="{BAEC29E6-8178-4AF7-A3FF-E33C78CB9568}"/>
                        </a:ext>
                      </a:extLst>
                    </p:cNvPr>
                    <p:cNvSpPr>
                      <a:spLocks/>
                    </p:cNvSpPr>
                    <p:nvPr/>
                  </p:nvSpPr>
                  <p:spPr bwMode="auto">
                    <a:xfrm>
                      <a:off x="7119938" y="3013076"/>
                      <a:ext cx="49213" cy="15875"/>
                    </a:xfrm>
                    <a:custGeom>
                      <a:avLst/>
                      <a:gdLst>
                        <a:gd name="T0" fmla="*/ 43 w 104"/>
                        <a:gd name="T1" fmla="*/ 34 h 34"/>
                        <a:gd name="T2" fmla="*/ 18 w 104"/>
                        <a:gd name="T3" fmla="*/ 34 h 34"/>
                        <a:gd name="T4" fmla="*/ 17 w 104"/>
                        <a:gd name="T5" fmla="*/ 34 h 34"/>
                        <a:gd name="T6" fmla="*/ 17 w 104"/>
                        <a:gd name="T7" fmla="*/ 34 h 34"/>
                        <a:gd name="T8" fmla="*/ 0 w 104"/>
                        <a:gd name="T9" fmla="*/ 17 h 34"/>
                        <a:gd name="T10" fmla="*/ 18 w 104"/>
                        <a:gd name="T11" fmla="*/ 0 h 34"/>
                        <a:gd name="T12" fmla="*/ 43 w 104"/>
                        <a:gd name="T13" fmla="*/ 0 h 34"/>
                        <a:gd name="T14" fmla="*/ 87 w 104"/>
                        <a:gd name="T15" fmla="*/ 0 h 34"/>
                        <a:gd name="T16" fmla="*/ 104 w 104"/>
                        <a:gd name="T17" fmla="*/ 17 h 34"/>
                        <a:gd name="T18" fmla="*/ 87 w 104"/>
                        <a:gd name="T19" fmla="*/ 34 h 34"/>
                        <a:gd name="T20" fmla="*/ 43 w 104"/>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4">
                          <a:moveTo>
                            <a:pt x="43" y="34"/>
                          </a:moveTo>
                          <a:cubicBezTo>
                            <a:pt x="35" y="34"/>
                            <a:pt x="26" y="34"/>
                            <a:pt x="18" y="34"/>
                          </a:cubicBezTo>
                          <a:cubicBezTo>
                            <a:pt x="18" y="34"/>
                            <a:pt x="18" y="34"/>
                            <a:pt x="17" y="34"/>
                          </a:cubicBezTo>
                          <a:cubicBezTo>
                            <a:pt x="17" y="34"/>
                            <a:pt x="17" y="34"/>
                            <a:pt x="17" y="34"/>
                          </a:cubicBezTo>
                          <a:cubicBezTo>
                            <a:pt x="8" y="34"/>
                            <a:pt x="0" y="27"/>
                            <a:pt x="0" y="17"/>
                          </a:cubicBezTo>
                          <a:cubicBezTo>
                            <a:pt x="0" y="8"/>
                            <a:pt x="8" y="0"/>
                            <a:pt x="18" y="0"/>
                          </a:cubicBezTo>
                          <a:cubicBezTo>
                            <a:pt x="26" y="0"/>
                            <a:pt x="35" y="0"/>
                            <a:pt x="43" y="0"/>
                          </a:cubicBezTo>
                          <a:cubicBezTo>
                            <a:pt x="55" y="0"/>
                            <a:pt x="71" y="0"/>
                            <a:pt x="87" y="0"/>
                          </a:cubicBezTo>
                          <a:cubicBezTo>
                            <a:pt x="96" y="0"/>
                            <a:pt x="104" y="7"/>
                            <a:pt x="104" y="17"/>
                          </a:cubicBezTo>
                          <a:cubicBezTo>
                            <a:pt x="104" y="26"/>
                            <a:pt x="96" y="34"/>
                            <a:pt x="87" y="34"/>
                          </a:cubicBezTo>
                          <a:cubicBezTo>
                            <a:pt x="70" y="34"/>
                            <a:pt x="56" y="34"/>
                            <a:pt x="43"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6" name="Freeform 61">
                      <a:extLst>
                        <a:ext uri="{FF2B5EF4-FFF2-40B4-BE49-F238E27FC236}">
                          <a16:creationId xmlns:a16="http://schemas.microsoft.com/office/drawing/2014/main" id="{F46A800B-A829-450B-A0ED-F940DF2BC195}"/>
                        </a:ext>
                      </a:extLst>
                    </p:cNvPr>
                    <p:cNvSpPr>
                      <a:spLocks/>
                    </p:cNvSpPr>
                    <p:nvPr/>
                  </p:nvSpPr>
                  <p:spPr bwMode="auto">
                    <a:xfrm>
                      <a:off x="6878638" y="3013076"/>
                      <a:ext cx="49213" cy="15875"/>
                    </a:xfrm>
                    <a:custGeom>
                      <a:avLst/>
                      <a:gdLst>
                        <a:gd name="T0" fmla="*/ 18 w 104"/>
                        <a:gd name="T1" fmla="*/ 35 h 35"/>
                        <a:gd name="T2" fmla="*/ 18 w 104"/>
                        <a:gd name="T3" fmla="*/ 35 h 35"/>
                        <a:gd name="T4" fmla="*/ 18 w 104"/>
                        <a:gd name="T5" fmla="*/ 35 h 35"/>
                        <a:gd name="T6" fmla="*/ 0 w 104"/>
                        <a:gd name="T7" fmla="*/ 18 h 35"/>
                        <a:gd name="T8" fmla="*/ 18 w 104"/>
                        <a:gd name="T9" fmla="*/ 0 h 35"/>
                        <a:gd name="T10" fmla="*/ 52 w 104"/>
                        <a:gd name="T11" fmla="*/ 0 h 35"/>
                        <a:gd name="T12" fmla="*/ 87 w 104"/>
                        <a:gd name="T13" fmla="*/ 0 h 35"/>
                        <a:gd name="T14" fmla="*/ 104 w 104"/>
                        <a:gd name="T15" fmla="*/ 17 h 35"/>
                        <a:gd name="T16" fmla="*/ 87 w 104"/>
                        <a:gd name="T17" fmla="*/ 34 h 35"/>
                        <a:gd name="T18" fmla="*/ 18 w 104"/>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5">
                          <a:moveTo>
                            <a:pt x="18" y="35"/>
                          </a:moveTo>
                          <a:cubicBezTo>
                            <a:pt x="18" y="35"/>
                            <a:pt x="18" y="35"/>
                            <a:pt x="18" y="35"/>
                          </a:cubicBezTo>
                          <a:cubicBezTo>
                            <a:pt x="18" y="35"/>
                            <a:pt x="18" y="35"/>
                            <a:pt x="18" y="35"/>
                          </a:cubicBezTo>
                          <a:cubicBezTo>
                            <a:pt x="8" y="35"/>
                            <a:pt x="1" y="27"/>
                            <a:pt x="0" y="18"/>
                          </a:cubicBezTo>
                          <a:cubicBezTo>
                            <a:pt x="0" y="8"/>
                            <a:pt x="8" y="0"/>
                            <a:pt x="18" y="0"/>
                          </a:cubicBezTo>
                          <a:cubicBezTo>
                            <a:pt x="29" y="0"/>
                            <a:pt x="41" y="0"/>
                            <a:pt x="52" y="0"/>
                          </a:cubicBezTo>
                          <a:cubicBezTo>
                            <a:pt x="64" y="0"/>
                            <a:pt x="75" y="0"/>
                            <a:pt x="87" y="0"/>
                          </a:cubicBezTo>
                          <a:cubicBezTo>
                            <a:pt x="96" y="0"/>
                            <a:pt x="104" y="7"/>
                            <a:pt x="104" y="17"/>
                          </a:cubicBezTo>
                          <a:cubicBezTo>
                            <a:pt x="104" y="26"/>
                            <a:pt x="96" y="34"/>
                            <a:pt x="87" y="34"/>
                          </a:cubicBezTo>
                          <a:cubicBezTo>
                            <a:pt x="65" y="34"/>
                            <a:pt x="41"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7" name="Freeform 62">
                      <a:extLst>
                        <a:ext uri="{FF2B5EF4-FFF2-40B4-BE49-F238E27FC236}">
                          <a16:creationId xmlns:a16="http://schemas.microsoft.com/office/drawing/2014/main" id="{B05D1247-0BAB-4ECD-BC04-2F4F9910627E}"/>
                        </a:ext>
                      </a:extLst>
                    </p:cNvPr>
                    <p:cNvSpPr>
                      <a:spLocks/>
                    </p:cNvSpPr>
                    <p:nvPr/>
                  </p:nvSpPr>
                  <p:spPr bwMode="auto">
                    <a:xfrm>
                      <a:off x="7040563" y="3013076"/>
                      <a:ext cx="47625" cy="15875"/>
                    </a:xfrm>
                    <a:custGeom>
                      <a:avLst/>
                      <a:gdLst>
                        <a:gd name="T0" fmla="*/ 87 w 104"/>
                        <a:gd name="T1" fmla="*/ 36 h 36"/>
                        <a:gd name="T2" fmla="*/ 87 w 104"/>
                        <a:gd name="T3" fmla="*/ 36 h 36"/>
                        <a:gd name="T4" fmla="*/ 19 w 104"/>
                        <a:gd name="T5" fmla="*/ 35 h 36"/>
                        <a:gd name="T6" fmla="*/ 17 w 104"/>
                        <a:gd name="T7" fmla="*/ 35 h 36"/>
                        <a:gd name="T8" fmla="*/ 0 w 104"/>
                        <a:gd name="T9" fmla="*/ 18 h 36"/>
                        <a:gd name="T10" fmla="*/ 0 w 104"/>
                        <a:gd name="T11" fmla="*/ 17 h 36"/>
                        <a:gd name="T12" fmla="*/ 17 w 104"/>
                        <a:gd name="T13" fmla="*/ 0 h 36"/>
                        <a:gd name="T14" fmla="*/ 18 w 104"/>
                        <a:gd name="T15" fmla="*/ 0 h 36"/>
                        <a:gd name="T16" fmla="*/ 18 w 104"/>
                        <a:gd name="T17" fmla="*/ 0 h 36"/>
                        <a:gd name="T18" fmla="*/ 19 w 104"/>
                        <a:gd name="T19" fmla="*/ 0 h 36"/>
                        <a:gd name="T20" fmla="*/ 24 w 104"/>
                        <a:gd name="T21" fmla="*/ 0 h 36"/>
                        <a:gd name="T22" fmla="*/ 87 w 104"/>
                        <a:gd name="T23" fmla="*/ 1 h 36"/>
                        <a:gd name="T24" fmla="*/ 99 w 104"/>
                        <a:gd name="T25" fmla="*/ 6 h 36"/>
                        <a:gd name="T26" fmla="*/ 104 w 104"/>
                        <a:gd name="T27" fmla="*/ 19 h 36"/>
                        <a:gd name="T28" fmla="*/ 87 w 104"/>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36">
                          <a:moveTo>
                            <a:pt x="87" y="36"/>
                          </a:moveTo>
                          <a:cubicBezTo>
                            <a:pt x="87" y="36"/>
                            <a:pt x="87" y="36"/>
                            <a:pt x="87" y="36"/>
                          </a:cubicBezTo>
                          <a:cubicBezTo>
                            <a:pt x="61" y="35"/>
                            <a:pt x="38" y="35"/>
                            <a:pt x="19" y="35"/>
                          </a:cubicBezTo>
                          <a:cubicBezTo>
                            <a:pt x="17" y="35"/>
                            <a:pt x="17" y="35"/>
                            <a:pt x="17" y="35"/>
                          </a:cubicBezTo>
                          <a:cubicBezTo>
                            <a:pt x="8" y="35"/>
                            <a:pt x="0" y="27"/>
                            <a:pt x="0" y="18"/>
                          </a:cubicBezTo>
                          <a:cubicBezTo>
                            <a:pt x="0" y="18"/>
                            <a:pt x="0" y="18"/>
                            <a:pt x="0" y="17"/>
                          </a:cubicBezTo>
                          <a:cubicBezTo>
                            <a:pt x="0" y="8"/>
                            <a:pt x="8" y="0"/>
                            <a:pt x="17" y="0"/>
                          </a:cubicBezTo>
                          <a:cubicBezTo>
                            <a:pt x="18" y="0"/>
                            <a:pt x="18" y="0"/>
                            <a:pt x="18" y="0"/>
                          </a:cubicBezTo>
                          <a:cubicBezTo>
                            <a:pt x="18" y="0"/>
                            <a:pt x="18" y="0"/>
                            <a:pt x="18" y="0"/>
                          </a:cubicBezTo>
                          <a:cubicBezTo>
                            <a:pt x="18" y="0"/>
                            <a:pt x="18" y="0"/>
                            <a:pt x="19" y="0"/>
                          </a:cubicBezTo>
                          <a:cubicBezTo>
                            <a:pt x="24" y="0"/>
                            <a:pt x="24" y="0"/>
                            <a:pt x="24" y="0"/>
                          </a:cubicBezTo>
                          <a:cubicBezTo>
                            <a:pt x="41" y="1"/>
                            <a:pt x="63" y="1"/>
                            <a:pt x="87" y="1"/>
                          </a:cubicBezTo>
                          <a:cubicBezTo>
                            <a:pt x="92" y="1"/>
                            <a:pt x="96" y="3"/>
                            <a:pt x="99" y="6"/>
                          </a:cubicBezTo>
                          <a:cubicBezTo>
                            <a:pt x="102" y="10"/>
                            <a:pt x="104" y="14"/>
                            <a:pt x="104" y="19"/>
                          </a:cubicBezTo>
                          <a:cubicBezTo>
                            <a:pt x="104" y="28"/>
                            <a:pt x="96" y="36"/>
                            <a:pt x="87"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8" name="Freeform 63">
                      <a:extLst>
                        <a:ext uri="{FF2B5EF4-FFF2-40B4-BE49-F238E27FC236}">
                          <a16:creationId xmlns:a16="http://schemas.microsoft.com/office/drawing/2014/main" id="{EDDC17DF-C462-4AB6-AF77-AA90D2D35159}"/>
                        </a:ext>
                      </a:extLst>
                    </p:cNvPr>
                    <p:cNvSpPr>
                      <a:spLocks/>
                    </p:cNvSpPr>
                    <p:nvPr/>
                  </p:nvSpPr>
                  <p:spPr bwMode="auto">
                    <a:xfrm>
                      <a:off x="6959600" y="3013076"/>
                      <a:ext cx="49213" cy="15875"/>
                    </a:xfrm>
                    <a:custGeom>
                      <a:avLst/>
                      <a:gdLst>
                        <a:gd name="T0" fmla="*/ 18 w 104"/>
                        <a:gd name="T1" fmla="*/ 35 h 35"/>
                        <a:gd name="T2" fmla="*/ 18 w 104"/>
                        <a:gd name="T3" fmla="*/ 35 h 35"/>
                        <a:gd name="T4" fmla="*/ 0 w 104"/>
                        <a:gd name="T5" fmla="*/ 18 h 35"/>
                        <a:gd name="T6" fmla="*/ 17 w 104"/>
                        <a:gd name="T7" fmla="*/ 0 h 35"/>
                        <a:gd name="T8" fmla="*/ 76 w 104"/>
                        <a:gd name="T9" fmla="*/ 0 h 35"/>
                        <a:gd name="T10" fmla="*/ 87 w 104"/>
                        <a:gd name="T11" fmla="*/ 0 h 35"/>
                        <a:gd name="T12" fmla="*/ 104 w 104"/>
                        <a:gd name="T13" fmla="*/ 17 h 35"/>
                        <a:gd name="T14" fmla="*/ 87 w 104"/>
                        <a:gd name="T15" fmla="*/ 34 h 35"/>
                        <a:gd name="T16" fmla="*/ 18 w 10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5">
                          <a:moveTo>
                            <a:pt x="18" y="35"/>
                          </a:moveTo>
                          <a:cubicBezTo>
                            <a:pt x="18" y="35"/>
                            <a:pt x="18" y="35"/>
                            <a:pt x="18" y="35"/>
                          </a:cubicBezTo>
                          <a:cubicBezTo>
                            <a:pt x="8" y="35"/>
                            <a:pt x="0" y="27"/>
                            <a:pt x="0" y="18"/>
                          </a:cubicBezTo>
                          <a:cubicBezTo>
                            <a:pt x="0" y="8"/>
                            <a:pt x="8" y="0"/>
                            <a:pt x="17" y="0"/>
                          </a:cubicBezTo>
                          <a:cubicBezTo>
                            <a:pt x="38" y="0"/>
                            <a:pt x="57" y="0"/>
                            <a:pt x="76" y="0"/>
                          </a:cubicBezTo>
                          <a:cubicBezTo>
                            <a:pt x="87" y="0"/>
                            <a:pt x="87" y="0"/>
                            <a:pt x="87" y="0"/>
                          </a:cubicBezTo>
                          <a:cubicBezTo>
                            <a:pt x="96" y="0"/>
                            <a:pt x="104" y="8"/>
                            <a:pt x="104" y="17"/>
                          </a:cubicBezTo>
                          <a:cubicBezTo>
                            <a:pt x="104" y="27"/>
                            <a:pt x="96" y="34"/>
                            <a:pt x="87" y="34"/>
                          </a:cubicBezTo>
                          <a:cubicBezTo>
                            <a:pt x="67" y="35"/>
                            <a:pt x="45"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9" name="Freeform 64">
                      <a:extLst>
                        <a:ext uri="{FF2B5EF4-FFF2-40B4-BE49-F238E27FC236}">
                          <a16:creationId xmlns:a16="http://schemas.microsoft.com/office/drawing/2014/main" id="{2565027C-D7D1-42A4-930C-CB5649EF0594}"/>
                        </a:ext>
                      </a:extLst>
                    </p:cNvPr>
                    <p:cNvSpPr>
                      <a:spLocks/>
                    </p:cNvSpPr>
                    <p:nvPr/>
                  </p:nvSpPr>
                  <p:spPr bwMode="auto">
                    <a:xfrm>
                      <a:off x="7200900" y="3000376"/>
                      <a:ext cx="39688" cy="28575"/>
                    </a:xfrm>
                    <a:custGeom>
                      <a:avLst/>
                      <a:gdLst>
                        <a:gd name="T0" fmla="*/ 17 w 84"/>
                        <a:gd name="T1" fmla="*/ 60 h 60"/>
                        <a:gd name="T2" fmla="*/ 0 w 84"/>
                        <a:gd name="T3" fmla="*/ 44 h 60"/>
                        <a:gd name="T4" fmla="*/ 0 w 84"/>
                        <a:gd name="T5" fmla="*/ 43 h 60"/>
                        <a:gd name="T6" fmla="*/ 17 w 84"/>
                        <a:gd name="T7" fmla="*/ 26 h 60"/>
                        <a:gd name="T8" fmla="*/ 49 w 84"/>
                        <a:gd name="T9" fmla="*/ 23 h 60"/>
                        <a:gd name="T10" fmla="*/ 49 w 84"/>
                        <a:gd name="T11" fmla="*/ 17 h 60"/>
                        <a:gd name="T12" fmla="*/ 67 w 84"/>
                        <a:gd name="T13" fmla="*/ 0 h 60"/>
                        <a:gd name="T14" fmla="*/ 67 w 84"/>
                        <a:gd name="T15" fmla="*/ 0 h 60"/>
                        <a:gd name="T16" fmla="*/ 79 w 84"/>
                        <a:gd name="T17" fmla="*/ 5 h 60"/>
                        <a:gd name="T18" fmla="*/ 84 w 84"/>
                        <a:gd name="T19" fmla="*/ 17 h 60"/>
                        <a:gd name="T20" fmla="*/ 84 w 84"/>
                        <a:gd name="T21" fmla="*/ 24 h 60"/>
                        <a:gd name="T22" fmla="*/ 83 w 84"/>
                        <a:gd name="T23" fmla="*/ 38 h 60"/>
                        <a:gd name="T24" fmla="*/ 83 w 84"/>
                        <a:gd name="T25" fmla="*/ 38 h 60"/>
                        <a:gd name="T26" fmla="*/ 83 w 84"/>
                        <a:gd name="T27" fmla="*/ 41 h 60"/>
                        <a:gd name="T28" fmla="*/ 83 w 84"/>
                        <a:gd name="T29" fmla="*/ 41 h 60"/>
                        <a:gd name="T30" fmla="*/ 83 w 84"/>
                        <a:gd name="T31" fmla="*/ 42 h 60"/>
                        <a:gd name="T32" fmla="*/ 78 w 84"/>
                        <a:gd name="T33" fmla="*/ 49 h 60"/>
                        <a:gd name="T34" fmla="*/ 78 w 84"/>
                        <a:gd name="T35" fmla="*/ 50 h 60"/>
                        <a:gd name="T36" fmla="*/ 67 w 84"/>
                        <a:gd name="T37" fmla="*/ 55 h 60"/>
                        <a:gd name="T38" fmla="*/ 65 w 84"/>
                        <a:gd name="T39" fmla="*/ 56 h 60"/>
                        <a:gd name="T40" fmla="*/ 53 w 84"/>
                        <a:gd name="T41" fmla="*/ 58 h 60"/>
                        <a:gd name="T42" fmla="*/ 18 w 84"/>
                        <a:gd name="T43" fmla="*/ 60 h 60"/>
                        <a:gd name="T44" fmla="*/ 17 w 84"/>
                        <a:gd name="T4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60">
                          <a:moveTo>
                            <a:pt x="17" y="60"/>
                          </a:moveTo>
                          <a:cubicBezTo>
                            <a:pt x="8" y="60"/>
                            <a:pt x="1" y="53"/>
                            <a:pt x="0" y="44"/>
                          </a:cubicBezTo>
                          <a:cubicBezTo>
                            <a:pt x="0" y="43"/>
                            <a:pt x="0" y="43"/>
                            <a:pt x="0" y="43"/>
                          </a:cubicBezTo>
                          <a:cubicBezTo>
                            <a:pt x="0" y="34"/>
                            <a:pt x="7" y="26"/>
                            <a:pt x="17" y="26"/>
                          </a:cubicBezTo>
                          <a:cubicBezTo>
                            <a:pt x="32" y="25"/>
                            <a:pt x="44" y="24"/>
                            <a:pt x="49" y="23"/>
                          </a:cubicBezTo>
                          <a:cubicBezTo>
                            <a:pt x="49" y="17"/>
                            <a:pt x="49" y="17"/>
                            <a:pt x="49" y="17"/>
                          </a:cubicBezTo>
                          <a:cubicBezTo>
                            <a:pt x="49" y="7"/>
                            <a:pt x="57" y="0"/>
                            <a:pt x="67" y="0"/>
                          </a:cubicBezTo>
                          <a:cubicBezTo>
                            <a:pt x="67" y="0"/>
                            <a:pt x="67" y="0"/>
                            <a:pt x="67" y="0"/>
                          </a:cubicBezTo>
                          <a:cubicBezTo>
                            <a:pt x="71" y="0"/>
                            <a:pt x="76" y="1"/>
                            <a:pt x="79" y="5"/>
                          </a:cubicBezTo>
                          <a:cubicBezTo>
                            <a:pt x="82" y="8"/>
                            <a:pt x="84" y="12"/>
                            <a:pt x="84" y="17"/>
                          </a:cubicBezTo>
                          <a:cubicBezTo>
                            <a:pt x="84" y="24"/>
                            <a:pt x="84" y="24"/>
                            <a:pt x="84" y="24"/>
                          </a:cubicBezTo>
                          <a:cubicBezTo>
                            <a:pt x="84" y="32"/>
                            <a:pt x="83" y="36"/>
                            <a:pt x="83" y="38"/>
                          </a:cubicBezTo>
                          <a:cubicBezTo>
                            <a:pt x="83" y="38"/>
                            <a:pt x="83" y="38"/>
                            <a:pt x="83" y="38"/>
                          </a:cubicBezTo>
                          <a:cubicBezTo>
                            <a:pt x="83" y="39"/>
                            <a:pt x="83" y="39"/>
                            <a:pt x="83" y="41"/>
                          </a:cubicBezTo>
                          <a:cubicBezTo>
                            <a:pt x="83" y="41"/>
                            <a:pt x="83" y="41"/>
                            <a:pt x="83" y="41"/>
                          </a:cubicBezTo>
                          <a:cubicBezTo>
                            <a:pt x="83" y="41"/>
                            <a:pt x="83" y="42"/>
                            <a:pt x="83" y="42"/>
                          </a:cubicBezTo>
                          <a:cubicBezTo>
                            <a:pt x="82" y="43"/>
                            <a:pt x="82" y="45"/>
                            <a:pt x="78" y="49"/>
                          </a:cubicBezTo>
                          <a:cubicBezTo>
                            <a:pt x="78" y="50"/>
                            <a:pt x="78" y="50"/>
                            <a:pt x="78" y="50"/>
                          </a:cubicBezTo>
                          <a:cubicBezTo>
                            <a:pt x="73" y="54"/>
                            <a:pt x="70" y="54"/>
                            <a:pt x="67" y="55"/>
                          </a:cubicBezTo>
                          <a:cubicBezTo>
                            <a:pt x="67" y="55"/>
                            <a:pt x="66" y="55"/>
                            <a:pt x="65" y="56"/>
                          </a:cubicBezTo>
                          <a:cubicBezTo>
                            <a:pt x="61" y="56"/>
                            <a:pt x="57" y="57"/>
                            <a:pt x="53" y="58"/>
                          </a:cubicBezTo>
                          <a:cubicBezTo>
                            <a:pt x="44" y="59"/>
                            <a:pt x="33" y="59"/>
                            <a:pt x="18" y="60"/>
                          </a:cubicBezTo>
                          <a:cubicBezTo>
                            <a:pt x="18" y="60"/>
                            <a:pt x="18" y="60"/>
                            <a:pt x="17" y="60"/>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0" name="Freeform 65">
                      <a:extLst>
                        <a:ext uri="{FF2B5EF4-FFF2-40B4-BE49-F238E27FC236}">
                          <a16:creationId xmlns:a16="http://schemas.microsoft.com/office/drawing/2014/main" id="{C0FA5370-9308-4D9E-A089-C02BC2E8413F}"/>
                        </a:ext>
                      </a:extLst>
                    </p:cNvPr>
                    <p:cNvSpPr>
                      <a:spLocks/>
                    </p:cNvSpPr>
                    <p:nvPr/>
                  </p:nvSpPr>
                  <p:spPr bwMode="auto">
                    <a:xfrm>
                      <a:off x="6361113" y="2962276"/>
                      <a:ext cx="17463" cy="49213"/>
                    </a:xfrm>
                    <a:custGeom>
                      <a:avLst/>
                      <a:gdLst>
                        <a:gd name="T0" fmla="*/ 20 w 37"/>
                        <a:gd name="T1" fmla="*/ 104 h 104"/>
                        <a:gd name="T2" fmla="*/ 2 w 37"/>
                        <a:gd name="T3" fmla="*/ 87 h 104"/>
                        <a:gd name="T4" fmla="*/ 0 w 37"/>
                        <a:gd name="T5" fmla="*/ 18 h 104"/>
                        <a:gd name="T6" fmla="*/ 0 w 37"/>
                        <a:gd name="T7" fmla="*/ 17 h 104"/>
                        <a:gd name="T8" fmla="*/ 17 w 37"/>
                        <a:gd name="T9" fmla="*/ 0 h 104"/>
                        <a:gd name="T10" fmla="*/ 17 w 37"/>
                        <a:gd name="T11" fmla="*/ 0 h 104"/>
                        <a:gd name="T12" fmla="*/ 35 w 37"/>
                        <a:gd name="T13" fmla="*/ 17 h 104"/>
                        <a:gd name="T14" fmla="*/ 37 w 37"/>
                        <a:gd name="T15" fmla="*/ 86 h 104"/>
                        <a:gd name="T16" fmla="*/ 20 w 37"/>
                        <a:gd name="T17" fmla="*/ 104 h 104"/>
                        <a:gd name="T18" fmla="*/ 20 w 3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04">
                          <a:moveTo>
                            <a:pt x="20" y="104"/>
                          </a:moveTo>
                          <a:cubicBezTo>
                            <a:pt x="10" y="104"/>
                            <a:pt x="3" y="97"/>
                            <a:pt x="2" y="87"/>
                          </a:cubicBezTo>
                          <a:cubicBezTo>
                            <a:pt x="1" y="70"/>
                            <a:pt x="1" y="47"/>
                            <a:pt x="0" y="18"/>
                          </a:cubicBezTo>
                          <a:cubicBezTo>
                            <a:pt x="0" y="17"/>
                            <a:pt x="0" y="17"/>
                            <a:pt x="0" y="17"/>
                          </a:cubicBezTo>
                          <a:cubicBezTo>
                            <a:pt x="0" y="8"/>
                            <a:pt x="8" y="0"/>
                            <a:pt x="17" y="0"/>
                          </a:cubicBezTo>
                          <a:cubicBezTo>
                            <a:pt x="17" y="0"/>
                            <a:pt x="17" y="0"/>
                            <a:pt x="17" y="0"/>
                          </a:cubicBezTo>
                          <a:cubicBezTo>
                            <a:pt x="27" y="0"/>
                            <a:pt x="34" y="8"/>
                            <a:pt x="35" y="17"/>
                          </a:cubicBezTo>
                          <a:cubicBezTo>
                            <a:pt x="35" y="46"/>
                            <a:pt x="36" y="69"/>
                            <a:pt x="37" y="86"/>
                          </a:cubicBezTo>
                          <a:cubicBezTo>
                            <a:pt x="37" y="95"/>
                            <a:pt x="30" y="103"/>
                            <a:pt x="20" y="104"/>
                          </a:cubicBezTo>
                          <a:cubicBezTo>
                            <a:pt x="20" y="104"/>
                            <a:pt x="20" y="104"/>
                            <a:pt x="20"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1" name="Freeform 66">
                      <a:extLst>
                        <a:ext uri="{FF2B5EF4-FFF2-40B4-BE49-F238E27FC236}">
                          <a16:creationId xmlns:a16="http://schemas.microsoft.com/office/drawing/2014/main" id="{ED504ED4-A402-453B-9766-B942DE171DF7}"/>
                        </a:ext>
                      </a:extLst>
                    </p:cNvPr>
                    <p:cNvSpPr>
                      <a:spLocks/>
                    </p:cNvSpPr>
                    <p:nvPr/>
                  </p:nvSpPr>
                  <p:spPr bwMode="auto">
                    <a:xfrm>
                      <a:off x="7224713" y="2919413"/>
                      <a:ext cx="15875" cy="49213"/>
                    </a:xfrm>
                    <a:custGeom>
                      <a:avLst/>
                      <a:gdLst>
                        <a:gd name="T0" fmla="*/ 17 w 35"/>
                        <a:gd name="T1" fmla="*/ 104 h 104"/>
                        <a:gd name="T2" fmla="*/ 17 w 35"/>
                        <a:gd name="T3" fmla="*/ 104 h 104"/>
                        <a:gd name="T4" fmla="*/ 0 w 35"/>
                        <a:gd name="T5" fmla="*/ 87 h 104"/>
                        <a:gd name="T6" fmla="*/ 0 w 35"/>
                        <a:gd name="T7" fmla="*/ 86 h 104"/>
                        <a:gd name="T8" fmla="*/ 0 w 35"/>
                        <a:gd name="T9" fmla="*/ 57 h 104"/>
                        <a:gd name="T10" fmla="*/ 1 w 35"/>
                        <a:gd name="T11" fmla="*/ 17 h 104"/>
                        <a:gd name="T12" fmla="*/ 18 w 35"/>
                        <a:gd name="T13" fmla="*/ 0 h 104"/>
                        <a:gd name="T14" fmla="*/ 18 w 35"/>
                        <a:gd name="T15" fmla="*/ 0 h 104"/>
                        <a:gd name="T16" fmla="*/ 35 w 35"/>
                        <a:gd name="T17" fmla="*/ 18 h 104"/>
                        <a:gd name="T18" fmla="*/ 34 w 35"/>
                        <a:gd name="T19" fmla="*/ 87 h 104"/>
                        <a:gd name="T20" fmla="*/ 34 w 35"/>
                        <a:gd name="T21" fmla="*/ 87 h 104"/>
                        <a:gd name="T22" fmla="*/ 17 w 35"/>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04">
                          <a:moveTo>
                            <a:pt x="17" y="104"/>
                          </a:moveTo>
                          <a:cubicBezTo>
                            <a:pt x="17" y="104"/>
                            <a:pt x="17" y="104"/>
                            <a:pt x="17" y="104"/>
                          </a:cubicBezTo>
                          <a:cubicBezTo>
                            <a:pt x="7" y="104"/>
                            <a:pt x="0" y="96"/>
                            <a:pt x="0" y="87"/>
                          </a:cubicBezTo>
                          <a:cubicBezTo>
                            <a:pt x="0" y="87"/>
                            <a:pt x="0" y="87"/>
                            <a:pt x="0" y="86"/>
                          </a:cubicBezTo>
                          <a:cubicBezTo>
                            <a:pt x="0" y="77"/>
                            <a:pt x="0" y="67"/>
                            <a:pt x="0" y="57"/>
                          </a:cubicBezTo>
                          <a:cubicBezTo>
                            <a:pt x="0" y="44"/>
                            <a:pt x="1" y="31"/>
                            <a:pt x="1" y="17"/>
                          </a:cubicBezTo>
                          <a:cubicBezTo>
                            <a:pt x="1" y="8"/>
                            <a:pt x="9" y="0"/>
                            <a:pt x="18" y="0"/>
                          </a:cubicBezTo>
                          <a:cubicBezTo>
                            <a:pt x="18" y="0"/>
                            <a:pt x="18" y="0"/>
                            <a:pt x="18" y="0"/>
                          </a:cubicBezTo>
                          <a:cubicBezTo>
                            <a:pt x="28" y="0"/>
                            <a:pt x="35" y="8"/>
                            <a:pt x="35" y="18"/>
                          </a:cubicBezTo>
                          <a:cubicBezTo>
                            <a:pt x="35" y="43"/>
                            <a:pt x="35" y="66"/>
                            <a:pt x="34" y="87"/>
                          </a:cubicBezTo>
                          <a:cubicBezTo>
                            <a:pt x="34" y="87"/>
                            <a:pt x="34" y="87"/>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2" name="Freeform 67">
                      <a:extLst>
                        <a:ext uri="{FF2B5EF4-FFF2-40B4-BE49-F238E27FC236}">
                          <a16:creationId xmlns:a16="http://schemas.microsoft.com/office/drawing/2014/main" id="{B19D936B-6221-45FB-BD8B-6AF13C23DF44}"/>
                        </a:ext>
                      </a:extLst>
                    </p:cNvPr>
                    <p:cNvSpPr>
                      <a:spLocks/>
                    </p:cNvSpPr>
                    <p:nvPr/>
                  </p:nvSpPr>
                  <p:spPr bwMode="auto">
                    <a:xfrm>
                      <a:off x="6361113" y="2881313"/>
                      <a:ext cx="15875" cy="49213"/>
                    </a:xfrm>
                    <a:custGeom>
                      <a:avLst/>
                      <a:gdLst>
                        <a:gd name="T0" fmla="*/ 17 w 34"/>
                        <a:gd name="T1" fmla="*/ 104 h 104"/>
                        <a:gd name="T2" fmla="*/ 17 w 34"/>
                        <a:gd name="T3" fmla="*/ 104 h 104"/>
                        <a:gd name="T4" fmla="*/ 17 w 34"/>
                        <a:gd name="T5" fmla="*/ 104 h 104"/>
                        <a:gd name="T6" fmla="*/ 0 w 34"/>
                        <a:gd name="T7" fmla="*/ 87 h 104"/>
                        <a:gd name="T8" fmla="*/ 0 w 34"/>
                        <a:gd name="T9" fmla="*/ 17 h 104"/>
                        <a:gd name="T10" fmla="*/ 5 w 34"/>
                        <a:gd name="T11" fmla="*/ 5 h 104"/>
                        <a:gd name="T12" fmla="*/ 17 w 34"/>
                        <a:gd name="T13" fmla="*/ 0 h 104"/>
                        <a:gd name="T14" fmla="*/ 34 w 34"/>
                        <a:gd name="T15" fmla="*/ 17 h 104"/>
                        <a:gd name="T16" fmla="*/ 34 w 34"/>
                        <a:gd name="T17" fmla="*/ 17 h 104"/>
                        <a:gd name="T18" fmla="*/ 34 w 34"/>
                        <a:gd name="T19" fmla="*/ 18 h 104"/>
                        <a:gd name="T20" fmla="*/ 34 w 34"/>
                        <a:gd name="T21" fmla="*/ 86 h 104"/>
                        <a:gd name="T22" fmla="*/ 29 w 34"/>
                        <a:gd name="T23" fmla="*/ 99 h 104"/>
                        <a:gd name="T24" fmla="*/ 17 w 34"/>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04">
                          <a:moveTo>
                            <a:pt x="17" y="104"/>
                          </a:moveTo>
                          <a:cubicBezTo>
                            <a:pt x="17" y="104"/>
                            <a:pt x="17" y="104"/>
                            <a:pt x="17" y="104"/>
                          </a:cubicBezTo>
                          <a:cubicBezTo>
                            <a:pt x="17" y="104"/>
                            <a:pt x="17" y="104"/>
                            <a:pt x="17" y="104"/>
                          </a:cubicBezTo>
                          <a:cubicBezTo>
                            <a:pt x="8" y="104"/>
                            <a:pt x="0" y="96"/>
                            <a:pt x="0" y="87"/>
                          </a:cubicBezTo>
                          <a:cubicBezTo>
                            <a:pt x="0" y="65"/>
                            <a:pt x="0" y="41"/>
                            <a:pt x="0" y="17"/>
                          </a:cubicBezTo>
                          <a:cubicBezTo>
                            <a:pt x="0" y="13"/>
                            <a:pt x="1" y="9"/>
                            <a:pt x="5" y="5"/>
                          </a:cubicBezTo>
                          <a:cubicBezTo>
                            <a:pt x="8" y="2"/>
                            <a:pt x="12" y="0"/>
                            <a:pt x="17" y="0"/>
                          </a:cubicBezTo>
                          <a:cubicBezTo>
                            <a:pt x="26" y="0"/>
                            <a:pt x="34" y="8"/>
                            <a:pt x="34" y="17"/>
                          </a:cubicBezTo>
                          <a:cubicBezTo>
                            <a:pt x="34" y="17"/>
                            <a:pt x="34" y="17"/>
                            <a:pt x="34" y="17"/>
                          </a:cubicBezTo>
                          <a:cubicBezTo>
                            <a:pt x="34" y="18"/>
                            <a:pt x="34" y="18"/>
                            <a:pt x="34" y="18"/>
                          </a:cubicBezTo>
                          <a:cubicBezTo>
                            <a:pt x="34" y="42"/>
                            <a:pt x="34" y="65"/>
                            <a:pt x="34" y="86"/>
                          </a:cubicBezTo>
                          <a:cubicBezTo>
                            <a:pt x="34" y="91"/>
                            <a:pt x="33" y="95"/>
                            <a:pt x="29" y="99"/>
                          </a:cubicBezTo>
                          <a:cubicBezTo>
                            <a:pt x="26" y="102"/>
                            <a:pt x="22"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3" name="Freeform 68">
                      <a:extLst>
                        <a:ext uri="{FF2B5EF4-FFF2-40B4-BE49-F238E27FC236}">
                          <a16:creationId xmlns:a16="http://schemas.microsoft.com/office/drawing/2014/main" id="{E8F6CFC6-CFAE-4E63-B197-29D88BE92772}"/>
                        </a:ext>
                      </a:extLst>
                    </p:cNvPr>
                    <p:cNvSpPr>
                      <a:spLocks/>
                    </p:cNvSpPr>
                    <p:nvPr/>
                  </p:nvSpPr>
                  <p:spPr bwMode="auto">
                    <a:xfrm>
                      <a:off x="7226300" y="2838451"/>
                      <a:ext cx="15875" cy="49213"/>
                    </a:xfrm>
                    <a:custGeom>
                      <a:avLst/>
                      <a:gdLst>
                        <a:gd name="T0" fmla="*/ 17 w 36"/>
                        <a:gd name="T1" fmla="*/ 104 h 104"/>
                        <a:gd name="T2" fmla="*/ 17 w 36"/>
                        <a:gd name="T3" fmla="*/ 104 h 104"/>
                        <a:gd name="T4" fmla="*/ 0 w 36"/>
                        <a:gd name="T5" fmla="*/ 87 h 104"/>
                        <a:gd name="T6" fmla="*/ 0 w 36"/>
                        <a:gd name="T7" fmla="*/ 86 h 104"/>
                        <a:gd name="T8" fmla="*/ 1 w 36"/>
                        <a:gd name="T9" fmla="*/ 17 h 104"/>
                        <a:gd name="T10" fmla="*/ 18 w 36"/>
                        <a:gd name="T11" fmla="*/ 0 h 104"/>
                        <a:gd name="T12" fmla="*/ 19 w 36"/>
                        <a:gd name="T13" fmla="*/ 0 h 104"/>
                        <a:gd name="T14" fmla="*/ 31 w 36"/>
                        <a:gd name="T15" fmla="*/ 5 h 104"/>
                        <a:gd name="T16" fmla="*/ 36 w 36"/>
                        <a:gd name="T17" fmla="*/ 17 h 104"/>
                        <a:gd name="T18" fmla="*/ 35 w 36"/>
                        <a:gd name="T19" fmla="*/ 87 h 104"/>
                        <a:gd name="T20" fmla="*/ 17 w 36"/>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4">
                          <a:moveTo>
                            <a:pt x="17" y="104"/>
                          </a:moveTo>
                          <a:cubicBezTo>
                            <a:pt x="17" y="104"/>
                            <a:pt x="17" y="104"/>
                            <a:pt x="17" y="104"/>
                          </a:cubicBezTo>
                          <a:cubicBezTo>
                            <a:pt x="8" y="104"/>
                            <a:pt x="0" y="96"/>
                            <a:pt x="0" y="87"/>
                          </a:cubicBezTo>
                          <a:cubicBezTo>
                            <a:pt x="0" y="87"/>
                            <a:pt x="0" y="86"/>
                            <a:pt x="0" y="86"/>
                          </a:cubicBezTo>
                          <a:cubicBezTo>
                            <a:pt x="0" y="64"/>
                            <a:pt x="1" y="41"/>
                            <a:pt x="1" y="17"/>
                          </a:cubicBezTo>
                          <a:cubicBezTo>
                            <a:pt x="1" y="7"/>
                            <a:pt x="9" y="0"/>
                            <a:pt x="18" y="0"/>
                          </a:cubicBezTo>
                          <a:cubicBezTo>
                            <a:pt x="19" y="0"/>
                            <a:pt x="19" y="0"/>
                            <a:pt x="19" y="0"/>
                          </a:cubicBezTo>
                          <a:cubicBezTo>
                            <a:pt x="23" y="0"/>
                            <a:pt x="28" y="2"/>
                            <a:pt x="31" y="5"/>
                          </a:cubicBezTo>
                          <a:cubicBezTo>
                            <a:pt x="34" y="8"/>
                            <a:pt x="36" y="13"/>
                            <a:pt x="36" y="17"/>
                          </a:cubicBezTo>
                          <a:cubicBezTo>
                            <a:pt x="35" y="41"/>
                            <a:pt x="35" y="64"/>
                            <a:pt x="35" y="87"/>
                          </a:cubicBezTo>
                          <a:cubicBezTo>
                            <a:pt x="35"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4" name="Freeform 69">
                      <a:extLst>
                        <a:ext uri="{FF2B5EF4-FFF2-40B4-BE49-F238E27FC236}">
                          <a16:creationId xmlns:a16="http://schemas.microsoft.com/office/drawing/2014/main" id="{A9075F34-6525-4A66-80EE-40A0FB889086}"/>
                        </a:ext>
                      </a:extLst>
                    </p:cNvPr>
                    <p:cNvSpPr>
                      <a:spLocks/>
                    </p:cNvSpPr>
                    <p:nvPr/>
                  </p:nvSpPr>
                  <p:spPr bwMode="auto">
                    <a:xfrm>
                      <a:off x="6361113" y="2801938"/>
                      <a:ext cx="15875" cy="47625"/>
                    </a:xfrm>
                    <a:custGeom>
                      <a:avLst/>
                      <a:gdLst>
                        <a:gd name="T0" fmla="*/ 17 w 34"/>
                        <a:gd name="T1" fmla="*/ 104 h 104"/>
                        <a:gd name="T2" fmla="*/ 17 w 34"/>
                        <a:gd name="T3" fmla="*/ 104 h 104"/>
                        <a:gd name="T4" fmla="*/ 0 w 34"/>
                        <a:gd name="T5" fmla="*/ 87 h 104"/>
                        <a:gd name="T6" fmla="*/ 0 w 34"/>
                        <a:gd name="T7" fmla="*/ 78 h 104"/>
                        <a:gd name="T8" fmla="*/ 0 w 34"/>
                        <a:gd name="T9" fmla="*/ 18 h 104"/>
                        <a:gd name="T10" fmla="*/ 17 w 34"/>
                        <a:gd name="T11" fmla="*/ 0 h 104"/>
                        <a:gd name="T12" fmla="*/ 34 w 34"/>
                        <a:gd name="T13" fmla="*/ 18 h 104"/>
                        <a:gd name="T14" fmla="*/ 34 w 34"/>
                        <a:gd name="T15" fmla="*/ 87 h 104"/>
                        <a:gd name="T16" fmla="*/ 17 w 34"/>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04">
                          <a:moveTo>
                            <a:pt x="17" y="104"/>
                          </a:moveTo>
                          <a:cubicBezTo>
                            <a:pt x="17" y="104"/>
                            <a:pt x="17" y="104"/>
                            <a:pt x="17" y="104"/>
                          </a:cubicBezTo>
                          <a:cubicBezTo>
                            <a:pt x="7" y="104"/>
                            <a:pt x="0" y="96"/>
                            <a:pt x="0" y="87"/>
                          </a:cubicBezTo>
                          <a:cubicBezTo>
                            <a:pt x="0" y="78"/>
                            <a:pt x="0" y="78"/>
                            <a:pt x="0" y="78"/>
                          </a:cubicBezTo>
                          <a:cubicBezTo>
                            <a:pt x="0" y="58"/>
                            <a:pt x="0" y="38"/>
                            <a:pt x="0" y="18"/>
                          </a:cubicBezTo>
                          <a:cubicBezTo>
                            <a:pt x="0" y="8"/>
                            <a:pt x="7" y="0"/>
                            <a:pt x="17" y="0"/>
                          </a:cubicBezTo>
                          <a:cubicBezTo>
                            <a:pt x="27" y="0"/>
                            <a:pt x="34" y="8"/>
                            <a:pt x="34" y="18"/>
                          </a:cubicBezTo>
                          <a:cubicBezTo>
                            <a:pt x="34" y="45"/>
                            <a:pt x="34" y="67"/>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5" name="Freeform 70">
                      <a:extLst>
                        <a:ext uri="{FF2B5EF4-FFF2-40B4-BE49-F238E27FC236}">
                          <a16:creationId xmlns:a16="http://schemas.microsoft.com/office/drawing/2014/main" id="{DF1817A4-AB4D-4871-9374-3235EA5A0060}"/>
                        </a:ext>
                      </a:extLst>
                    </p:cNvPr>
                    <p:cNvSpPr>
                      <a:spLocks/>
                    </p:cNvSpPr>
                    <p:nvPr/>
                  </p:nvSpPr>
                  <p:spPr bwMode="auto">
                    <a:xfrm>
                      <a:off x="7226300" y="2759076"/>
                      <a:ext cx="17463" cy="47625"/>
                    </a:xfrm>
                    <a:custGeom>
                      <a:avLst/>
                      <a:gdLst>
                        <a:gd name="T0" fmla="*/ 18 w 36"/>
                        <a:gd name="T1" fmla="*/ 104 h 104"/>
                        <a:gd name="T2" fmla="*/ 18 w 36"/>
                        <a:gd name="T3" fmla="*/ 104 h 104"/>
                        <a:gd name="T4" fmla="*/ 0 w 36"/>
                        <a:gd name="T5" fmla="*/ 86 h 104"/>
                        <a:gd name="T6" fmla="*/ 0 w 36"/>
                        <a:gd name="T7" fmla="*/ 86 h 104"/>
                        <a:gd name="T8" fmla="*/ 1 w 36"/>
                        <a:gd name="T9" fmla="*/ 26 h 104"/>
                        <a:gd name="T10" fmla="*/ 1 w 36"/>
                        <a:gd name="T11" fmla="*/ 17 h 104"/>
                        <a:gd name="T12" fmla="*/ 19 w 36"/>
                        <a:gd name="T13" fmla="*/ 0 h 104"/>
                        <a:gd name="T14" fmla="*/ 19 w 36"/>
                        <a:gd name="T15" fmla="*/ 0 h 104"/>
                        <a:gd name="T16" fmla="*/ 31 w 36"/>
                        <a:gd name="T17" fmla="*/ 5 h 104"/>
                        <a:gd name="T18" fmla="*/ 36 w 36"/>
                        <a:gd name="T19" fmla="*/ 17 h 104"/>
                        <a:gd name="T20" fmla="*/ 35 w 36"/>
                        <a:gd name="T21" fmla="*/ 61 h 104"/>
                        <a:gd name="T22" fmla="*/ 35 w 36"/>
                        <a:gd name="T23" fmla="*/ 86 h 104"/>
                        <a:gd name="T24" fmla="*/ 18 w 36"/>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8" y="104"/>
                          </a:moveTo>
                          <a:cubicBezTo>
                            <a:pt x="18" y="104"/>
                            <a:pt x="18" y="104"/>
                            <a:pt x="18" y="104"/>
                          </a:cubicBezTo>
                          <a:cubicBezTo>
                            <a:pt x="8" y="103"/>
                            <a:pt x="1" y="96"/>
                            <a:pt x="0" y="86"/>
                          </a:cubicBezTo>
                          <a:cubicBezTo>
                            <a:pt x="0" y="86"/>
                            <a:pt x="0" y="86"/>
                            <a:pt x="0" y="86"/>
                          </a:cubicBezTo>
                          <a:cubicBezTo>
                            <a:pt x="1" y="66"/>
                            <a:pt x="1" y="46"/>
                            <a:pt x="1" y="26"/>
                          </a:cubicBezTo>
                          <a:cubicBezTo>
                            <a:pt x="1" y="17"/>
                            <a:pt x="1" y="17"/>
                            <a:pt x="1" y="17"/>
                          </a:cubicBezTo>
                          <a:cubicBezTo>
                            <a:pt x="1" y="7"/>
                            <a:pt x="9" y="0"/>
                            <a:pt x="19" y="0"/>
                          </a:cubicBezTo>
                          <a:cubicBezTo>
                            <a:pt x="19" y="0"/>
                            <a:pt x="19" y="0"/>
                            <a:pt x="19" y="0"/>
                          </a:cubicBezTo>
                          <a:cubicBezTo>
                            <a:pt x="23" y="0"/>
                            <a:pt x="28" y="2"/>
                            <a:pt x="31" y="5"/>
                          </a:cubicBezTo>
                          <a:cubicBezTo>
                            <a:pt x="34" y="8"/>
                            <a:pt x="36" y="13"/>
                            <a:pt x="36" y="17"/>
                          </a:cubicBezTo>
                          <a:cubicBezTo>
                            <a:pt x="36" y="32"/>
                            <a:pt x="36" y="46"/>
                            <a:pt x="35" y="61"/>
                          </a:cubicBezTo>
                          <a:cubicBezTo>
                            <a:pt x="35" y="86"/>
                            <a:pt x="35" y="86"/>
                            <a:pt x="35" y="86"/>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6" name="Freeform 71">
                      <a:extLst>
                        <a:ext uri="{FF2B5EF4-FFF2-40B4-BE49-F238E27FC236}">
                          <a16:creationId xmlns:a16="http://schemas.microsoft.com/office/drawing/2014/main" id="{3750C343-C518-41DC-A23C-4C01B48DD862}"/>
                        </a:ext>
                      </a:extLst>
                    </p:cNvPr>
                    <p:cNvSpPr>
                      <a:spLocks/>
                    </p:cNvSpPr>
                    <p:nvPr/>
                  </p:nvSpPr>
                  <p:spPr bwMode="auto">
                    <a:xfrm>
                      <a:off x="6361113" y="2720976"/>
                      <a:ext cx="15875" cy="47625"/>
                    </a:xfrm>
                    <a:custGeom>
                      <a:avLst/>
                      <a:gdLst>
                        <a:gd name="T0" fmla="*/ 17 w 35"/>
                        <a:gd name="T1" fmla="*/ 104 h 104"/>
                        <a:gd name="T2" fmla="*/ 17 w 35"/>
                        <a:gd name="T3" fmla="*/ 104 h 104"/>
                        <a:gd name="T4" fmla="*/ 0 w 35"/>
                        <a:gd name="T5" fmla="*/ 87 h 104"/>
                        <a:gd name="T6" fmla="*/ 1 w 35"/>
                        <a:gd name="T7" fmla="*/ 18 h 104"/>
                        <a:gd name="T8" fmla="*/ 1 w 35"/>
                        <a:gd name="T9" fmla="*/ 17 h 104"/>
                        <a:gd name="T10" fmla="*/ 18 w 35"/>
                        <a:gd name="T11" fmla="*/ 0 h 104"/>
                        <a:gd name="T12" fmla="*/ 30 w 35"/>
                        <a:gd name="T13" fmla="*/ 5 h 104"/>
                        <a:gd name="T14" fmla="*/ 35 w 35"/>
                        <a:gd name="T15" fmla="*/ 18 h 104"/>
                        <a:gd name="T16" fmla="*/ 35 w 35"/>
                        <a:gd name="T17" fmla="*/ 87 h 104"/>
                        <a:gd name="T18" fmla="*/ 17 w 35"/>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04">
                          <a:moveTo>
                            <a:pt x="17" y="104"/>
                          </a:moveTo>
                          <a:cubicBezTo>
                            <a:pt x="17" y="104"/>
                            <a:pt x="17" y="104"/>
                            <a:pt x="17" y="104"/>
                          </a:cubicBezTo>
                          <a:cubicBezTo>
                            <a:pt x="8" y="104"/>
                            <a:pt x="0" y="96"/>
                            <a:pt x="0" y="87"/>
                          </a:cubicBezTo>
                          <a:cubicBezTo>
                            <a:pt x="0" y="64"/>
                            <a:pt x="1" y="41"/>
                            <a:pt x="1" y="18"/>
                          </a:cubicBezTo>
                          <a:cubicBezTo>
                            <a:pt x="1" y="18"/>
                            <a:pt x="1" y="18"/>
                            <a:pt x="1" y="17"/>
                          </a:cubicBezTo>
                          <a:cubicBezTo>
                            <a:pt x="1" y="8"/>
                            <a:pt x="9" y="0"/>
                            <a:pt x="18" y="0"/>
                          </a:cubicBezTo>
                          <a:cubicBezTo>
                            <a:pt x="23" y="0"/>
                            <a:pt x="27" y="2"/>
                            <a:pt x="30" y="5"/>
                          </a:cubicBezTo>
                          <a:cubicBezTo>
                            <a:pt x="34" y="9"/>
                            <a:pt x="35" y="13"/>
                            <a:pt x="35" y="18"/>
                          </a:cubicBezTo>
                          <a:cubicBezTo>
                            <a:pt x="35" y="87"/>
                            <a:pt x="35" y="87"/>
                            <a:pt x="35" y="87"/>
                          </a:cubicBezTo>
                          <a:cubicBezTo>
                            <a:pt x="35"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7" name="Freeform 72">
                      <a:extLst>
                        <a:ext uri="{FF2B5EF4-FFF2-40B4-BE49-F238E27FC236}">
                          <a16:creationId xmlns:a16="http://schemas.microsoft.com/office/drawing/2014/main" id="{A2C5DD6A-878C-47B3-87FC-23FC1B9B95A4}"/>
                        </a:ext>
                      </a:extLst>
                    </p:cNvPr>
                    <p:cNvSpPr>
                      <a:spLocks/>
                    </p:cNvSpPr>
                    <p:nvPr/>
                  </p:nvSpPr>
                  <p:spPr bwMode="auto">
                    <a:xfrm>
                      <a:off x="7227888" y="2678113"/>
                      <a:ext cx="15875" cy="47625"/>
                    </a:xfrm>
                    <a:custGeom>
                      <a:avLst/>
                      <a:gdLst>
                        <a:gd name="T0" fmla="*/ 17 w 35"/>
                        <a:gd name="T1" fmla="*/ 104 h 104"/>
                        <a:gd name="T2" fmla="*/ 17 w 35"/>
                        <a:gd name="T3" fmla="*/ 104 h 104"/>
                        <a:gd name="T4" fmla="*/ 17 w 35"/>
                        <a:gd name="T5" fmla="*/ 104 h 104"/>
                        <a:gd name="T6" fmla="*/ 0 w 35"/>
                        <a:gd name="T7" fmla="*/ 87 h 104"/>
                        <a:gd name="T8" fmla="*/ 0 w 35"/>
                        <a:gd name="T9" fmla="*/ 87 h 104"/>
                        <a:gd name="T10" fmla="*/ 1 w 35"/>
                        <a:gd name="T11" fmla="*/ 17 h 104"/>
                        <a:gd name="T12" fmla="*/ 18 w 35"/>
                        <a:gd name="T13" fmla="*/ 0 h 104"/>
                        <a:gd name="T14" fmla="*/ 18 w 35"/>
                        <a:gd name="T15" fmla="*/ 0 h 104"/>
                        <a:gd name="T16" fmla="*/ 30 w 35"/>
                        <a:gd name="T17" fmla="*/ 6 h 104"/>
                        <a:gd name="T18" fmla="*/ 35 w 35"/>
                        <a:gd name="T19" fmla="*/ 18 h 104"/>
                        <a:gd name="T20" fmla="*/ 34 w 35"/>
                        <a:gd name="T21" fmla="*/ 87 h 104"/>
                        <a:gd name="T22" fmla="*/ 34 w 35"/>
                        <a:gd name="T23" fmla="*/ 87 h 104"/>
                        <a:gd name="T24" fmla="*/ 17 w 35"/>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04">
                          <a:moveTo>
                            <a:pt x="17" y="104"/>
                          </a:moveTo>
                          <a:cubicBezTo>
                            <a:pt x="17" y="104"/>
                            <a:pt x="17" y="104"/>
                            <a:pt x="17" y="104"/>
                          </a:cubicBezTo>
                          <a:cubicBezTo>
                            <a:pt x="17" y="104"/>
                            <a:pt x="17" y="104"/>
                            <a:pt x="17" y="104"/>
                          </a:cubicBezTo>
                          <a:cubicBezTo>
                            <a:pt x="7" y="104"/>
                            <a:pt x="0" y="97"/>
                            <a:pt x="0" y="87"/>
                          </a:cubicBezTo>
                          <a:cubicBezTo>
                            <a:pt x="0" y="87"/>
                            <a:pt x="0" y="87"/>
                            <a:pt x="0" y="87"/>
                          </a:cubicBezTo>
                          <a:cubicBezTo>
                            <a:pt x="0" y="64"/>
                            <a:pt x="0" y="41"/>
                            <a:pt x="1" y="17"/>
                          </a:cubicBezTo>
                          <a:cubicBezTo>
                            <a:pt x="1" y="8"/>
                            <a:pt x="8" y="0"/>
                            <a:pt x="18" y="0"/>
                          </a:cubicBezTo>
                          <a:cubicBezTo>
                            <a:pt x="18" y="0"/>
                            <a:pt x="18" y="0"/>
                            <a:pt x="18" y="0"/>
                          </a:cubicBezTo>
                          <a:cubicBezTo>
                            <a:pt x="23" y="0"/>
                            <a:pt x="27" y="2"/>
                            <a:pt x="30" y="6"/>
                          </a:cubicBezTo>
                          <a:cubicBezTo>
                            <a:pt x="33" y="9"/>
                            <a:pt x="35" y="13"/>
                            <a:pt x="35" y="18"/>
                          </a:cubicBezTo>
                          <a:cubicBezTo>
                            <a:pt x="35" y="41"/>
                            <a:pt x="35" y="64"/>
                            <a:pt x="34" y="87"/>
                          </a:cubicBezTo>
                          <a:cubicBezTo>
                            <a:pt x="34" y="87"/>
                            <a:pt x="34" y="87"/>
                            <a:pt x="34" y="87"/>
                          </a:cubicBezTo>
                          <a:cubicBezTo>
                            <a:pt x="34" y="97"/>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8" name="Freeform 73">
                      <a:extLst>
                        <a:ext uri="{FF2B5EF4-FFF2-40B4-BE49-F238E27FC236}">
                          <a16:creationId xmlns:a16="http://schemas.microsoft.com/office/drawing/2014/main" id="{77BB047A-CF6F-41AD-9665-C45E62A470D2}"/>
                        </a:ext>
                      </a:extLst>
                    </p:cNvPr>
                    <p:cNvSpPr>
                      <a:spLocks/>
                    </p:cNvSpPr>
                    <p:nvPr/>
                  </p:nvSpPr>
                  <p:spPr bwMode="auto">
                    <a:xfrm>
                      <a:off x="6361113" y="2640013"/>
                      <a:ext cx="17463" cy="49213"/>
                    </a:xfrm>
                    <a:custGeom>
                      <a:avLst/>
                      <a:gdLst>
                        <a:gd name="T0" fmla="*/ 18 w 36"/>
                        <a:gd name="T1" fmla="*/ 104 h 104"/>
                        <a:gd name="T2" fmla="*/ 18 w 36"/>
                        <a:gd name="T3" fmla="*/ 103 h 104"/>
                        <a:gd name="T4" fmla="*/ 18 w 36"/>
                        <a:gd name="T5" fmla="*/ 104 h 104"/>
                        <a:gd name="T6" fmla="*/ 18 w 36"/>
                        <a:gd name="T7" fmla="*/ 104 h 104"/>
                        <a:gd name="T8" fmla="*/ 5 w 36"/>
                        <a:gd name="T9" fmla="*/ 99 h 104"/>
                        <a:gd name="T10" fmla="*/ 0 w 36"/>
                        <a:gd name="T11" fmla="*/ 87 h 104"/>
                        <a:gd name="T12" fmla="*/ 1 w 36"/>
                        <a:gd name="T13" fmla="*/ 17 h 104"/>
                        <a:gd name="T14" fmla="*/ 1 w 36"/>
                        <a:gd name="T15" fmla="*/ 17 h 104"/>
                        <a:gd name="T16" fmla="*/ 18 w 36"/>
                        <a:gd name="T17" fmla="*/ 0 h 104"/>
                        <a:gd name="T18" fmla="*/ 18 w 36"/>
                        <a:gd name="T19" fmla="*/ 0 h 104"/>
                        <a:gd name="T20" fmla="*/ 31 w 36"/>
                        <a:gd name="T21" fmla="*/ 5 h 104"/>
                        <a:gd name="T22" fmla="*/ 36 w 36"/>
                        <a:gd name="T23" fmla="*/ 18 h 104"/>
                        <a:gd name="T24" fmla="*/ 35 w 36"/>
                        <a:gd name="T25" fmla="*/ 87 h 104"/>
                        <a:gd name="T26" fmla="*/ 18 w 3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4">
                          <a:moveTo>
                            <a:pt x="18" y="104"/>
                          </a:moveTo>
                          <a:cubicBezTo>
                            <a:pt x="18" y="103"/>
                            <a:pt x="18" y="103"/>
                            <a:pt x="18" y="103"/>
                          </a:cubicBezTo>
                          <a:cubicBezTo>
                            <a:pt x="18" y="104"/>
                            <a:pt x="18" y="104"/>
                            <a:pt x="18" y="104"/>
                          </a:cubicBezTo>
                          <a:cubicBezTo>
                            <a:pt x="18" y="104"/>
                            <a:pt x="18" y="104"/>
                            <a:pt x="18" y="104"/>
                          </a:cubicBezTo>
                          <a:cubicBezTo>
                            <a:pt x="13" y="104"/>
                            <a:pt x="9" y="102"/>
                            <a:pt x="5" y="99"/>
                          </a:cubicBezTo>
                          <a:cubicBezTo>
                            <a:pt x="2" y="96"/>
                            <a:pt x="0" y="91"/>
                            <a:pt x="0" y="87"/>
                          </a:cubicBezTo>
                          <a:cubicBezTo>
                            <a:pt x="1" y="63"/>
                            <a:pt x="1" y="40"/>
                            <a:pt x="1" y="17"/>
                          </a:cubicBezTo>
                          <a:cubicBezTo>
                            <a:pt x="1" y="17"/>
                            <a:pt x="1" y="17"/>
                            <a:pt x="1" y="17"/>
                          </a:cubicBezTo>
                          <a:cubicBezTo>
                            <a:pt x="1" y="8"/>
                            <a:pt x="9" y="0"/>
                            <a:pt x="18" y="0"/>
                          </a:cubicBezTo>
                          <a:cubicBezTo>
                            <a:pt x="18" y="0"/>
                            <a:pt x="18" y="0"/>
                            <a:pt x="18" y="0"/>
                          </a:cubicBezTo>
                          <a:cubicBezTo>
                            <a:pt x="23" y="0"/>
                            <a:pt x="27" y="2"/>
                            <a:pt x="31" y="5"/>
                          </a:cubicBezTo>
                          <a:cubicBezTo>
                            <a:pt x="34" y="9"/>
                            <a:pt x="36" y="13"/>
                            <a:pt x="36" y="18"/>
                          </a:cubicBezTo>
                          <a:cubicBezTo>
                            <a:pt x="35" y="87"/>
                            <a:pt x="35" y="87"/>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9" name="Freeform 74">
                      <a:extLst>
                        <a:ext uri="{FF2B5EF4-FFF2-40B4-BE49-F238E27FC236}">
                          <a16:creationId xmlns:a16="http://schemas.microsoft.com/office/drawing/2014/main" id="{6C8F99B2-3110-4122-BD19-A5F6689225AA}"/>
                        </a:ext>
                      </a:extLst>
                    </p:cNvPr>
                    <p:cNvSpPr>
                      <a:spLocks/>
                    </p:cNvSpPr>
                    <p:nvPr/>
                  </p:nvSpPr>
                  <p:spPr bwMode="auto">
                    <a:xfrm>
                      <a:off x="7229475" y="2597151"/>
                      <a:ext cx="15875" cy="49213"/>
                    </a:xfrm>
                    <a:custGeom>
                      <a:avLst/>
                      <a:gdLst>
                        <a:gd name="T0" fmla="*/ 17 w 35"/>
                        <a:gd name="T1" fmla="*/ 104 h 104"/>
                        <a:gd name="T2" fmla="*/ 17 w 35"/>
                        <a:gd name="T3" fmla="*/ 104 h 104"/>
                        <a:gd name="T4" fmla="*/ 0 w 35"/>
                        <a:gd name="T5" fmla="*/ 87 h 104"/>
                        <a:gd name="T6" fmla="*/ 1 w 35"/>
                        <a:gd name="T7" fmla="*/ 17 h 104"/>
                        <a:gd name="T8" fmla="*/ 18 w 35"/>
                        <a:gd name="T9" fmla="*/ 0 h 104"/>
                        <a:gd name="T10" fmla="*/ 18 w 35"/>
                        <a:gd name="T11" fmla="*/ 0 h 104"/>
                        <a:gd name="T12" fmla="*/ 35 w 35"/>
                        <a:gd name="T13" fmla="*/ 18 h 104"/>
                        <a:gd name="T14" fmla="*/ 34 w 35"/>
                        <a:gd name="T15" fmla="*/ 87 h 104"/>
                        <a:gd name="T16" fmla="*/ 17 w 35"/>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04">
                          <a:moveTo>
                            <a:pt x="17" y="104"/>
                          </a:moveTo>
                          <a:cubicBezTo>
                            <a:pt x="17" y="104"/>
                            <a:pt x="17" y="104"/>
                            <a:pt x="17" y="104"/>
                          </a:cubicBezTo>
                          <a:cubicBezTo>
                            <a:pt x="7" y="104"/>
                            <a:pt x="0" y="96"/>
                            <a:pt x="0" y="87"/>
                          </a:cubicBezTo>
                          <a:cubicBezTo>
                            <a:pt x="0" y="63"/>
                            <a:pt x="0" y="40"/>
                            <a:pt x="1" y="17"/>
                          </a:cubicBezTo>
                          <a:cubicBezTo>
                            <a:pt x="1" y="8"/>
                            <a:pt x="8" y="0"/>
                            <a:pt x="18" y="0"/>
                          </a:cubicBezTo>
                          <a:cubicBezTo>
                            <a:pt x="18" y="0"/>
                            <a:pt x="18" y="0"/>
                            <a:pt x="18" y="0"/>
                          </a:cubicBezTo>
                          <a:cubicBezTo>
                            <a:pt x="28" y="0"/>
                            <a:pt x="35" y="8"/>
                            <a:pt x="35" y="18"/>
                          </a:cubicBezTo>
                          <a:cubicBezTo>
                            <a:pt x="35" y="40"/>
                            <a:pt x="35" y="64"/>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0" name="Freeform 75">
                      <a:extLst>
                        <a:ext uri="{FF2B5EF4-FFF2-40B4-BE49-F238E27FC236}">
                          <a16:creationId xmlns:a16="http://schemas.microsoft.com/office/drawing/2014/main" id="{A867EA59-9E6F-42E0-860B-5CE7893326EE}"/>
                        </a:ext>
                      </a:extLst>
                    </p:cNvPr>
                    <p:cNvSpPr>
                      <a:spLocks/>
                    </p:cNvSpPr>
                    <p:nvPr/>
                  </p:nvSpPr>
                  <p:spPr bwMode="auto">
                    <a:xfrm>
                      <a:off x="6362700" y="2560638"/>
                      <a:ext cx="15875" cy="47625"/>
                    </a:xfrm>
                    <a:custGeom>
                      <a:avLst/>
                      <a:gdLst>
                        <a:gd name="T0" fmla="*/ 17 w 35"/>
                        <a:gd name="T1" fmla="*/ 104 h 104"/>
                        <a:gd name="T2" fmla="*/ 17 w 35"/>
                        <a:gd name="T3" fmla="*/ 104 h 104"/>
                        <a:gd name="T4" fmla="*/ 5 w 35"/>
                        <a:gd name="T5" fmla="*/ 99 h 104"/>
                        <a:gd name="T6" fmla="*/ 0 w 35"/>
                        <a:gd name="T7" fmla="*/ 87 h 104"/>
                        <a:gd name="T8" fmla="*/ 0 w 35"/>
                        <a:gd name="T9" fmla="*/ 55 h 104"/>
                        <a:gd name="T10" fmla="*/ 1 w 35"/>
                        <a:gd name="T11" fmla="*/ 17 h 104"/>
                        <a:gd name="T12" fmla="*/ 18 w 35"/>
                        <a:gd name="T13" fmla="*/ 0 h 104"/>
                        <a:gd name="T14" fmla="*/ 18 w 35"/>
                        <a:gd name="T15" fmla="*/ 0 h 104"/>
                        <a:gd name="T16" fmla="*/ 30 w 35"/>
                        <a:gd name="T17" fmla="*/ 5 h 104"/>
                        <a:gd name="T18" fmla="*/ 35 w 35"/>
                        <a:gd name="T19" fmla="*/ 18 h 104"/>
                        <a:gd name="T20" fmla="*/ 35 w 35"/>
                        <a:gd name="T21" fmla="*/ 18 h 104"/>
                        <a:gd name="T22" fmla="*/ 35 w 35"/>
                        <a:gd name="T23" fmla="*/ 19 h 104"/>
                        <a:gd name="T24" fmla="*/ 35 w 35"/>
                        <a:gd name="T25" fmla="*/ 20 h 104"/>
                        <a:gd name="T26" fmla="*/ 35 w 35"/>
                        <a:gd name="T27" fmla="*/ 87 h 104"/>
                        <a:gd name="T28" fmla="*/ 17 w 35"/>
                        <a:gd name="T2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04">
                          <a:moveTo>
                            <a:pt x="17" y="104"/>
                          </a:moveTo>
                          <a:cubicBezTo>
                            <a:pt x="17" y="104"/>
                            <a:pt x="17" y="104"/>
                            <a:pt x="17" y="104"/>
                          </a:cubicBezTo>
                          <a:cubicBezTo>
                            <a:pt x="12" y="104"/>
                            <a:pt x="8" y="102"/>
                            <a:pt x="5" y="99"/>
                          </a:cubicBezTo>
                          <a:cubicBezTo>
                            <a:pt x="2" y="96"/>
                            <a:pt x="0" y="91"/>
                            <a:pt x="0" y="87"/>
                          </a:cubicBezTo>
                          <a:cubicBezTo>
                            <a:pt x="0" y="76"/>
                            <a:pt x="0" y="65"/>
                            <a:pt x="0" y="55"/>
                          </a:cubicBezTo>
                          <a:cubicBezTo>
                            <a:pt x="0" y="42"/>
                            <a:pt x="1" y="30"/>
                            <a:pt x="1" y="17"/>
                          </a:cubicBezTo>
                          <a:cubicBezTo>
                            <a:pt x="1" y="8"/>
                            <a:pt x="9" y="0"/>
                            <a:pt x="18" y="0"/>
                          </a:cubicBezTo>
                          <a:cubicBezTo>
                            <a:pt x="18" y="0"/>
                            <a:pt x="18" y="0"/>
                            <a:pt x="18" y="0"/>
                          </a:cubicBezTo>
                          <a:cubicBezTo>
                            <a:pt x="23" y="0"/>
                            <a:pt x="27" y="2"/>
                            <a:pt x="30" y="5"/>
                          </a:cubicBezTo>
                          <a:cubicBezTo>
                            <a:pt x="34" y="9"/>
                            <a:pt x="35" y="13"/>
                            <a:pt x="35" y="18"/>
                          </a:cubicBezTo>
                          <a:cubicBezTo>
                            <a:pt x="35" y="18"/>
                            <a:pt x="35" y="18"/>
                            <a:pt x="35" y="18"/>
                          </a:cubicBezTo>
                          <a:cubicBezTo>
                            <a:pt x="35" y="18"/>
                            <a:pt x="35" y="18"/>
                            <a:pt x="35" y="19"/>
                          </a:cubicBezTo>
                          <a:cubicBezTo>
                            <a:pt x="35" y="20"/>
                            <a:pt x="35" y="20"/>
                            <a:pt x="35" y="20"/>
                          </a:cubicBezTo>
                          <a:cubicBezTo>
                            <a:pt x="35" y="42"/>
                            <a:pt x="35" y="64"/>
                            <a:pt x="35" y="87"/>
                          </a:cubicBezTo>
                          <a:cubicBezTo>
                            <a:pt x="34"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1" name="Freeform 76">
                      <a:extLst>
                        <a:ext uri="{FF2B5EF4-FFF2-40B4-BE49-F238E27FC236}">
                          <a16:creationId xmlns:a16="http://schemas.microsoft.com/office/drawing/2014/main" id="{B04AD524-C85D-40CA-A69F-964ED68F7C83}"/>
                        </a:ext>
                      </a:extLst>
                    </p:cNvPr>
                    <p:cNvSpPr>
                      <a:spLocks/>
                    </p:cNvSpPr>
                    <p:nvPr/>
                  </p:nvSpPr>
                  <p:spPr bwMode="auto">
                    <a:xfrm>
                      <a:off x="7229475" y="2516188"/>
                      <a:ext cx="17463" cy="49213"/>
                    </a:xfrm>
                    <a:custGeom>
                      <a:avLst/>
                      <a:gdLst>
                        <a:gd name="T0" fmla="*/ 17 w 35"/>
                        <a:gd name="T1" fmla="*/ 104 h 104"/>
                        <a:gd name="T2" fmla="*/ 17 w 35"/>
                        <a:gd name="T3" fmla="*/ 104 h 104"/>
                        <a:gd name="T4" fmla="*/ 0 w 35"/>
                        <a:gd name="T5" fmla="*/ 87 h 104"/>
                        <a:gd name="T6" fmla="*/ 0 w 35"/>
                        <a:gd name="T7" fmla="*/ 78 h 104"/>
                        <a:gd name="T8" fmla="*/ 0 w 35"/>
                        <a:gd name="T9" fmla="*/ 17 h 104"/>
                        <a:gd name="T10" fmla="*/ 18 w 35"/>
                        <a:gd name="T11" fmla="*/ 0 h 104"/>
                        <a:gd name="T12" fmla="*/ 18 w 35"/>
                        <a:gd name="T13" fmla="*/ 0 h 104"/>
                        <a:gd name="T14" fmla="*/ 30 w 35"/>
                        <a:gd name="T15" fmla="*/ 5 h 104"/>
                        <a:gd name="T16" fmla="*/ 35 w 35"/>
                        <a:gd name="T17" fmla="*/ 17 h 104"/>
                        <a:gd name="T18" fmla="*/ 34 w 35"/>
                        <a:gd name="T19" fmla="*/ 87 h 104"/>
                        <a:gd name="T20" fmla="*/ 34 w 35"/>
                        <a:gd name="T21" fmla="*/ 87 h 104"/>
                        <a:gd name="T22" fmla="*/ 17 w 35"/>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04">
                          <a:moveTo>
                            <a:pt x="17" y="104"/>
                          </a:moveTo>
                          <a:cubicBezTo>
                            <a:pt x="17" y="104"/>
                            <a:pt x="17" y="104"/>
                            <a:pt x="17" y="104"/>
                          </a:cubicBezTo>
                          <a:cubicBezTo>
                            <a:pt x="7" y="104"/>
                            <a:pt x="0" y="96"/>
                            <a:pt x="0" y="87"/>
                          </a:cubicBezTo>
                          <a:cubicBezTo>
                            <a:pt x="0" y="78"/>
                            <a:pt x="0" y="78"/>
                            <a:pt x="0" y="78"/>
                          </a:cubicBezTo>
                          <a:cubicBezTo>
                            <a:pt x="0" y="57"/>
                            <a:pt x="0" y="37"/>
                            <a:pt x="0" y="17"/>
                          </a:cubicBezTo>
                          <a:cubicBezTo>
                            <a:pt x="0" y="8"/>
                            <a:pt x="8" y="0"/>
                            <a:pt x="18" y="0"/>
                          </a:cubicBezTo>
                          <a:cubicBezTo>
                            <a:pt x="18" y="0"/>
                            <a:pt x="18" y="0"/>
                            <a:pt x="18" y="0"/>
                          </a:cubicBezTo>
                          <a:cubicBezTo>
                            <a:pt x="22" y="0"/>
                            <a:pt x="27" y="2"/>
                            <a:pt x="30" y="5"/>
                          </a:cubicBezTo>
                          <a:cubicBezTo>
                            <a:pt x="33" y="8"/>
                            <a:pt x="35" y="13"/>
                            <a:pt x="35" y="17"/>
                          </a:cubicBezTo>
                          <a:cubicBezTo>
                            <a:pt x="35" y="40"/>
                            <a:pt x="34" y="63"/>
                            <a:pt x="34" y="87"/>
                          </a:cubicBezTo>
                          <a:cubicBezTo>
                            <a:pt x="34" y="87"/>
                            <a:pt x="34" y="87"/>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2" name="Freeform 77">
                      <a:extLst>
                        <a:ext uri="{FF2B5EF4-FFF2-40B4-BE49-F238E27FC236}">
                          <a16:creationId xmlns:a16="http://schemas.microsoft.com/office/drawing/2014/main" id="{3AE5A490-EFD8-4C86-B5FB-FBCC100B6067}"/>
                        </a:ext>
                      </a:extLst>
                    </p:cNvPr>
                    <p:cNvSpPr>
                      <a:spLocks/>
                    </p:cNvSpPr>
                    <p:nvPr/>
                  </p:nvSpPr>
                  <p:spPr bwMode="auto">
                    <a:xfrm>
                      <a:off x="6364288" y="2479676"/>
                      <a:ext cx="15875" cy="47625"/>
                    </a:xfrm>
                    <a:custGeom>
                      <a:avLst/>
                      <a:gdLst>
                        <a:gd name="T0" fmla="*/ 17 w 35"/>
                        <a:gd name="T1" fmla="*/ 104 h 104"/>
                        <a:gd name="T2" fmla="*/ 17 w 35"/>
                        <a:gd name="T3" fmla="*/ 104 h 104"/>
                        <a:gd name="T4" fmla="*/ 0 w 35"/>
                        <a:gd name="T5" fmla="*/ 87 h 104"/>
                        <a:gd name="T6" fmla="*/ 0 w 35"/>
                        <a:gd name="T7" fmla="*/ 48 h 104"/>
                        <a:gd name="T8" fmla="*/ 0 w 35"/>
                        <a:gd name="T9" fmla="*/ 17 h 104"/>
                        <a:gd name="T10" fmla="*/ 18 w 35"/>
                        <a:gd name="T11" fmla="*/ 0 h 104"/>
                        <a:gd name="T12" fmla="*/ 18 w 35"/>
                        <a:gd name="T13" fmla="*/ 0 h 104"/>
                        <a:gd name="T14" fmla="*/ 35 w 35"/>
                        <a:gd name="T15" fmla="*/ 18 h 104"/>
                        <a:gd name="T16" fmla="*/ 35 w 35"/>
                        <a:gd name="T17" fmla="*/ 18 h 104"/>
                        <a:gd name="T18" fmla="*/ 34 w 35"/>
                        <a:gd name="T19" fmla="*/ 87 h 104"/>
                        <a:gd name="T20" fmla="*/ 17 w 35"/>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104">
                          <a:moveTo>
                            <a:pt x="17" y="104"/>
                          </a:moveTo>
                          <a:cubicBezTo>
                            <a:pt x="17" y="104"/>
                            <a:pt x="17" y="104"/>
                            <a:pt x="17" y="104"/>
                          </a:cubicBezTo>
                          <a:cubicBezTo>
                            <a:pt x="7" y="104"/>
                            <a:pt x="0" y="96"/>
                            <a:pt x="0" y="87"/>
                          </a:cubicBezTo>
                          <a:cubicBezTo>
                            <a:pt x="0" y="73"/>
                            <a:pt x="0" y="60"/>
                            <a:pt x="0" y="48"/>
                          </a:cubicBezTo>
                          <a:cubicBezTo>
                            <a:pt x="0" y="37"/>
                            <a:pt x="0" y="27"/>
                            <a:pt x="0" y="17"/>
                          </a:cubicBezTo>
                          <a:cubicBezTo>
                            <a:pt x="1" y="8"/>
                            <a:pt x="8" y="0"/>
                            <a:pt x="18" y="0"/>
                          </a:cubicBezTo>
                          <a:cubicBezTo>
                            <a:pt x="18" y="0"/>
                            <a:pt x="18" y="0"/>
                            <a:pt x="18" y="0"/>
                          </a:cubicBezTo>
                          <a:cubicBezTo>
                            <a:pt x="27" y="0"/>
                            <a:pt x="35" y="8"/>
                            <a:pt x="35" y="18"/>
                          </a:cubicBezTo>
                          <a:cubicBezTo>
                            <a:pt x="35" y="18"/>
                            <a:pt x="35" y="18"/>
                            <a:pt x="35" y="18"/>
                          </a:cubicBezTo>
                          <a:cubicBezTo>
                            <a:pt x="35" y="39"/>
                            <a:pt x="35" y="62"/>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3" name="Freeform 78">
                      <a:extLst>
                        <a:ext uri="{FF2B5EF4-FFF2-40B4-BE49-F238E27FC236}">
                          <a16:creationId xmlns:a16="http://schemas.microsoft.com/office/drawing/2014/main" id="{E9FB3254-6232-4F01-AC39-F0CF784DA040}"/>
                        </a:ext>
                      </a:extLst>
                    </p:cNvPr>
                    <p:cNvSpPr>
                      <a:spLocks/>
                    </p:cNvSpPr>
                    <p:nvPr/>
                  </p:nvSpPr>
                  <p:spPr bwMode="auto">
                    <a:xfrm>
                      <a:off x="7231063" y="2436813"/>
                      <a:ext cx="15875" cy="47625"/>
                    </a:xfrm>
                    <a:custGeom>
                      <a:avLst/>
                      <a:gdLst>
                        <a:gd name="T0" fmla="*/ 18 w 35"/>
                        <a:gd name="T1" fmla="*/ 104 h 104"/>
                        <a:gd name="T2" fmla="*/ 17 w 35"/>
                        <a:gd name="T3" fmla="*/ 104 h 104"/>
                        <a:gd name="T4" fmla="*/ 0 w 35"/>
                        <a:gd name="T5" fmla="*/ 86 h 104"/>
                        <a:gd name="T6" fmla="*/ 1 w 35"/>
                        <a:gd name="T7" fmla="*/ 17 h 104"/>
                        <a:gd name="T8" fmla="*/ 18 w 35"/>
                        <a:gd name="T9" fmla="*/ 0 h 104"/>
                        <a:gd name="T10" fmla="*/ 30 w 35"/>
                        <a:gd name="T11" fmla="*/ 5 h 104"/>
                        <a:gd name="T12" fmla="*/ 35 w 35"/>
                        <a:gd name="T13" fmla="*/ 17 h 104"/>
                        <a:gd name="T14" fmla="*/ 35 w 35"/>
                        <a:gd name="T15" fmla="*/ 86 h 104"/>
                        <a:gd name="T16" fmla="*/ 18 w 35"/>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04">
                          <a:moveTo>
                            <a:pt x="18" y="104"/>
                          </a:moveTo>
                          <a:cubicBezTo>
                            <a:pt x="17" y="104"/>
                            <a:pt x="17" y="104"/>
                            <a:pt x="17" y="104"/>
                          </a:cubicBezTo>
                          <a:cubicBezTo>
                            <a:pt x="8" y="104"/>
                            <a:pt x="0" y="96"/>
                            <a:pt x="0" y="86"/>
                          </a:cubicBezTo>
                          <a:cubicBezTo>
                            <a:pt x="1" y="60"/>
                            <a:pt x="1" y="37"/>
                            <a:pt x="1" y="17"/>
                          </a:cubicBezTo>
                          <a:cubicBezTo>
                            <a:pt x="1" y="7"/>
                            <a:pt x="9" y="0"/>
                            <a:pt x="18" y="0"/>
                          </a:cubicBezTo>
                          <a:cubicBezTo>
                            <a:pt x="23" y="0"/>
                            <a:pt x="27" y="2"/>
                            <a:pt x="30" y="5"/>
                          </a:cubicBezTo>
                          <a:cubicBezTo>
                            <a:pt x="34" y="8"/>
                            <a:pt x="35" y="12"/>
                            <a:pt x="35" y="17"/>
                          </a:cubicBezTo>
                          <a:cubicBezTo>
                            <a:pt x="35" y="37"/>
                            <a:pt x="35" y="59"/>
                            <a:pt x="35" y="86"/>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4" name="Freeform 79">
                      <a:extLst>
                        <a:ext uri="{FF2B5EF4-FFF2-40B4-BE49-F238E27FC236}">
                          <a16:creationId xmlns:a16="http://schemas.microsoft.com/office/drawing/2014/main" id="{5EC76557-202B-418B-95C9-307F3D33A58E}"/>
                        </a:ext>
                      </a:extLst>
                    </p:cNvPr>
                    <p:cNvSpPr>
                      <a:spLocks/>
                    </p:cNvSpPr>
                    <p:nvPr/>
                  </p:nvSpPr>
                  <p:spPr bwMode="auto">
                    <a:xfrm>
                      <a:off x="6364288" y="2398713"/>
                      <a:ext cx="15875" cy="49213"/>
                    </a:xfrm>
                    <a:custGeom>
                      <a:avLst/>
                      <a:gdLst>
                        <a:gd name="T0" fmla="*/ 18 w 35"/>
                        <a:gd name="T1" fmla="*/ 104 h 104"/>
                        <a:gd name="T2" fmla="*/ 18 w 35"/>
                        <a:gd name="T3" fmla="*/ 104 h 104"/>
                        <a:gd name="T4" fmla="*/ 0 w 35"/>
                        <a:gd name="T5" fmla="*/ 87 h 104"/>
                        <a:gd name="T6" fmla="*/ 1 w 35"/>
                        <a:gd name="T7" fmla="*/ 25 h 104"/>
                        <a:gd name="T8" fmla="*/ 1 w 35"/>
                        <a:gd name="T9" fmla="*/ 20 h 104"/>
                        <a:gd name="T10" fmla="*/ 1 w 35"/>
                        <a:gd name="T11" fmla="*/ 18 h 104"/>
                        <a:gd name="T12" fmla="*/ 6 w 35"/>
                        <a:gd name="T13" fmla="*/ 5 h 104"/>
                        <a:gd name="T14" fmla="*/ 18 w 35"/>
                        <a:gd name="T15" fmla="*/ 0 h 104"/>
                        <a:gd name="T16" fmla="*/ 18 w 35"/>
                        <a:gd name="T17" fmla="*/ 0 h 104"/>
                        <a:gd name="T18" fmla="*/ 35 w 35"/>
                        <a:gd name="T19" fmla="*/ 17 h 104"/>
                        <a:gd name="T20" fmla="*/ 35 w 35"/>
                        <a:gd name="T21" fmla="*/ 25 h 104"/>
                        <a:gd name="T22" fmla="*/ 35 w 35"/>
                        <a:gd name="T23" fmla="*/ 87 h 104"/>
                        <a:gd name="T24" fmla="*/ 18 w 35"/>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04">
                          <a:moveTo>
                            <a:pt x="18" y="104"/>
                          </a:moveTo>
                          <a:cubicBezTo>
                            <a:pt x="18" y="104"/>
                            <a:pt x="18" y="104"/>
                            <a:pt x="18" y="104"/>
                          </a:cubicBezTo>
                          <a:cubicBezTo>
                            <a:pt x="8" y="104"/>
                            <a:pt x="0" y="96"/>
                            <a:pt x="0" y="87"/>
                          </a:cubicBezTo>
                          <a:cubicBezTo>
                            <a:pt x="1" y="58"/>
                            <a:pt x="1" y="37"/>
                            <a:pt x="1" y="25"/>
                          </a:cubicBezTo>
                          <a:cubicBezTo>
                            <a:pt x="1" y="23"/>
                            <a:pt x="1" y="22"/>
                            <a:pt x="1" y="20"/>
                          </a:cubicBezTo>
                          <a:cubicBezTo>
                            <a:pt x="1" y="18"/>
                            <a:pt x="1" y="18"/>
                            <a:pt x="1" y="18"/>
                          </a:cubicBezTo>
                          <a:cubicBezTo>
                            <a:pt x="1" y="13"/>
                            <a:pt x="3" y="9"/>
                            <a:pt x="6" y="5"/>
                          </a:cubicBezTo>
                          <a:cubicBezTo>
                            <a:pt x="9" y="2"/>
                            <a:pt x="13" y="0"/>
                            <a:pt x="18" y="0"/>
                          </a:cubicBezTo>
                          <a:cubicBezTo>
                            <a:pt x="18" y="0"/>
                            <a:pt x="18" y="0"/>
                            <a:pt x="18" y="0"/>
                          </a:cubicBezTo>
                          <a:cubicBezTo>
                            <a:pt x="28" y="0"/>
                            <a:pt x="35" y="8"/>
                            <a:pt x="35" y="17"/>
                          </a:cubicBezTo>
                          <a:cubicBezTo>
                            <a:pt x="35" y="25"/>
                            <a:pt x="35" y="25"/>
                            <a:pt x="35" y="25"/>
                          </a:cubicBezTo>
                          <a:cubicBezTo>
                            <a:pt x="35" y="37"/>
                            <a:pt x="35" y="57"/>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5" name="Freeform 80">
                      <a:extLst>
                        <a:ext uri="{FF2B5EF4-FFF2-40B4-BE49-F238E27FC236}">
                          <a16:creationId xmlns:a16="http://schemas.microsoft.com/office/drawing/2014/main" id="{922A4681-36E2-417B-A669-2BA36724F558}"/>
                        </a:ext>
                      </a:extLst>
                    </p:cNvPr>
                    <p:cNvSpPr>
                      <a:spLocks/>
                    </p:cNvSpPr>
                    <p:nvPr/>
                  </p:nvSpPr>
                  <p:spPr bwMode="auto">
                    <a:xfrm>
                      <a:off x="6386513" y="2398713"/>
                      <a:ext cx="49213" cy="17463"/>
                    </a:xfrm>
                    <a:custGeom>
                      <a:avLst/>
                      <a:gdLst>
                        <a:gd name="T0" fmla="*/ 17 w 104"/>
                        <a:gd name="T1" fmla="*/ 35 h 35"/>
                        <a:gd name="T2" fmla="*/ 17 w 104"/>
                        <a:gd name="T3" fmla="*/ 35 h 35"/>
                        <a:gd name="T4" fmla="*/ 0 w 104"/>
                        <a:gd name="T5" fmla="*/ 17 h 35"/>
                        <a:gd name="T6" fmla="*/ 5 w 104"/>
                        <a:gd name="T7" fmla="*/ 5 h 35"/>
                        <a:gd name="T8" fmla="*/ 17 w 104"/>
                        <a:gd name="T9" fmla="*/ 0 h 35"/>
                        <a:gd name="T10" fmla="*/ 87 w 104"/>
                        <a:gd name="T11" fmla="*/ 0 h 35"/>
                        <a:gd name="T12" fmla="*/ 104 w 104"/>
                        <a:gd name="T13" fmla="*/ 17 h 35"/>
                        <a:gd name="T14" fmla="*/ 99 w 104"/>
                        <a:gd name="T15" fmla="*/ 29 h 35"/>
                        <a:gd name="T16" fmla="*/ 87 w 104"/>
                        <a:gd name="T17" fmla="*/ 34 h 35"/>
                        <a:gd name="T18" fmla="*/ 17 w 104"/>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5">
                          <a:moveTo>
                            <a:pt x="17" y="35"/>
                          </a:moveTo>
                          <a:cubicBezTo>
                            <a:pt x="17" y="35"/>
                            <a:pt x="17" y="35"/>
                            <a:pt x="17" y="35"/>
                          </a:cubicBezTo>
                          <a:cubicBezTo>
                            <a:pt x="8" y="35"/>
                            <a:pt x="0" y="27"/>
                            <a:pt x="0" y="17"/>
                          </a:cubicBezTo>
                          <a:cubicBezTo>
                            <a:pt x="0" y="13"/>
                            <a:pt x="2" y="8"/>
                            <a:pt x="5" y="5"/>
                          </a:cubicBezTo>
                          <a:cubicBezTo>
                            <a:pt x="8" y="2"/>
                            <a:pt x="13" y="0"/>
                            <a:pt x="17" y="0"/>
                          </a:cubicBezTo>
                          <a:cubicBezTo>
                            <a:pt x="39" y="0"/>
                            <a:pt x="62" y="0"/>
                            <a:pt x="87" y="0"/>
                          </a:cubicBezTo>
                          <a:cubicBezTo>
                            <a:pt x="96" y="0"/>
                            <a:pt x="104" y="7"/>
                            <a:pt x="104" y="17"/>
                          </a:cubicBezTo>
                          <a:cubicBezTo>
                            <a:pt x="104" y="22"/>
                            <a:pt x="102" y="26"/>
                            <a:pt x="99" y="29"/>
                          </a:cubicBezTo>
                          <a:cubicBezTo>
                            <a:pt x="96" y="32"/>
                            <a:pt x="91" y="34"/>
                            <a:pt x="87" y="34"/>
                          </a:cubicBezTo>
                          <a:cubicBezTo>
                            <a:pt x="62" y="34"/>
                            <a:pt x="39"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6" name="Freeform 81">
                      <a:extLst>
                        <a:ext uri="{FF2B5EF4-FFF2-40B4-BE49-F238E27FC236}">
                          <a16:creationId xmlns:a16="http://schemas.microsoft.com/office/drawing/2014/main" id="{1398102A-30A0-4AAA-BE61-56CF0AF8E65F}"/>
                        </a:ext>
                      </a:extLst>
                    </p:cNvPr>
                    <p:cNvSpPr>
                      <a:spLocks/>
                    </p:cNvSpPr>
                    <p:nvPr/>
                  </p:nvSpPr>
                  <p:spPr bwMode="auto">
                    <a:xfrm>
                      <a:off x="6467475" y="2398713"/>
                      <a:ext cx="47625" cy="15875"/>
                    </a:xfrm>
                    <a:custGeom>
                      <a:avLst/>
                      <a:gdLst>
                        <a:gd name="T0" fmla="*/ 18 w 104"/>
                        <a:gd name="T1" fmla="*/ 35 h 35"/>
                        <a:gd name="T2" fmla="*/ 18 w 104"/>
                        <a:gd name="T3" fmla="*/ 35 h 35"/>
                        <a:gd name="T4" fmla="*/ 17 w 104"/>
                        <a:gd name="T5" fmla="*/ 35 h 35"/>
                        <a:gd name="T6" fmla="*/ 0 w 104"/>
                        <a:gd name="T7" fmla="*/ 18 h 35"/>
                        <a:gd name="T8" fmla="*/ 17 w 104"/>
                        <a:gd name="T9" fmla="*/ 0 h 35"/>
                        <a:gd name="T10" fmla="*/ 39 w 104"/>
                        <a:gd name="T11" fmla="*/ 0 h 35"/>
                        <a:gd name="T12" fmla="*/ 86 w 104"/>
                        <a:gd name="T13" fmla="*/ 0 h 35"/>
                        <a:gd name="T14" fmla="*/ 104 w 104"/>
                        <a:gd name="T15" fmla="*/ 17 h 35"/>
                        <a:gd name="T16" fmla="*/ 99 w 104"/>
                        <a:gd name="T17" fmla="*/ 29 h 35"/>
                        <a:gd name="T18" fmla="*/ 87 w 104"/>
                        <a:gd name="T19" fmla="*/ 34 h 35"/>
                        <a:gd name="T20" fmla="*/ 40 w 104"/>
                        <a:gd name="T21" fmla="*/ 35 h 35"/>
                        <a:gd name="T22" fmla="*/ 18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18" y="35"/>
                          </a:moveTo>
                          <a:cubicBezTo>
                            <a:pt x="18" y="35"/>
                            <a:pt x="18" y="35"/>
                            <a:pt x="18" y="35"/>
                          </a:cubicBezTo>
                          <a:cubicBezTo>
                            <a:pt x="17" y="35"/>
                            <a:pt x="17" y="35"/>
                            <a:pt x="17" y="35"/>
                          </a:cubicBezTo>
                          <a:cubicBezTo>
                            <a:pt x="8" y="35"/>
                            <a:pt x="0" y="27"/>
                            <a:pt x="0" y="18"/>
                          </a:cubicBezTo>
                          <a:cubicBezTo>
                            <a:pt x="0" y="8"/>
                            <a:pt x="8" y="0"/>
                            <a:pt x="17" y="0"/>
                          </a:cubicBezTo>
                          <a:cubicBezTo>
                            <a:pt x="39" y="0"/>
                            <a:pt x="39" y="0"/>
                            <a:pt x="39" y="0"/>
                          </a:cubicBezTo>
                          <a:cubicBezTo>
                            <a:pt x="55" y="0"/>
                            <a:pt x="70" y="0"/>
                            <a:pt x="86" y="0"/>
                          </a:cubicBezTo>
                          <a:cubicBezTo>
                            <a:pt x="96" y="0"/>
                            <a:pt x="104" y="7"/>
                            <a:pt x="104" y="17"/>
                          </a:cubicBezTo>
                          <a:cubicBezTo>
                            <a:pt x="104" y="21"/>
                            <a:pt x="102" y="26"/>
                            <a:pt x="99" y="29"/>
                          </a:cubicBezTo>
                          <a:cubicBezTo>
                            <a:pt x="96" y="32"/>
                            <a:pt x="91" y="34"/>
                            <a:pt x="87" y="34"/>
                          </a:cubicBezTo>
                          <a:cubicBezTo>
                            <a:pt x="71" y="34"/>
                            <a:pt x="55" y="34"/>
                            <a:pt x="40" y="35"/>
                          </a:cubicBezTo>
                          <a:lnTo>
                            <a:pt x="18"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7" name="Freeform 82">
                      <a:extLst>
                        <a:ext uri="{FF2B5EF4-FFF2-40B4-BE49-F238E27FC236}">
                          <a16:creationId xmlns:a16="http://schemas.microsoft.com/office/drawing/2014/main" id="{31FF2607-DD97-454A-9DFA-532845D9082A}"/>
                        </a:ext>
                      </a:extLst>
                    </p:cNvPr>
                    <p:cNvSpPr>
                      <a:spLocks/>
                    </p:cNvSpPr>
                    <p:nvPr/>
                  </p:nvSpPr>
                  <p:spPr bwMode="auto">
                    <a:xfrm>
                      <a:off x="6548438" y="2397126"/>
                      <a:ext cx="47625" cy="17463"/>
                    </a:xfrm>
                    <a:custGeom>
                      <a:avLst/>
                      <a:gdLst>
                        <a:gd name="T0" fmla="*/ 18 w 104"/>
                        <a:gd name="T1" fmla="*/ 35 h 35"/>
                        <a:gd name="T2" fmla="*/ 18 w 104"/>
                        <a:gd name="T3" fmla="*/ 35 h 35"/>
                        <a:gd name="T4" fmla="*/ 18 w 104"/>
                        <a:gd name="T5" fmla="*/ 35 h 35"/>
                        <a:gd name="T6" fmla="*/ 0 w 104"/>
                        <a:gd name="T7" fmla="*/ 18 h 35"/>
                        <a:gd name="T8" fmla="*/ 17 w 104"/>
                        <a:gd name="T9" fmla="*/ 1 h 35"/>
                        <a:gd name="T10" fmla="*/ 87 w 104"/>
                        <a:gd name="T11" fmla="*/ 0 h 35"/>
                        <a:gd name="T12" fmla="*/ 87 w 104"/>
                        <a:gd name="T13" fmla="*/ 0 h 35"/>
                        <a:gd name="T14" fmla="*/ 104 w 104"/>
                        <a:gd name="T15" fmla="*/ 17 h 35"/>
                        <a:gd name="T16" fmla="*/ 87 w 104"/>
                        <a:gd name="T17" fmla="*/ 35 h 35"/>
                        <a:gd name="T18" fmla="*/ 72 w 104"/>
                        <a:gd name="T19" fmla="*/ 35 h 35"/>
                        <a:gd name="T20" fmla="*/ 18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18" y="35"/>
                          </a:moveTo>
                          <a:cubicBezTo>
                            <a:pt x="18" y="35"/>
                            <a:pt x="18" y="35"/>
                            <a:pt x="18" y="35"/>
                          </a:cubicBezTo>
                          <a:cubicBezTo>
                            <a:pt x="18" y="35"/>
                            <a:pt x="18" y="35"/>
                            <a:pt x="18" y="35"/>
                          </a:cubicBezTo>
                          <a:cubicBezTo>
                            <a:pt x="8" y="35"/>
                            <a:pt x="0" y="28"/>
                            <a:pt x="0" y="18"/>
                          </a:cubicBezTo>
                          <a:cubicBezTo>
                            <a:pt x="0" y="9"/>
                            <a:pt x="8" y="1"/>
                            <a:pt x="17" y="1"/>
                          </a:cubicBezTo>
                          <a:cubicBezTo>
                            <a:pt x="40" y="1"/>
                            <a:pt x="63" y="0"/>
                            <a:pt x="87" y="0"/>
                          </a:cubicBezTo>
                          <a:cubicBezTo>
                            <a:pt x="87" y="0"/>
                            <a:pt x="87" y="0"/>
                            <a:pt x="87" y="0"/>
                          </a:cubicBezTo>
                          <a:cubicBezTo>
                            <a:pt x="96" y="0"/>
                            <a:pt x="104" y="8"/>
                            <a:pt x="104" y="17"/>
                          </a:cubicBezTo>
                          <a:cubicBezTo>
                            <a:pt x="104" y="27"/>
                            <a:pt x="96" y="35"/>
                            <a:pt x="87" y="35"/>
                          </a:cubicBezTo>
                          <a:cubicBezTo>
                            <a:pt x="72" y="35"/>
                            <a:pt x="72" y="35"/>
                            <a:pt x="72" y="35"/>
                          </a:cubicBezTo>
                          <a:cubicBezTo>
                            <a:pt x="54" y="35"/>
                            <a:pt x="35"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8" name="Freeform 83">
                      <a:extLst>
                        <a:ext uri="{FF2B5EF4-FFF2-40B4-BE49-F238E27FC236}">
                          <a16:creationId xmlns:a16="http://schemas.microsoft.com/office/drawing/2014/main" id="{5D14B47D-7D09-415A-8C64-25C243688BC1}"/>
                        </a:ext>
                      </a:extLst>
                    </p:cNvPr>
                    <p:cNvSpPr>
                      <a:spLocks/>
                    </p:cNvSpPr>
                    <p:nvPr/>
                  </p:nvSpPr>
                  <p:spPr bwMode="auto">
                    <a:xfrm>
                      <a:off x="6627813" y="2397126"/>
                      <a:ext cx="49213" cy="15875"/>
                    </a:xfrm>
                    <a:custGeom>
                      <a:avLst/>
                      <a:gdLst>
                        <a:gd name="T0" fmla="*/ 18 w 104"/>
                        <a:gd name="T1" fmla="*/ 35 h 35"/>
                        <a:gd name="T2" fmla="*/ 18 w 104"/>
                        <a:gd name="T3" fmla="*/ 35 h 35"/>
                        <a:gd name="T4" fmla="*/ 18 w 104"/>
                        <a:gd name="T5" fmla="*/ 35 h 35"/>
                        <a:gd name="T6" fmla="*/ 0 w 104"/>
                        <a:gd name="T7" fmla="*/ 18 h 35"/>
                        <a:gd name="T8" fmla="*/ 5 w 104"/>
                        <a:gd name="T9" fmla="*/ 5 h 35"/>
                        <a:gd name="T10" fmla="*/ 17 w 104"/>
                        <a:gd name="T11" fmla="*/ 0 h 35"/>
                        <a:gd name="T12" fmla="*/ 50 w 104"/>
                        <a:gd name="T13" fmla="*/ 0 h 35"/>
                        <a:gd name="T14" fmla="*/ 87 w 104"/>
                        <a:gd name="T15" fmla="*/ 0 h 35"/>
                        <a:gd name="T16" fmla="*/ 87 w 104"/>
                        <a:gd name="T17" fmla="*/ 0 h 35"/>
                        <a:gd name="T18" fmla="*/ 87 w 104"/>
                        <a:gd name="T19" fmla="*/ 0 h 35"/>
                        <a:gd name="T20" fmla="*/ 87 w 104"/>
                        <a:gd name="T21" fmla="*/ 0 h 35"/>
                        <a:gd name="T22" fmla="*/ 104 w 104"/>
                        <a:gd name="T23" fmla="*/ 17 h 35"/>
                        <a:gd name="T24" fmla="*/ 99 w 104"/>
                        <a:gd name="T25" fmla="*/ 29 h 35"/>
                        <a:gd name="T26" fmla="*/ 87 w 104"/>
                        <a:gd name="T27" fmla="*/ 34 h 35"/>
                        <a:gd name="T28" fmla="*/ 51 w 104"/>
                        <a:gd name="T29" fmla="*/ 34 h 35"/>
                        <a:gd name="T30" fmla="*/ 18 w 104"/>
                        <a:gd name="T3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35">
                          <a:moveTo>
                            <a:pt x="18" y="35"/>
                          </a:moveTo>
                          <a:cubicBezTo>
                            <a:pt x="18" y="35"/>
                            <a:pt x="18" y="35"/>
                            <a:pt x="18" y="35"/>
                          </a:cubicBezTo>
                          <a:cubicBezTo>
                            <a:pt x="18" y="35"/>
                            <a:pt x="18" y="35"/>
                            <a:pt x="18" y="35"/>
                          </a:cubicBezTo>
                          <a:cubicBezTo>
                            <a:pt x="8" y="35"/>
                            <a:pt x="0" y="27"/>
                            <a:pt x="0" y="18"/>
                          </a:cubicBezTo>
                          <a:cubicBezTo>
                            <a:pt x="0" y="13"/>
                            <a:pt x="2" y="9"/>
                            <a:pt x="5" y="5"/>
                          </a:cubicBezTo>
                          <a:cubicBezTo>
                            <a:pt x="8" y="2"/>
                            <a:pt x="13" y="0"/>
                            <a:pt x="17" y="0"/>
                          </a:cubicBezTo>
                          <a:cubicBezTo>
                            <a:pt x="28" y="0"/>
                            <a:pt x="39" y="0"/>
                            <a:pt x="50" y="0"/>
                          </a:cubicBezTo>
                          <a:cubicBezTo>
                            <a:pt x="62" y="0"/>
                            <a:pt x="74" y="0"/>
                            <a:pt x="87" y="0"/>
                          </a:cubicBezTo>
                          <a:cubicBezTo>
                            <a:pt x="87" y="0"/>
                            <a:pt x="87" y="0"/>
                            <a:pt x="87" y="0"/>
                          </a:cubicBezTo>
                          <a:cubicBezTo>
                            <a:pt x="87" y="0"/>
                            <a:pt x="87" y="0"/>
                            <a:pt x="87" y="0"/>
                          </a:cubicBezTo>
                          <a:cubicBezTo>
                            <a:pt x="87" y="0"/>
                            <a:pt x="87" y="0"/>
                            <a:pt x="87" y="0"/>
                          </a:cubicBezTo>
                          <a:cubicBezTo>
                            <a:pt x="96" y="0"/>
                            <a:pt x="104" y="7"/>
                            <a:pt x="104" y="17"/>
                          </a:cubicBezTo>
                          <a:cubicBezTo>
                            <a:pt x="104" y="21"/>
                            <a:pt x="102" y="26"/>
                            <a:pt x="99" y="29"/>
                          </a:cubicBezTo>
                          <a:cubicBezTo>
                            <a:pt x="96" y="32"/>
                            <a:pt x="91" y="34"/>
                            <a:pt x="87" y="34"/>
                          </a:cubicBezTo>
                          <a:cubicBezTo>
                            <a:pt x="75" y="34"/>
                            <a:pt x="63" y="34"/>
                            <a:pt x="51" y="34"/>
                          </a:cubicBezTo>
                          <a:cubicBezTo>
                            <a:pt x="40" y="35"/>
                            <a:pt x="29"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9" name="Freeform 84">
                      <a:extLst>
                        <a:ext uri="{FF2B5EF4-FFF2-40B4-BE49-F238E27FC236}">
                          <a16:creationId xmlns:a16="http://schemas.microsoft.com/office/drawing/2014/main" id="{34808EFF-BD76-4D1A-8BE2-0460FA5B133D}"/>
                        </a:ext>
                      </a:extLst>
                    </p:cNvPr>
                    <p:cNvSpPr>
                      <a:spLocks/>
                    </p:cNvSpPr>
                    <p:nvPr/>
                  </p:nvSpPr>
                  <p:spPr bwMode="auto">
                    <a:xfrm>
                      <a:off x="6708775" y="2395538"/>
                      <a:ext cx="49213" cy="17463"/>
                    </a:xfrm>
                    <a:custGeom>
                      <a:avLst/>
                      <a:gdLst>
                        <a:gd name="T0" fmla="*/ 18 w 104"/>
                        <a:gd name="T1" fmla="*/ 35 h 35"/>
                        <a:gd name="T2" fmla="*/ 18 w 104"/>
                        <a:gd name="T3" fmla="*/ 35 h 35"/>
                        <a:gd name="T4" fmla="*/ 18 w 104"/>
                        <a:gd name="T5" fmla="*/ 35 h 35"/>
                        <a:gd name="T6" fmla="*/ 0 w 104"/>
                        <a:gd name="T7" fmla="*/ 18 h 35"/>
                        <a:gd name="T8" fmla="*/ 17 w 104"/>
                        <a:gd name="T9" fmla="*/ 0 h 35"/>
                        <a:gd name="T10" fmla="*/ 52 w 104"/>
                        <a:gd name="T11" fmla="*/ 0 h 35"/>
                        <a:gd name="T12" fmla="*/ 87 w 104"/>
                        <a:gd name="T13" fmla="*/ 0 h 35"/>
                        <a:gd name="T14" fmla="*/ 87 w 104"/>
                        <a:gd name="T15" fmla="*/ 0 h 35"/>
                        <a:gd name="T16" fmla="*/ 104 w 104"/>
                        <a:gd name="T17" fmla="*/ 17 h 35"/>
                        <a:gd name="T18" fmla="*/ 99 w 104"/>
                        <a:gd name="T19" fmla="*/ 29 h 35"/>
                        <a:gd name="T20" fmla="*/ 87 w 104"/>
                        <a:gd name="T21" fmla="*/ 34 h 35"/>
                        <a:gd name="T22" fmla="*/ 18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18" y="35"/>
                          </a:moveTo>
                          <a:cubicBezTo>
                            <a:pt x="18" y="35"/>
                            <a:pt x="18" y="35"/>
                            <a:pt x="18" y="35"/>
                          </a:cubicBezTo>
                          <a:cubicBezTo>
                            <a:pt x="18" y="35"/>
                            <a:pt x="18" y="35"/>
                            <a:pt x="18" y="35"/>
                          </a:cubicBezTo>
                          <a:cubicBezTo>
                            <a:pt x="8" y="35"/>
                            <a:pt x="0" y="27"/>
                            <a:pt x="0" y="18"/>
                          </a:cubicBezTo>
                          <a:cubicBezTo>
                            <a:pt x="0" y="8"/>
                            <a:pt x="8" y="1"/>
                            <a:pt x="17" y="0"/>
                          </a:cubicBezTo>
                          <a:cubicBezTo>
                            <a:pt x="29" y="0"/>
                            <a:pt x="41" y="0"/>
                            <a:pt x="52" y="0"/>
                          </a:cubicBezTo>
                          <a:cubicBezTo>
                            <a:pt x="64" y="0"/>
                            <a:pt x="75" y="0"/>
                            <a:pt x="87" y="0"/>
                          </a:cubicBezTo>
                          <a:cubicBezTo>
                            <a:pt x="87" y="0"/>
                            <a:pt x="87" y="0"/>
                            <a:pt x="87" y="0"/>
                          </a:cubicBezTo>
                          <a:cubicBezTo>
                            <a:pt x="96" y="0"/>
                            <a:pt x="104" y="7"/>
                            <a:pt x="104" y="17"/>
                          </a:cubicBezTo>
                          <a:cubicBezTo>
                            <a:pt x="104" y="21"/>
                            <a:pt x="102" y="26"/>
                            <a:pt x="99" y="29"/>
                          </a:cubicBezTo>
                          <a:cubicBezTo>
                            <a:pt x="96" y="32"/>
                            <a:pt x="92" y="34"/>
                            <a:pt x="87" y="34"/>
                          </a:cubicBezTo>
                          <a:cubicBezTo>
                            <a:pt x="64" y="35"/>
                            <a:pt x="41"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0" name="Freeform 85">
                      <a:extLst>
                        <a:ext uri="{FF2B5EF4-FFF2-40B4-BE49-F238E27FC236}">
                          <a16:creationId xmlns:a16="http://schemas.microsoft.com/office/drawing/2014/main" id="{A6224357-FCE5-4635-9281-CEE6842A6689}"/>
                        </a:ext>
                      </a:extLst>
                    </p:cNvPr>
                    <p:cNvSpPr>
                      <a:spLocks/>
                    </p:cNvSpPr>
                    <p:nvPr/>
                  </p:nvSpPr>
                  <p:spPr bwMode="auto">
                    <a:xfrm>
                      <a:off x="6789738" y="2395538"/>
                      <a:ext cx="47625" cy="15875"/>
                    </a:xfrm>
                    <a:custGeom>
                      <a:avLst/>
                      <a:gdLst>
                        <a:gd name="T0" fmla="*/ 17 w 104"/>
                        <a:gd name="T1" fmla="*/ 35 h 35"/>
                        <a:gd name="T2" fmla="*/ 17 w 104"/>
                        <a:gd name="T3" fmla="*/ 35 h 35"/>
                        <a:gd name="T4" fmla="*/ 0 w 104"/>
                        <a:gd name="T5" fmla="*/ 18 h 35"/>
                        <a:gd name="T6" fmla="*/ 5 w 104"/>
                        <a:gd name="T7" fmla="*/ 6 h 35"/>
                        <a:gd name="T8" fmla="*/ 17 w 104"/>
                        <a:gd name="T9" fmla="*/ 1 h 35"/>
                        <a:gd name="T10" fmla="*/ 48 w 104"/>
                        <a:gd name="T11" fmla="*/ 0 h 35"/>
                        <a:gd name="T12" fmla="*/ 86 w 104"/>
                        <a:gd name="T13" fmla="*/ 0 h 35"/>
                        <a:gd name="T14" fmla="*/ 86 w 104"/>
                        <a:gd name="T15" fmla="*/ 0 h 35"/>
                        <a:gd name="T16" fmla="*/ 87 w 104"/>
                        <a:gd name="T17" fmla="*/ 0 h 35"/>
                        <a:gd name="T18" fmla="*/ 104 w 104"/>
                        <a:gd name="T19" fmla="*/ 17 h 35"/>
                        <a:gd name="T20" fmla="*/ 99 w 104"/>
                        <a:gd name="T21" fmla="*/ 29 h 35"/>
                        <a:gd name="T22" fmla="*/ 87 w 104"/>
                        <a:gd name="T23" fmla="*/ 35 h 35"/>
                        <a:gd name="T24" fmla="*/ 51 w 104"/>
                        <a:gd name="T25" fmla="*/ 35 h 35"/>
                        <a:gd name="T26" fmla="*/ 18 w 104"/>
                        <a:gd name="T27" fmla="*/ 35 h 35"/>
                        <a:gd name="T28" fmla="*/ 17 w 104"/>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35">
                          <a:moveTo>
                            <a:pt x="17" y="35"/>
                          </a:moveTo>
                          <a:cubicBezTo>
                            <a:pt x="17" y="35"/>
                            <a:pt x="17" y="35"/>
                            <a:pt x="17" y="35"/>
                          </a:cubicBezTo>
                          <a:cubicBezTo>
                            <a:pt x="8" y="35"/>
                            <a:pt x="0" y="28"/>
                            <a:pt x="0" y="18"/>
                          </a:cubicBezTo>
                          <a:cubicBezTo>
                            <a:pt x="0" y="14"/>
                            <a:pt x="2" y="9"/>
                            <a:pt x="5" y="6"/>
                          </a:cubicBezTo>
                          <a:cubicBezTo>
                            <a:pt x="8" y="3"/>
                            <a:pt x="13" y="1"/>
                            <a:pt x="17" y="1"/>
                          </a:cubicBezTo>
                          <a:cubicBezTo>
                            <a:pt x="48" y="0"/>
                            <a:pt x="48" y="0"/>
                            <a:pt x="48" y="0"/>
                          </a:cubicBezTo>
                          <a:cubicBezTo>
                            <a:pt x="61" y="0"/>
                            <a:pt x="73" y="0"/>
                            <a:pt x="86" y="0"/>
                          </a:cubicBezTo>
                          <a:cubicBezTo>
                            <a:pt x="86" y="0"/>
                            <a:pt x="86" y="0"/>
                            <a:pt x="86" y="0"/>
                          </a:cubicBezTo>
                          <a:cubicBezTo>
                            <a:pt x="87" y="0"/>
                            <a:pt x="87" y="0"/>
                            <a:pt x="87" y="0"/>
                          </a:cubicBezTo>
                          <a:cubicBezTo>
                            <a:pt x="96" y="0"/>
                            <a:pt x="104" y="8"/>
                            <a:pt x="104" y="17"/>
                          </a:cubicBezTo>
                          <a:cubicBezTo>
                            <a:pt x="104" y="22"/>
                            <a:pt x="102" y="26"/>
                            <a:pt x="99" y="29"/>
                          </a:cubicBezTo>
                          <a:cubicBezTo>
                            <a:pt x="96" y="33"/>
                            <a:pt x="91" y="34"/>
                            <a:pt x="87" y="35"/>
                          </a:cubicBezTo>
                          <a:cubicBezTo>
                            <a:pt x="75" y="35"/>
                            <a:pt x="63" y="35"/>
                            <a:pt x="51" y="35"/>
                          </a:cubicBezTo>
                          <a:cubicBezTo>
                            <a:pt x="40" y="35"/>
                            <a:pt x="29" y="35"/>
                            <a:pt x="18" y="35"/>
                          </a:cubicBezTo>
                          <a:cubicBezTo>
                            <a:pt x="18" y="35"/>
                            <a:pt x="1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1" name="Freeform 86">
                      <a:extLst>
                        <a:ext uri="{FF2B5EF4-FFF2-40B4-BE49-F238E27FC236}">
                          <a16:creationId xmlns:a16="http://schemas.microsoft.com/office/drawing/2014/main" id="{AB80FD50-FA32-4554-8416-F41D3077C67F}"/>
                        </a:ext>
                      </a:extLst>
                    </p:cNvPr>
                    <p:cNvSpPr>
                      <a:spLocks/>
                    </p:cNvSpPr>
                    <p:nvPr/>
                  </p:nvSpPr>
                  <p:spPr bwMode="auto">
                    <a:xfrm>
                      <a:off x="6870700" y="2393951"/>
                      <a:ext cx="47625" cy="17463"/>
                    </a:xfrm>
                    <a:custGeom>
                      <a:avLst/>
                      <a:gdLst>
                        <a:gd name="T0" fmla="*/ 18 w 104"/>
                        <a:gd name="T1" fmla="*/ 36 h 36"/>
                        <a:gd name="T2" fmla="*/ 18 w 104"/>
                        <a:gd name="T3" fmla="*/ 36 h 36"/>
                        <a:gd name="T4" fmla="*/ 18 w 104"/>
                        <a:gd name="T5" fmla="*/ 36 h 36"/>
                        <a:gd name="T6" fmla="*/ 0 w 104"/>
                        <a:gd name="T7" fmla="*/ 18 h 36"/>
                        <a:gd name="T8" fmla="*/ 5 w 104"/>
                        <a:gd name="T9" fmla="*/ 6 h 36"/>
                        <a:gd name="T10" fmla="*/ 17 w 104"/>
                        <a:gd name="T11" fmla="*/ 1 h 36"/>
                        <a:gd name="T12" fmla="*/ 55 w 104"/>
                        <a:gd name="T13" fmla="*/ 1 h 36"/>
                        <a:gd name="T14" fmla="*/ 87 w 104"/>
                        <a:gd name="T15" fmla="*/ 0 h 36"/>
                        <a:gd name="T16" fmla="*/ 87 w 104"/>
                        <a:gd name="T17" fmla="*/ 0 h 36"/>
                        <a:gd name="T18" fmla="*/ 87 w 104"/>
                        <a:gd name="T19" fmla="*/ 0 h 36"/>
                        <a:gd name="T20" fmla="*/ 87 w 104"/>
                        <a:gd name="T21" fmla="*/ 0 h 36"/>
                        <a:gd name="T22" fmla="*/ 104 w 104"/>
                        <a:gd name="T23" fmla="*/ 17 h 36"/>
                        <a:gd name="T24" fmla="*/ 87 w 104"/>
                        <a:gd name="T25" fmla="*/ 35 h 36"/>
                        <a:gd name="T26" fmla="*/ 81 w 104"/>
                        <a:gd name="T27" fmla="*/ 35 h 36"/>
                        <a:gd name="T28" fmla="*/ 18 w 104"/>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36">
                          <a:moveTo>
                            <a:pt x="18" y="36"/>
                          </a:moveTo>
                          <a:cubicBezTo>
                            <a:pt x="18" y="36"/>
                            <a:pt x="18" y="36"/>
                            <a:pt x="18" y="36"/>
                          </a:cubicBezTo>
                          <a:cubicBezTo>
                            <a:pt x="18" y="36"/>
                            <a:pt x="18" y="36"/>
                            <a:pt x="18" y="36"/>
                          </a:cubicBezTo>
                          <a:cubicBezTo>
                            <a:pt x="8" y="36"/>
                            <a:pt x="0" y="28"/>
                            <a:pt x="0" y="18"/>
                          </a:cubicBezTo>
                          <a:cubicBezTo>
                            <a:pt x="0" y="14"/>
                            <a:pt x="2" y="10"/>
                            <a:pt x="5" y="6"/>
                          </a:cubicBezTo>
                          <a:cubicBezTo>
                            <a:pt x="8" y="3"/>
                            <a:pt x="13" y="1"/>
                            <a:pt x="17" y="1"/>
                          </a:cubicBezTo>
                          <a:cubicBezTo>
                            <a:pt x="30" y="1"/>
                            <a:pt x="43" y="1"/>
                            <a:pt x="55" y="1"/>
                          </a:cubicBezTo>
                          <a:cubicBezTo>
                            <a:pt x="87" y="0"/>
                            <a:pt x="87" y="0"/>
                            <a:pt x="87" y="0"/>
                          </a:cubicBezTo>
                          <a:cubicBezTo>
                            <a:pt x="87" y="0"/>
                            <a:pt x="87" y="0"/>
                            <a:pt x="87" y="0"/>
                          </a:cubicBezTo>
                          <a:cubicBezTo>
                            <a:pt x="87" y="0"/>
                            <a:pt x="87" y="0"/>
                            <a:pt x="87" y="0"/>
                          </a:cubicBezTo>
                          <a:cubicBezTo>
                            <a:pt x="87" y="0"/>
                            <a:pt x="87" y="0"/>
                            <a:pt x="87" y="0"/>
                          </a:cubicBezTo>
                          <a:cubicBezTo>
                            <a:pt x="96" y="0"/>
                            <a:pt x="104" y="8"/>
                            <a:pt x="104" y="17"/>
                          </a:cubicBezTo>
                          <a:cubicBezTo>
                            <a:pt x="104" y="27"/>
                            <a:pt x="96" y="35"/>
                            <a:pt x="87" y="35"/>
                          </a:cubicBezTo>
                          <a:cubicBezTo>
                            <a:pt x="81" y="35"/>
                            <a:pt x="81" y="35"/>
                            <a:pt x="81" y="35"/>
                          </a:cubicBezTo>
                          <a:cubicBezTo>
                            <a:pt x="60" y="35"/>
                            <a:pt x="39" y="35"/>
                            <a:pt x="18"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2" name="Freeform 87">
                      <a:extLst>
                        <a:ext uri="{FF2B5EF4-FFF2-40B4-BE49-F238E27FC236}">
                          <a16:creationId xmlns:a16="http://schemas.microsoft.com/office/drawing/2014/main" id="{E9B0E82B-4C7D-482F-9D78-00A0986EF0D4}"/>
                        </a:ext>
                      </a:extLst>
                    </p:cNvPr>
                    <p:cNvSpPr>
                      <a:spLocks/>
                    </p:cNvSpPr>
                    <p:nvPr/>
                  </p:nvSpPr>
                  <p:spPr bwMode="auto">
                    <a:xfrm>
                      <a:off x="6950075" y="2393951"/>
                      <a:ext cx="49213" cy="15875"/>
                    </a:xfrm>
                    <a:custGeom>
                      <a:avLst/>
                      <a:gdLst>
                        <a:gd name="T0" fmla="*/ 18 w 104"/>
                        <a:gd name="T1" fmla="*/ 35 h 35"/>
                        <a:gd name="T2" fmla="*/ 18 w 104"/>
                        <a:gd name="T3" fmla="*/ 35 h 35"/>
                        <a:gd name="T4" fmla="*/ 18 w 104"/>
                        <a:gd name="T5" fmla="*/ 35 h 35"/>
                        <a:gd name="T6" fmla="*/ 0 w 104"/>
                        <a:gd name="T7" fmla="*/ 18 h 35"/>
                        <a:gd name="T8" fmla="*/ 5 w 104"/>
                        <a:gd name="T9" fmla="*/ 6 h 35"/>
                        <a:gd name="T10" fmla="*/ 17 w 104"/>
                        <a:gd name="T11" fmla="*/ 0 h 35"/>
                        <a:gd name="T12" fmla="*/ 78 w 104"/>
                        <a:gd name="T13" fmla="*/ 0 h 35"/>
                        <a:gd name="T14" fmla="*/ 87 w 104"/>
                        <a:gd name="T15" fmla="*/ 0 h 35"/>
                        <a:gd name="T16" fmla="*/ 104 w 104"/>
                        <a:gd name="T17" fmla="*/ 17 h 35"/>
                        <a:gd name="T18" fmla="*/ 99 w 104"/>
                        <a:gd name="T19" fmla="*/ 29 h 35"/>
                        <a:gd name="T20" fmla="*/ 87 w 104"/>
                        <a:gd name="T21" fmla="*/ 34 h 35"/>
                        <a:gd name="T22" fmla="*/ 77 w 104"/>
                        <a:gd name="T23" fmla="*/ 34 h 35"/>
                        <a:gd name="T24" fmla="*/ 18 w 104"/>
                        <a:gd name="T2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5">
                          <a:moveTo>
                            <a:pt x="18" y="35"/>
                          </a:moveTo>
                          <a:cubicBezTo>
                            <a:pt x="18" y="35"/>
                            <a:pt x="18" y="35"/>
                            <a:pt x="18" y="35"/>
                          </a:cubicBezTo>
                          <a:cubicBezTo>
                            <a:pt x="18" y="35"/>
                            <a:pt x="18" y="35"/>
                            <a:pt x="18" y="35"/>
                          </a:cubicBezTo>
                          <a:cubicBezTo>
                            <a:pt x="8" y="35"/>
                            <a:pt x="0" y="27"/>
                            <a:pt x="0" y="18"/>
                          </a:cubicBezTo>
                          <a:cubicBezTo>
                            <a:pt x="0" y="13"/>
                            <a:pt x="2" y="9"/>
                            <a:pt x="5" y="6"/>
                          </a:cubicBezTo>
                          <a:cubicBezTo>
                            <a:pt x="8" y="2"/>
                            <a:pt x="13" y="1"/>
                            <a:pt x="17" y="0"/>
                          </a:cubicBezTo>
                          <a:cubicBezTo>
                            <a:pt x="38" y="0"/>
                            <a:pt x="58" y="0"/>
                            <a:pt x="78" y="0"/>
                          </a:cubicBezTo>
                          <a:cubicBezTo>
                            <a:pt x="87" y="0"/>
                            <a:pt x="87" y="0"/>
                            <a:pt x="87" y="0"/>
                          </a:cubicBezTo>
                          <a:cubicBezTo>
                            <a:pt x="96" y="0"/>
                            <a:pt x="104" y="8"/>
                            <a:pt x="104" y="17"/>
                          </a:cubicBezTo>
                          <a:cubicBezTo>
                            <a:pt x="104" y="22"/>
                            <a:pt x="102" y="26"/>
                            <a:pt x="99" y="29"/>
                          </a:cubicBezTo>
                          <a:cubicBezTo>
                            <a:pt x="96" y="33"/>
                            <a:pt x="91" y="34"/>
                            <a:pt x="87" y="34"/>
                          </a:cubicBezTo>
                          <a:cubicBezTo>
                            <a:pt x="77" y="34"/>
                            <a:pt x="77" y="34"/>
                            <a:pt x="77" y="34"/>
                          </a:cubicBezTo>
                          <a:cubicBezTo>
                            <a:pt x="57" y="35"/>
                            <a:pt x="38"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3" name="Freeform 88">
                      <a:extLst>
                        <a:ext uri="{FF2B5EF4-FFF2-40B4-BE49-F238E27FC236}">
                          <a16:creationId xmlns:a16="http://schemas.microsoft.com/office/drawing/2014/main" id="{2DC1DB3C-6FD5-43C8-8C68-36725ED13C35}"/>
                        </a:ext>
                      </a:extLst>
                    </p:cNvPr>
                    <p:cNvSpPr>
                      <a:spLocks/>
                    </p:cNvSpPr>
                    <p:nvPr/>
                  </p:nvSpPr>
                  <p:spPr bwMode="auto">
                    <a:xfrm>
                      <a:off x="7191375" y="2392363"/>
                      <a:ext cx="49213" cy="17463"/>
                    </a:xfrm>
                    <a:custGeom>
                      <a:avLst/>
                      <a:gdLst>
                        <a:gd name="T0" fmla="*/ 87 w 104"/>
                        <a:gd name="T1" fmla="*/ 36 h 36"/>
                        <a:gd name="T2" fmla="*/ 86 w 104"/>
                        <a:gd name="T3" fmla="*/ 36 h 36"/>
                        <a:gd name="T4" fmla="*/ 17 w 104"/>
                        <a:gd name="T5" fmla="*/ 35 h 36"/>
                        <a:gd name="T6" fmla="*/ 0 w 104"/>
                        <a:gd name="T7" fmla="*/ 17 h 36"/>
                        <a:gd name="T8" fmla="*/ 18 w 104"/>
                        <a:gd name="T9" fmla="*/ 0 h 36"/>
                        <a:gd name="T10" fmla="*/ 88 w 104"/>
                        <a:gd name="T11" fmla="*/ 1 h 36"/>
                        <a:gd name="T12" fmla="*/ 104 w 104"/>
                        <a:gd name="T13" fmla="*/ 19 h 36"/>
                        <a:gd name="T14" fmla="*/ 104 w 104"/>
                        <a:gd name="T15" fmla="*/ 20 h 36"/>
                        <a:gd name="T16" fmla="*/ 87 w 104"/>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6">
                          <a:moveTo>
                            <a:pt x="87" y="36"/>
                          </a:moveTo>
                          <a:cubicBezTo>
                            <a:pt x="86" y="36"/>
                            <a:pt x="86" y="36"/>
                            <a:pt x="86" y="36"/>
                          </a:cubicBezTo>
                          <a:cubicBezTo>
                            <a:pt x="73" y="35"/>
                            <a:pt x="50" y="35"/>
                            <a:pt x="17" y="35"/>
                          </a:cubicBezTo>
                          <a:cubicBezTo>
                            <a:pt x="8" y="35"/>
                            <a:pt x="0" y="27"/>
                            <a:pt x="0" y="17"/>
                          </a:cubicBezTo>
                          <a:cubicBezTo>
                            <a:pt x="0" y="8"/>
                            <a:pt x="8" y="0"/>
                            <a:pt x="18" y="0"/>
                          </a:cubicBezTo>
                          <a:cubicBezTo>
                            <a:pt x="51" y="0"/>
                            <a:pt x="74" y="1"/>
                            <a:pt x="88" y="1"/>
                          </a:cubicBezTo>
                          <a:cubicBezTo>
                            <a:pt x="97" y="2"/>
                            <a:pt x="104" y="9"/>
                            <a:pt x="104" y="19"/>
                          </a:cubicBezTo>
                          <a:cubicBezTo>
                            <a:pt x="104" y="19"/>
                            <a:pt x="104" y="19"/>
                            <a:pt x="104" y="20"/>
                          </a:cubicBezTo>
                          <a:cubicBezTo>
                            <a:pt x="103" y="29"/>
                            <a:pt x="96" y="36"/>
                            <a:pt x="87"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4" name="Freeform 89">
                      <a:extLst>
                        <a:ext uri="{FF2B5EF4-FFF2-40B4-BE49-F238E27FC236}">
                          <a16:creationId xmlns:a16="http://schemas.microsoft.com/office/drawing/2014/main" id="{99C5EA6C-7EF6-408C-9CCE-9849DD534705}"/>
                        </a:ext>
                      </a:extLst>
                    </p:cNvPr>
                    <p:cNvSpPr>
                      <a:spLocks/>
                    </p:cNvSpPr>
                    <p:nvPr/>
                  </p:nvSpPr>
                  <p:spPr bwMode="auto">
                    <a:xfrm>
                      <a:off x="7031038" y="2393951"/>
                      <a:ext cx="47625" cy="15875"/>
                    </a:xfrm>
                    <a:custGeom>
                      <a:avLst/>
                      <a:gdLst>
                        <a:gd name="T0" fmla="*/ 18 w 104"/>
                        <a:gd name="T1" fmla="*/ 35 h 35"/>
                        <a:gd name="T2" fmla="*/ 18 w 104"/>
                        <a:gd name="T3" fmla="*/ 35 h 35"/>
                        <a:gd name="T4" fmla="*/ 17 w 104"/>
                        <a:gd name="T5" fmla="*/ 35 h 35"/>
                        <a:gd name="T6" fmla="*/ 0 w 104"/>
                        <a:gd name="T7" fmla="*/ 17 h 35"/>
                        <a:gd name="T8" fmla="*/ 17 w 104"/>
                        <a:gd name="T9" fmla="*/ 0 h 35"/>
                        <a:gd name="T10" fmla="*/ 39 w 104"/>
                        <a:gd name="T11" fmla="*/ 0 h 35"/>
                        <a:gd name="T12" fmla="*/ 87 w 104"/>
                        <a:gd name="T13" fmla="*/ 0 h 35"/>
                        <a:gd name="T14" fmla="*/ 87 w 104"/>
                        <a:gd name="T15" fmla="*/ 0 h 35"/>
                        <a:gd name="T16" fmla="*/ 87 w 104"/>
                        <a:gd name="T17" fmla="*/ 0 h 35"/>
                        <a:gd name="T18" fmla="*/ 104 w 104"/>
                        <a:gd name="T19" fmla="*/ 17 h 35"/>
                        <a:gd name="T20" fmla="*/ 99 w 104"/>
                        <a:gd name="T21" fmla="*/ 29 h 35"/>
                        <a:gd name="T22" fmla="*/ 87 w 104"/>
                        <a:gd name="T23" fmla="*/ 34 h 35"/>
                        <a:gd name="T24" fmla="*/ 18 w 104"/>
                        <a:gd name="T2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5">
                          <a:moveTo>
                            <a:pt x="18" y="35"/>
                          </a:moveTo>
                          <a:cubicBezTo>
                            <a:pt x="18" y="35"/>
                            <a:pt x="18" y="35"/>
                            <a:pt x="18" y="35"/>
                          </a:cubicBezTo>
                          <a:cubicBezTo>
                            <a:pt x="17" y="35"/>
                            <a:pt x="17" y="35"/>
                            <a:pt x="17" y="35"/>
                          </a:cubicBezTo>
                          <a:cubicBezTo>
                            <a:pt x="8" y="35"/>
                            <a:pt x="0" y="27"/>
                            <a:pt x="0" y="17"/>
                          </a:cubicBezTo>
                          <a:cubicBezTo>
                            <a:pt x="0" y="8"/>
                            <a:pt x="8" y="0"/>
                            <a:pt x="17" y="0"/>
                          </a:cubicBezTo>
                          <a:cubicBezTo>
                            <a:pt x="39" y="0"/>
                            <a:pt x="39" y="0"/>
                            <a:pt x="39" y="0"/>
                          </a:cubicBezTo>
                          <a:cubicBezTo>
                            <a:pt x="55" y="0"/>
                            <a:pt x="71" y="0"/>
                            <a:pt x="87" y="0"/>
                          </a:cubicBezTo>
                          <a:cubicBezTo>
                            <a:pt x="87" y="0"/>
                            <a:pt x="87" y="0"/>
                            <a:pt x="87" y="0"/>
                          </a:cubicBezTo>
                          <a:cubicBezTo>
                            <a:pt x="87" y="0"/>
                            <a:pt x="87" y="0"/>
                            <a:pt x="87" y="0"/>
                          </a:cubicBezTo>
                          <a:cubicBezTo>
                            <a:pt x="96" y="0"/>
                            <a:pt x="104" y="7"/>
                            <a:pt x="104" y="17"/>
                          </a:cubicBezTo>
                          <a:cubicBezTo>
                            <a:pt x="104" y="21"/>
                            <a:pt x="102" y="26"/>
                            <a:pt x="99" y="29"/>
                          </a:cubicBezTo>
                          <a:cubicBezTo>
                            <a:pt x="96" y="32"/>
                            <a:pt x="91" y="34"/>
                            <a:pt x="87" y="34"/>
                          </a:cubicBezTo>
                          <a:cubicBezTo>
                            <a:pt x="64" y="34"/>
                            <a:pt x="41" y="34"/>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5" name="Freeform 90">
                      <a:extLst>
                        <a:ext uri="{FF2B5EF4-FFF2-40B4-BE49-F238E27FC236}">
                          <a16:creationId xmlns:a16="http://schemas.microsoft.com/office/drawing/2014/main" id="{17382D24-523B-4C2A-96BD-3002DC4A35E1}"/>
                        </a:ext>
                      </a:extLst>
                    </p:cNvPr>
                    <p:cNvSpPr>
                      <a:spLocks/>
                    </p:cNvSpPr>
                    <p:nvPr/>
                  </p:nvSpPr>
                  <p:spPr bwMode="auto">
                    <a:xfrm>
                      <a:off x="7112000" y="2392363"/>
                      <a:ext cx="47625" cy="17463"/>
                    </a:xfrm>
                    <a:custGeom>
                      <a:avLst/>
                      <a:gdLst>
                        <a:gd name="T0" fmla="*/ 18 w 104"/>
                        <a:gd name="T1" fmla="*/ 35 h 35"/>
                        <a:gd name="T2" fmla="*/ 18 w 104"/>
                        <a:gd name="T3" fmla="*/ 35 h 35"/>
                        <a:gd name="T4" fmla="*/ 0 w 104"/>
                        <a:gd name="T5" fmla="*/ 17 h 35"/>
                        <a:gd name="T6" fmla="*/ 5 w 104"/>
                        <a:gd name="T7" fmla="*/ 5 h 35"/>
                        <a:gd name="T8" fmla="*/ 17 w 104"/>
                        <a:gd name="T9" fmla="*/ 0 h 35"/>
                        <a:gd name="T10" fmla="*/ 87 w 104"/>
                        <a:gd name="T11" fmla="*/ 0 h 35"/>
                        <a:gd name="T12" fmla="*/ 104 w 104"/>
                        <a:gd name="T13" fmla="*/ 17 h 35"/>
                        <a:gd name="T14" fmla="*/ 99 w 104"/>
                        <a:gd name="T15" fmla="*/ 29 h 35"/>
                        <a:gd name="T16" fmla="*/ 87 w 104"/>
                        <a:gd name="T17" fmla="*/ 34 h 35"/>
                        <a:gd name="T18" fmla="*/ 18 w 104"/>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5">
                          <a:moveTo>
                            <a:pt x="18" y="35"/>
                          </a:moveTo>
                          <a:cubicBezTo>
                            <a:pt x="18" y="35"/>
                            <a:pt x="18" y="35"/>
                            <a:pt x="18" y="35"/>
                          </a:cubicBezTo>
                          <a:cubicBezTo>
                            <a:pt x="8" y="35"/>
                            <a:pt x="0" y="27"/>
                            <a:pt x="0" y="17"/>
                          </a:cubicBezTo>
                          <a:cubicBezTo>
                            <a:pt x="0" y="13"/>
                            <a:pt x="2" y="8"/>
                            <a:pt x="5" y="5"/>
                          </a:cubicBezTo>
                          <a:cubicBezTo>
                            <a:pt x="8" y="2"/>
                            <a:pt x="13" y="0"/>
                            <a:pt x="17" y="0"/>
                          </a:cubicBezTo>
                          <a:cubicBezTo>
                            <a:pt x="42" y="0"/>
                            <a:pt x="65" y="0"/>
                            <a:pt x="87" y="0"/>
                          </a:cubicBezTo>
                          <a:cubicBezTo>
                            <a:pt x="96" y="0"/>
                            <a:pt x="104" y="8"/>
                            <a:pt x="104" y="17"/>
                          </a:cubicBezTo>
                          <a:cubicBezTo>
                            <a:pt x="104" y="22"/>
                            <a:pt x="102" y="26"/>
                            <a:pt x="99" y="29"/>
                          </a:cubicBezTo>
                          <a:cubicBezTo>
                            <a:pt x="96" y="33"/>
                            <a:pt x="91" y="34"/>
                            <a:pt x="87" y="34"/>
                          </a:cubicBezTo>
                          <a:cubicBezTo>
                            <a:pt x="65" y="34"/>
                            <a:pt x="42"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6" name="Freeform 91">
                      <a:extLst>
                        <a:ext uri="{FF2B5EF4-FFF2-40B4-BE49-F238E27FC236}">
                          <a16:creationId xmlns:a16="http://schemas.microsoft.com/office/drawing/2014/main" id="{74DD1164-9B59-422E-8FA5-AB664227C0FD}"/>
                        </a:ext>
                      </a:extLst>
                    </p:cNvPr>
                    <p:cNvSpPr>
                      <a:spLocks noEditPoints="1"/>
                    </p:cNvSpPr>
                    <p:nvPr/>
                  </p:nvSpPr>
                  <p:spPr bwMode="auto">
                    <a:xfrm>
                      <a:off x="7402513" y="2390776"/>
                      <a:ext cx="873125" cy="636588"/>
                    </a:xfrm>
                    <a:custGeom>
                      <a:avLst/>
                      <a:gdLst>
                        <a:gd name="T0" fmla="*/ 42 w 1877"/>
                        <a:gd name="T1" fmla="*/ 8 h 1371"/>
                        <a:gd name="T2" fmla="*/ 30 w 1877"/>
                        <a:gd name="T3" fmla="*/ 13 h 1371"/>
                        <a:gd name="T4" fmla="*/ 25 w 1877"/>
                        <a:gd name="T5" fmla="*/ 25 h 1371"/>
                        <a:gd name="T6" fmla="*/ 8 w 1877"/>
                        <a:gd name="T7" fmla="*/ 1301 h 1371"/>
                        <a:gd name="T8" fmla="*/ 11 w 1877"/>
                        <a:gd name="T9" fmla="*/ 1333 h 1371"/>
                        <a:gd name="T10" fmla="*/ 14 w 1877"/>
                        <a:gd name="T11" fmla="*/ 1344 h 1371"/>
                        <a:gd name="T12" fmla="*/ 26 w 1877"/>
                        <a:gd name="T13" fmla="*/ 1353 h 1371"/>
                        <a:gd name="T14" fmla="*/ 1411 w 1877"/>
                        <a:gd name="T15" fmla="*/ 1370 h 1371"/>
                        <a:gd name="T16" fmla="*/ 1795 w 1877"/>
                        <a:gd name="T17" fmla="*/ 1365 h 1371"/>
                        <a:gd name="T18" fmla="*/ 1843 w 1877"/>
                        <a:gd name="T19" fmla="*/ 1359 h 1371"/>
                        <a:gd name="T20" fmla="*/ 1853 w 1877"/>
                        <a:gd name="T21" fmla="*/ 1354 h 1371"/>
                        <a:gd name="T22" fmla="*/ 1852 w 1877"/>
                        <a:gd name="T23" fmla="*/ 1354 h 1371"/>
                        <a:gd name="T24" fmla="*/ 1860 w 1877"/>
                        <a:gd name="T25" fmla="*/ 1340 h 1371"/>
                        <a:gd name="T26" fmla="*/ 1861 w 1877"/>
                        <a:gd name="T27" fmla="*/ 47 h 1371"/>
                        <a:gd name="T28" fmla="*/ 1854 w 1877"/>
                        <a:gd name="T29" fmla="*/ 11 h 1371"/>
                        <a:gd name="T30" fmla="*/ 1839 w 1877"/>
                        <a:gd name="T31" fmla="*/ 1 h 1371"/>
                        <a:gd name="T32" fmla="*/ 42 w 1877"/>
                        <a:gd name="T33" fmla="*/ 8 h 1371"/>
                        <a:gd name="T34" fmla="*/ 1825 w 1877"/>
                        <a:gd name="T35" fmla="*/ 35 h 1371"/>
                        <a:gd name="T36" fmla="*/ 60 w 1877"/>
                        <a:gd name="T37" fmla="*/ 42 h 1371"/>
                        <a:gd name="T38" fmla="*/ 43 w 1877"/>
                        <a:gd name="T39" fmla="*/ 1300 h 1371"/>
                        <a:gd name="T40" fmla="*/ 44 w 1877"/>
                        <a:gd name="T41" fmla="*/ 1320 h 1371"/>
                        <a:gd name="T42" fmla="*/ 1411 w 1877"/>
                        <a:gd name="T43" fmla="*/ 1335 h 1371"/>
                        <a:gd name="T44" fmla="*/ 1793 w 1877"/>
                        <a:gd name="T45" fmla="*/ 1330 h 1371"/>
                        <a:gd name="T46" fmla="*/ 1825 w 1877"/>
                        <a:gd name="T47" fmla="*/ 1327 h 1371"/>
                        <a:gd name="T48" fmla="*/ 1831 w 1877"/>
                        <a:gd name="T49" fmla="*/ 133 h 1371"/>
                        <a:gd name="T50" fmla="*/ 1825 w 1877"/>
                        <a:gd name="T51" fmla="*/ 35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7" h="1371">
                          <a:moveTo>
                            <a:pt x="42" y="8"/>
                          </a:moveTo>
                          <a:cubicBezTo>
                            <a:pt x="38" y="8"/>
                            <a:pt x="33" y="10"/>
                            <a:pt x="30" y="13"/>
                          </a:cubicBezTo>
                          <a:cubicBezTo>
                            <a:pt x="27" y="16"/>
                            <a:pt x="25" y="21"/>
                            <a:pt x="25" y="25"/>
                          </a:cubicBezTo>
                          <a:cubicBezTo>
                            <a:pt x="26" y="100"/>
                            <a:pt x="0" y="1099"/>
                            <a:pt x="8" y="1301"/>
                          </a:cubicBezTo>
                          <a:cubicBezTo>
                            <a:pt x="9" y="1316"/>
                            <a:pt x="10" y="1327"/>
                            <a:pt x="11" y="1333"/>
                          </a:cubicBezTo>
                          <a:cubicBezTo>
                            <a:pt x="12" y="1339"/>
                            <a:pt x="13" y="1342"/>
                            <a:pt x="14" y="1344"/>
                          </a:cubicBezTo>
                          <a:cubicBezTo>
                            <a:pt x="18" y="1350"/>
                            <a:pt x="22" y="1352"/>
                            <a:pt x="26" y="1353"/>
                          </a:cubicBezTo>
                          <a:cubicBezTo>
                            <a:pt x="102" y="1369"/>
                            <a:pt x="1047" y="1370"/>
                            <a:pt x="1411" y="1370"/>
                          </a:cubicBezTo>
                          <a:cubicBezTo>
                            <a:pt x="1442" y="1370"/>
                            <a:pt x="1690" y="1371"/>
                            <a:pt x="1795" y="1365"/>
                          </a:cubicBezTo>
                          <a:cubicBezTo>
                            <a:pt x="1818" y="1363"/>
                            <a:pt x="1835" y="1361"/>
                            <a:pt x="1843" y="1359"/>
                          </a:cubicBezTo>
                          <a:cubicBezTo>
                            <a:pt x="1848" y="1358"/>
                            <a:pt x="1851" y="1356"/>
                            <a:pt x="1853" y="1354"/>
                          </a:cubicBezTo>
                          <a:cubicBezTo>
                            <a:pt x="1853" y="1354"/>
                            <a:pt x="1852" y="1354"/>
                            <a:pt x="1852" y="1354"/>
                          </a:cubicBezTo>
                          <a:cubicBezTo>
                            <a:pt x="1852" y="1354"/>
                            <a:pt x="1860" y="1345"/>
                            <a:pt x="1860" y="1340"/>
                          </a:cubicBezTo>
                          <a:cubicBezTo>
                            <a:pt x="1863" y="1116"/>
                            <a:pt x="1877" y="225"/>
                            <a:pt x="1861" y="47"/>
                          </a:cubicBezTo>
                          <a:cubicBezTo>
                            <a:pt x="1860" y="28"/>
                            <a:pt x="1857" y="16"/>
                            <a:pt x="1854" y="11"/>
                          </a:cubicBezTo>
                          <a:cubicBezTo>
                            <a:pt x="1850" y="3"/>
                            <a:pt x="1844" y="1"/>
                            <a:pt x="1839" y="1"/>
                          </a:cubicBezTo>
                          <a:cubicBezTo>
                            <a:pt x="1826" y="0"/>
                            <a:pt x="483" y="8"/>
                            <a:pt x="42" y="8"/>
                          </a:cubicBezTo>
                          <a:close/>
                          <a:moveTo>
                            <a:pt x="1825" y="35"/>
                          </a:moveTo>
                          <a:cubicBezTo>
                            <a:pt x="1696" y="35"/>
                            <a:pt x="494" y="42"/>
                            <a:pt x="60" y="42"/>
                          </a:cubicBezTo>
                          <a:cubicBezTo>
                            <a:pt x="58" y="196"/>
                            <a:pt x="35" y="1108"/>
                            <a:pt x="43" y="1300"/>
                          </a:cubicBezTo>
                          <a:cubicBezTo>
                            <a:pt x="43" y="1308"/>
                            <a:pt x="44" y="1315"/>
                            <a:pt x="44" y="1320"/>
                          </a:cubicBezTo>
                          <a:cubicBezTo>
                            <a:pt x="173" y="1336"/>
                            <a:pt x="1062" y="1335"/>
                            <a:pt x="1411" y="1335"/>
                          </a:cubicBezTo>
                          <a:cubicBezTo>
                            <a:pt x="1441" y="1335"/>
                            <a:pt x="1688" y="1337"/>
                            <a:pt x="1793" y="1330"/>
                          </a:cubicBezTo>
                          <a:cubicBezTo>
                            <a:pt x="1805" y="1330"/>
                            <a:pt x="1818" y="1328"/>
                            <a:pt x="1825" y="1327"/>
                          </a:cubicBezTo>
                          <a:cubicBezTo>
                            <a:pt x="1828" y="1113"/>
                            <a:pt x="1840" y="411"/>
                            <a:pt x="1831" y="133"/>
                          </a:cubicBezTo>
                          <a:cubicBezTo>
                            <a:pt x="1830" y="87"/>
                            <a:pt x="1828" y="53"/>
                            <a:pt x="1825"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7" name="Freeform 92">
                      <a:extLst>
                        <a:ext uri="{FF2B5EF4-FFF2-40B4-BE49-F238E27FC236}">
                          <a16:creationId xmlns:a16="http://schemas.microsoft.com/office/drawing/2014/main" id="{E38BB0F9-C14E-4EBF-BBDF-7EB987DA6718}"/>
                        </a:ext>
                      </a:extLst>
                    </p:cNvPr>
                    <p:cNvSpPr>
                      <a:spLocks noEditPoints="1"/>
                    </p:cNvSpPr>
                    <p:nvPr/>
                  </p:nvSpPr>
                  <p:spPr bwMode="auto">
                    <a:xfrm>
                      <a:off x="6356350" y="3208338"/>
                      <a:ext cx="889000" cy="620713"/>
                    </a:xfrm>
                    <a:custGeom>
                      <a:avLst/>
                      <a:gdLst>
                        <a:gd name="T0" fmla="*/ 18 w 1910"/>
                        <a:gd name="T1" fmla="*/ 6 h 1336"/>
                        <a:gd name="T2" fmla="*/ 5 w 1910"/>
                        <a:gd name="T3" fmla="*/ 11 h 1336"/>
                        <a:gd name="T4" fmla="*/ 0 w 1910"/>
                        <a:gd name="T5" fmla="*/ 23 h 1336"/>
                        <a:gd name="T6" fmla="*/ 3 w 1910"/>
                        <a:gd name="T7" fmla="*/ 1280 h 1336"/>
                        <a:gd name="T8" fmla="*/ 4 w 1910"/>
                        <a:gd name="T9" fmla="*/ 1316 h 1336"/>
                        <a:gd name="T10" fmla="*/ 21 w 1910"/>
                        <a:gd name="T11" fmla="*/ 1331 h 1336"/>
                        <a:gd name="T12" fmla="*/ 1233 w 1910"/>
                        <a:gd name="T13" fmla="*/ 1336 h 1336"/>
                        <a:gd name="T14" fmla="*/ 1869 w 1910"/>
                        <a:gd name="T15" fmla="*/ 1331 h 1336"/>
                        <a:gd name="T16" fmla="*/ 1887 w 1910"/>
                        <a:gd name="T17" fmla="*/ 1331 h 1336"/>
                        <a:gd name="T18" fmla="*/ 1903 w 1910"/>
                        <a:gd name="T19" fmla="*/ 1313 h 1336"/>
                        <a:gd name="T20" fmla="*/ 1908 w 1910"/>
                        <a:gd name="T21" fmla="*/ 46 h 1336"/>
                        <a:gd name="T22" fmla="*/ 1906 w 1910"/>
                        <a:gd name="T23" fmla="*/ 14 h 1336"/>
                        <a:gd name="T24" fmla="*/ 1890 w 1910"/>
                        <a:gd name="T25" fmla="*/ 2 h 1336"/>
                        <a:gd name="T26" fmla="*/ 18 w 1910"/>
                        <a:gd name="T27" fmla="*/ 6 h 1336"/>
                        <a:gd name="T28" fmla="*/ 1873 w 1910"/>
                        <a:gd name="T29" fmla="*/ 36 h 1336"/>
                        <a:gd name="T30" fmla="*/ 35 w 1910"/>
                        <a:gd name="T31" fmla="*/ 40 h 1336"/>
                        <a:gd name="T32" fmla="*/ 37 w 1910"/>
                        <a:gd name="T33" fmla="*/ 1279 h 1336"/>
                        <a:gd name="T34" fmla="*/ 38 w 1910"/>
                        <a:gd name="T35" fmla="*/ 1297 h 1336"/>
                        <a:gd name="T36" fmla="*/ 1233 w 1910"/>
                        <a:gd name="T37" fmla="*/ 1301 h 1336"/>
                        <a:gd name="T38" fmla="*/ 1868 w 1910"/>
                        <a:gd name="T39" fmla="*/ 1297 h 1336"/>
                        <a:gd name="T40" fmla="*/ 1873 w 1910"/>
                        <a:gd name="T41" fmla="*/ 47 h 1336"/>
                        <a:gd name="T42" fmla="*/ 1873 w 1910"/>
                        <a:gd name="T43" fmla="*/ 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10" h="1336">
                          <a:moveTo>
                            <a:pt x="18" y="6"/>
                          </a:moveTo>
                          <a:cubicBezTo>
                            <a:pt x="13" y="6"/>
                            <a:pt x="8" y="7"/>
                            <a:pt x="5" y="11"/>
                          </a:cubicBezTo>
                          <a:cubicBezTo>
                            <a:pt x="2" y="14"/>
                            <a:pt x="0" y="18"/>
                            <a:pt x="0" y="23"/>
                          </a:cubicBezTo>
                          <a:cubicBezTo>
                            <a:pt x="1" y="96"/>
                            <a:pt x="0" y="1083"/>
                            <a:pt x="3" y="1280"/>
                          </a:cubicBezTo>
                          <a:cubicBezTo>
                            <a:pt x="3" y="1301"/>
                            <a:pt x="4" y="1314"/>
                            <a:pt x="4" y="1316"/>
                          </a:cubicBezTo>
                          <a:cubicBezTo>
                            <a:pt x="7" y="1330"/>
                            <a:pt x="18" y="1331"/>
                            <a:pt x="21" y="1331"/>
                          </a:cubicBezTo>
                          <a:cubicBezTo>
                            <a:pt x="121" y="1333"/>
                            <a:pt x="870" y="1336"/>
                            <a:pt x="1233" y="1336"/>
                          </a:cubicBezTo>
                          <a:cubicBezTo>
                            <a:pt x="1267" y="1336"/>
                            <a:pt x="1769" y="1332"/>
                            <a:pt x="1869" y="1331"/>
                          </a:cubicBezTo>
                          <a:cubicBezTo>
                            <a:pt x="1879" y="1331"/>
                            <a:pt x="1886" y="1331"/>
                            <a:pt x="1887" y="1331"/>
                          </a:cubicBezTo>
                          <a:cubicBezTo>
                            <a:pt x="1903" y="1330"/>
                            <a:pt x="1903" y="1314"/>
                            <a:pt x="1903" y="1313"/>
                          </a:cubicBezTo>
                          <a:cubicBezTo>
                            <a:pt x="1899" y="1027"/>
                            <a:pt x="1910" y="208"/>
                            <a:pt x="1908" y="46"/>
                          </a:cubicBezTo>
                          <a:cubicBezTo>
                            <a:pt x="1907" y="27"/>
                            <a:pt x="1906" y="16"/>
                            <a:pt x="1906" y="14"/>
                          </a:cubicBezTo>
                          <a:cubicBezTo>
                            <a:pt x="1902" y="3"/>
                            <a:pt x="1894" y="2"/>
                            <a:pt x="1890" y="2"/>
                          </a:cubicBezTo>
                          <a:cubicBezTo>
                            <a:pt x="1878" y="0"/>
                            <a:pt x="458" y="6"/>
                            <a:pt x="18" y="6"/>
                          </a:cubicBezTo>
                          <a:close/>
                          <a:moveTo>
                            <a:pt x="1873" y="36"/>
                          </a:moveTo>
                          <a:cubicBezTo>
                            <a:pt x="1723" y="35"/>
                            <a:pt x="468" y="40"/>
                            <a:pt x="35" y="40"/>
                          </a:cubicBezTo>
                          <a:cubicBezTo>
                            <a:pt x="35" y="192"/>
                            <a:pt x="34" y="1092"/>
                            <a:pt x="37" y="1279"/>
                          </a:cubicBezTo>
                          <a:cubicBezTo>
                            <a:pt x="37" y="1286"/>
                            <a:pt x="38" y="1292"/>
                            <a:pt x="38" y="1297"/>
                          </a:cubicBezTo>
                          <a:cubicBezTo>
                            <a:pt x="184" y="1299"/>
                            <a:pt x="885" y="1301"/>
                            <a:pt x="1233" y="1301"/>
                          </a:cubicBezTo>
                          <a:cubicBezTo>
                            <a:pt x="1267" y="1301"/>
                            <a:pt x="1768" y="1298"/>
                            <a:pt x="1868" y="1297"/>
                          </a:cubicBezTo>
                          <a:cubicBezTo>
                            <a:pt x="1865" y="996"/>
                            <a:pt x="1876" y="205"/>
                            <a:pt x="1873" y="47"/>
                          </a:cubicBezTo>
                          <a:cubicBezTo>
                            <a:pt x="1873" y="43"/>
                            <a:pt x="1873" y="39"/>
                            <a:pt x="1873"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8" name="Freeform 93">
                      <a:extLst>
                        <a:ext uri="{FF2B5EF4-FFF2-40B4-BE49-F238E27FC236}">
                          <a16:creationId xmlns:a16="http://schemas.microsoft.com/office/drawing/2014/main" id="{708C09C5-937D-4E6F-9E98-D9FB6B2C7AFC}"/>
                        </a:ext>
                      </a:extLst>
                    </p:cNvPr>
                    <p:cNvSpPr>
                      <a:spLocks noEditPoints="1"/>
                    </p:cNvSpPr>
                    <p:nvPr/>
                  </p:nvSpPr>
                  <p:spPr bwMode="auto">
                    <a:xfrm>
                      <a:off x="5348288" y="2405063"/>
                      <a:ext cx="889000" cy="620713"/>
                    </a:xfrm>
                    <a:custGeom>
                      <a:avLst/>
                      <a:gdLst>
                        <a:gd name="T0" fmla="*/ 18 w 1911"/>
                        <a:gd name="T1" fmla="*/ 5 h 1335"/>
                        <a:gd name="T2" fmla="*/ 6 w 1911"/>
                        <a:gd name="T3" fmla="*/ 10 h 1335"/>
                        <a:gd name="T4" fmla="*/ 1 w 1911"/>
                        <a:gd name="T5" fmla="*/ 23 h 1335"/>
                        <a:gd name="T6" fmla="*/ 3 w 1911"/>
                        <a:gd name="T7" fmla="*/ 1279 h 1335"/>
                        <a:gd name="T8" fmla="*/ 5 w 1911"/>
                        <a:gd name="T9" fmla="*/ 1316 h 1335"/>
                        <a:gd name="T10" fmla="*/ 21 w 1911"/>
                        <a:gd name="T11" fmla="*/ 1330 h 1335"/>
                        <a:gd name="T12" fmla="*/ 1234 w 1911"/>
                        <a:gd name="T13" fmla="*/ 1335 h 1335"/>
                        <a:gd name="T14" fmla="*/ 1869 w 1911"/>
                        <a:gd name="T15" fmla="*/ 1331 h 1335"/>
                        <a:gd name="T16" fmla="*/ 1887 w 1911"/>
                        <a:gd name="T17" fmla="*/ 1330 h 1335"/>
                        <a:gd name="T18" fmla="*/ 1904 w 1911"/>
                        <a:gd name="T19" fmla="*/ 1313 h 1335"/>
                        <a:gd name="T20" fmla="*/ 1908 w 1911"/>
                        <a:gd name="T21" fmla="*/ 46 h 1335"/>
                        <a:gd name="T22" fmla="*/ 1906 w 1911"/>
                        <a:gd name="T23" fmla="*/ 13 h 1335"/>
                        <a:gd name="T24" fmla="*/ 1891 w 1911"/>
                        <a:gd name="T25" fmla="*/ 1 h 1335"/>
                        <a:gd name="T26" fmla="*/ 18 w 1911"/>
                        <a:gd name="T27" fmla="*/ 5 h 1335"/>
                        <a:gd name="T28" fmla="*/ 1873 w 1911"/>
                        <a:gd name="T29" fmla="*/ 35 h 1335"/>
                        <a:gd name="T30" fmla="*/ 36 w 1911"/>
                        <a:gd name="T31" fmla="*/ 40 h 1335"/>
                        <a:gd name="T32" fmla="*/ 38 w 1911"/>
                        <a:gd name="T33" fmla="*/ 1279 h 1335"/>
                        <a:gd name="T34" fmla="*/ 38 w 1911"/>
                        <a:gd name="T35" fmla="*/ 1296 h 1335"/>
                        <a:gd name="T36" fmla="*/ 1234 w 1911"/>
                        <a:gd name="T37" fmla="*/ 1301 h 1335"/>
                        <a:gd name="T38" fmla="*/ 1869 w 1911"/>
                        <a:gd name="T39" fmla="*/ 1296 h 1335"/>
                        <a:gd name="T40" fmla="*/ 1874 w 1911"/>
                        <a:gd name="T41" fmla="*/ 46 h 1335"/>
                        <a:gd name="T42" fmla="*/ 1873 w 1911"/>
                        <a:gd name="T43" fmla="*/ 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11" h="1335">
                          <a:moveTo>
                            <a:pt x="18" y="5"/>
                          </a:moveTo>
                          <a:cubicBezTo>
                            <a:pt x="14" y="5"/>
                            <a:pt x="9" y="7"/>
                            <a:pt x="6" y="10"/>
                          </a:cubicBezTo>
                          <a:cubicBezTo>
                            <a:pt x="3" y="13"/>
                            <a:pt x="1" y="18"/>
                            <a:pt x="1" y="23"/>
                          </a:cubicBezTo>
                          <a:cubicBezTo>
                            <a:pt x="2" y="95"/>
                            <a:pt x="0" y="1083"/>
                            <a:pt x="3" y="1279"/>
                          </a:cubicBezTo>
                          <a:cubicBezTo>
                            <a:pt x="4" y="1301"/>
                            <a:pt x="4" y="1314"/>
                            <a:pt x="5" y="1316"/>
                          </a:cubicBezTo>
                          <a:cubicBezTo>
                            <a:pt x="7" y="1330"/>
                            <a:pt x="19" y="1330"/>
                            <a:pt x="21" y="1330"/>
                          </a:cubicBezTo>
                          <a:cubicBezTo>
                            <a:pt x="122" y="1333"/>
                            <a:pt x="871" y="1335"/>
                            <a:pt x="1234" y="1335"/>
                          </a:cubicBezTo>
                          <a:cubicBezTo>
                            <a:pt x="1268" y="1335"/>
                            <a:pt x="1770" y="1332"/>
                            <a:pt x="1869" y="1331"/>
                          </a:cubicBezTo>
                          <a:cubicBezTo>
                            <a:pt x="1880" y="1331"/>
                            <a:pt x="1886" y="1330"/>
                            <a:pt x="1887" y="1330"/>
                          </a:cubicBezTo>
                          <a:cubicBezTo>
                            <a:pt x="1903" y="1330"/>
                            <a:pt x="1904" y="1314"/>
                            <a:pt x="1904" y="1313"/>
                          </a:cubicBezTo>
                          <a:cubicBezTo>
                            <a:pt x="1899" y="1027"/>
                            <a:pt x="1911" y="207"/>
                            <a:pt x="1908" y="46"/>
                          </a:cubicBezTo>
                          <a:cubicBezTo>
                            <a:pt x="1908" y="27"/>
                            <a:pt x="1907" y="15"/>
                            <a:pt x="1906" y="13"/>
                          </a:cubicBezTo>
                          <a:cubicBezTo>
                            <a:pt x="1903" y="3"/>
                            <a:pt x="1895" y="1"/>
                            <a:pt x="1891" y="1"/>
                          </a:cubicBezTo>
                          <a:cubicBezTo>
                            <a:pt x="1878" y="0"/>
                            <a:pt x="459" y="5"/>
                            <a:pt x="18" y="5"/>
                          </a:cubicBezTo>
                          <a:close/>
                          <a:moveTo>
                            <a:pt x="1873" y="35"/>
                          </a:moveTo>
                          <a:cubicBezTo>
                            <a:pt x="1723" y="35"/>
                            <a:pt x="469" y="40"/>
                            <a:pt x="36" y="40"/>
                          </a:cubicBezTo>
                          <a:cubicBezTo>
                            <a:pt x="36" y="191"/>
                            <a:pt x="35" y="1092"/>
                            <a:pt x="38" y="1279"/>
                          </a:cubicBezTo>
                          <a:cubicBezTo>
                            <a:pt x="38" y="1285"/>
                            <a:pt x="38" y="1291"/>
                            <a:pt x="38" y="1296"/>
                          </a:cubicBezTo>
                          <a:cubicBezTo>
                            <a:pt x="185" y="1299"/>
                            <a:pt x="886" y="1301"/>
                            <a:pt x="1234" y="1301"/>
                          </a:cubicBezTo>
                          <a:cubicBezTo>
                            <a:pt x="1268" y="1301"/>
                            <a:pt x="1769" y="1297"/>
                            <a:pt x="1869" y="1296"/>
                          </a:cubicBezTo>
                          <a:cubicBezTo>
                            <a:pt x="1865" y="996"/>
                            <a:pt x="1876" y="205"/>
                            <a:pt x="1874" y="46"/>
                          </a:cubicBezTo>
                          <a:cubicBezTo>
                            <a:pt x="1874" y="42"/>
                            <a:pt x="1874" y="39"/>
                            <a:pt x="1873"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9" name="Freeform 94">
                      <a:extLst>
                        <a:ext uri="{FF2B5EF4-FFF2-40B4-BE49-F238E27FC236}">
                          <a16:creationId xmlns:a16="http://schemas.microsoft.com/office/drawing/2014/main" id="{9DA08AC8-662A-459C-9469-BB1154D83DD1}"/>
                        </a:ext>
                      </a:extLst>
                    </p:cNvPr>
                    <p:cNvSpPr>
                      <a:spLocks noEditPoints="1"/>
                    </p:cNvSpPr>
                    <p:nvPr/>
                  </p:nvSpPr>
                  <p:spPr bwMode="auto">
                    <a:xfrm>
                      <a:off x="7392988" y="3208338"/>
                      <a:ext cx="873125" cy="638175"/>
                    </a:xfrm>
                    <a:custGeom>
                      <a:avLst/>
                      <a:gdLst>
                        <a:gd name="T0" fmla="*/ 42 w 1877"/>
                        <a:gd name="T1" fmla="*/ 7 h 1371"/>
                        <a:gd name="T2" fmla="*/ 30 w 1877"/>
                        <a:gd name="T3" fmla="*/ 12 h 1371"/>
                        <a:gd name="T4" fmla="*/ 25 w 1877"/>
                        <a:gd name="T5" fmla="*/ 25 h 1371"/>
                        <a:gd name="T6" fmla="*/ 8 w 1877"/>
                        <a:gd name="T7" fmla="*/ 1300 h 1371"/>
                        <a:gd name="T8" fmla="*/ 10 w 1877"/>
                        <a:gd name="T9" fmla="*/ 1332 h 1371"/>
                        <a:gd name="T10" fmla="*/ 14 w 1877"/>
                        <a:gd name="T11" fmla="*/ 1344 h 1371"/>
                        <a:gd name="T12" fmla="*/ 26 w 1877"/>
                        <a:gd name="T13" fmla="*/ 1352 h 1371"/>
                        <a:gd name="T14" fmla="*/ 1411 w 1877"/>
                        <a:gd name="T15" fmla="*/ 1369 h 1371"/>
                        <a:gd name="T16" fmla="*/ 1795 w 1877"/>
                        <a:gd name="T17" fmla="*/ 1364 h 1371"/>
                        <a:gd name="T18" fmla="*/ 1842 w 1877"/>
                        <a:gd name="T19" fmla="*/ 1359 h 1371"/>
                        <a:gd name="T20" fmla="*/ 1852 w 1877"/>
                        <a:gd name="T21" fmla="*/ 1353 h 1371"/>
                        <a:gd name="T22" fmla="*/ 1852 w 1877"/>
                        <a:gd name="T23" fmla="*/ 1354 h 1371"/>
                        <a:gd name="T24" fmla="*/ 1859 w 1877"/>
                        <a:gd name="T25" fmla="*/ 1339 h 1371"/>
                        <a:gd name="T26" fmla="*/ 1861 w 1877"/>
                        <a:gd name="T27" fmla="*/ 47 h 1371"/>
                        <a:gd name="T28" fmla="*/ 1854 w 1877"/>
                        <a:gd name="T29" fmla="*/ 11 h 1371"/>
                        <a:gd name="T30" fmla="*/ 1838 w 1877"/>
                        <a:gd name="T31" fmla="*/ 0 h 1371"/>
                        <a:gd name="T32" fmla="*/ 42 w 1877"/>
                        <a:gd name="T33" fmla="*/ 7 h 1371"/>
                        <a:gd name="T34" fmla="*/ 1825 w 1877"/>
                        <a:gd name="T35" fmla="*/ 35 h 1371"/>
                        <a:gd name="T36" fmla="*/ 59 w 1877"/>
                        <a:gd name="T37" fmla="*/ 42 h 1371"/>
                        <a:gd name="T38" fmla="*/ 42 w 1877"/>
                        <a:gd name="T39" fmla="*/ 1299 h 1371"/>
                        <a:gd name="T40" fmla="*/ 44 w 1877"/>
                        <a:gd name="T41" fmla="*/ 1320 h 1371"/>
                        <a:gd name="T42" fmla="*/ 1411 w 1877"/>
                        <a:gd name="T43" fmla="*/ 1335 h 1371"/>
                        <a:gd name="T44" fmla="*/ 1793 w 1877"/>
                        <a:gd name="T45" fmla="*/ 1330 h 1371"/>
                        <a:gd name="T46" fmla="*/ 1825 w 1877"/>
                        <a:gd name="T47" fmla="*/ 1326 h 1371"/>
                        <a:gd name="T48" fmla="*/ 1831 w 1877"/>
                        <a:gd name="T49" fmla="*/ 132 h 1371"/>
                        <a:gd name="T50" fmla="*/ 1825 w 1877"/>
                        <a:gd name="T51" fmla="*/ 35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7" h="1371">
                          <a:moveTo>
                            <a:pt x="42" y="7"/>
                          </a:moveTo>
                          <a:cubicBezTo>
                            <a:pt x="37" y="7"/>
                            <a:pt x="33" y="9"/>
                            <a:pt x="30" y="12"/>
                          </a:cubicBezTo>
                          <a:cubicBezTo>
                            <a:pt x="26" y="16"/>
                            <a:pt x="25" y="20"/>
                            <a:pt x="25" y="25"/>
                          </a:cubicBezTo>
                          <a:cubicBezTo>
                            <a:pt x="25" y="99"/>
                            <a:pt x="0" y="1098"/>
                            <a:pt x="8" y="1300"/>
                          </a:cubicBezTo>
                          <a:cubicBezTo>
                            <a:pt x="9" y="1315"/>
                            <a:pt x="9" y="1326"/>
                            <a:pt x="10" y="1332"/>
                          </a:cubicBezTo>
                          <a:cubicBezTo>
                            <a:pt x="11" y="1338"/>
                            <a:pt x="13" y="1342"/>
                            <a:pt x="14" y="1344"/>
                          </a:cubicBezTo>
                          <a:cubicBezTo>
                            <a:pt x="17" y="1349"/>
                            <a:pt x="22" y="1351"/>
                            <a:pt x="26" y="1352"/>
                          </a:cubicBezTo>
                          <a:cubicBezTo>
                            <a:pt x="101" y="1369"/>
                            <a:pt x="1047" y="1369"/>
                            <a:pt x="1411" y="1369"/>
                          </a:cubicBezTo>
                          <a:cubicBezTo>
                            <a:pt x="1441" y="1369"/>
                            <a:pt x="1689" y="1371"/>
                            <a:pt x="1795" y="1364"/>
                          </a:cubicBezTo>
                          <a:cubicBezTo>
                            <a:pt x="1818" y="1363"/>
                            <a:pt x="1835" y="1361"/>
                            <a:pt x="1842" y="1359"/>
                          </a:cubicBezTo>
                          <a:cubicBezTo>
                            <a:pt x="1847" y="1357"/>
                            <a:pt x="1851" y="1355"/>
                            <a:pt x="1852" y="1353"/>
                          </a:cubicBezTo>
                          <a:cubicBezTo>
                            <a:pt x="1852" y="1353"/>
                            <a:pt x="1852" y="1354"/>
                            <a:pt x="1852" y="1354"/>
                          </a:cubicBezTo>
                          <a:cubicBezTo>
                            <a:pt x="1852" y="1354"/>
                            <a:pt x="1859" y="1344"/>
                            <a:pt x="1859" y="1339"/>
                          </a:cubicBezTo>
                          <a:cubicBezTo>
                            <a:pt x="1862" y="1116"/>
                            <a:pt x="1877" y="224"/>
                            <a:pt x="1861" y="47"/>
                          </a:cubicBezTo>
                          <a:cubicBezTo>
                            <a:pt x="1859" y="27"/>
                            <a:pt x="1856" y="15"/>
                            <a:pt x="1854" y="11"/>
                          </a:cubicBezTo>
                          <a:cubicBezTo>
                            <a:pt x="1850" y="3"/>
                            <a:pt x="1843" y="1"/>
                            <a:pt x="1838" y="0"/>
                          </a:cubicBezTo>
                          <a:cubicBezTo>
                            <a:pt x="1826" y="0"/>
                            <a:pt x="483" y="7"/>
                            <a:pt x="42" y="7"/>
                          </a:cubicBezTo>
                          <a:close/>
                          <a:moveTo>
                            <a:pt x="1825" y="35"/>
                          </a:moveTo>
                          <a:cubicBezTo>
                            <a:pt x="1696" y="35"/>
                            <a:pt x="493" y="42"/>
                            <a:pt x="59" y="42"/>
                          </a:cubicBezTo>
                          <a:cubicBezTo>
                            <a:pt x="57" y="195"/>
                            <a:pt x="35" y="1107"/>
                            <a:pt x="42" y="1299"/>
                          </a:cubicBezTo>
                          <a:cubicBezTo>
                            <a:pt x="43" y="1307"/>
                            <a:pt x="43" y="1314"/>
                            <a:pt x="44" y="1320"/>
                          </a:cubicBezTo>
                          <a:cubicBezTo>
                            <a:pt x="173" y="1335"/>
                            <a:pt x="1061" y="1335"/>
                            <a:pt x="1411" y="1335"/>
                          </a:cubicBezTo>
                          <a:cubicBezTo>
                            <a:pt x="1441" y="1335"/>
                            <a:pt x="1688" y="1336"/>
                            <a:pt x="1793" y="1330"/>
                          </a:cubicBezTo>
                          <a:cubicBezTo>
                            <a:pt x="1805" y="1329"/>
                            <a:pt x="1817" y="1327"/>
                            <a:pt x="1825" y="1326"/>
                          </a:cubicBezTo>
                          <a:cubicBezTo>
                            <a:pt x="1828" y="1112"/>
                            <a:pt x="1839" y="410"/>
                            <a:pt x="1831" y="132"/>
                          </a:cubicBezTo>
                          <a:cubicBezTo>
                            <a:pt x="1829" y="86"/>
                            <a:pt x="1828" y="52"/>
                            <a:pt x="1825"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0" name="Freeform 95">
                      <a:extLst>
                        <a:ext uri="{FF2B5EF4-FFF2-40B4-BE49-F238E27FC236}">
                          <a16:creationId xmlns:a16="http://schemas.microsoft.com/office/drawing/2014/main" id="{34B3689D-8ADE-4F84-96EE-3296CB9B1B03}"/>
                        </a:ext>
                      </a:extLst>
                    </p:cNvPr>
                    <p:cNvSpPr>
                      <a:spLocks noEditPoints="1"/>
                    </p:cNvSpPr>
                    <p:nvPr/>
                  </p:nvSpPr>
                  <p:spPr bwMode="auto">
                    <a:xfrm>
                      <a:off x="5318125" y="2357438"/>
                      <a:ext cx="2981325" cy="1512888"/>
                    </a:xfrm>
                    <a:custGeom>
                      <a:avLst/>
                      <a:gdLst>
                        <a:gd name="T0" fmla="*/ 4496 w 6409"/>
                        <a:gd name="T1" fmla="*/ 3077 h 3252"/>
                        <a:gd name="T2" fmla="*/ 4496 w 6409"/>
                        <a:gd name="T3" fmla="*/ 3111 h 3252"/>
                        <a:gd name="T4" fmla="*/ 4551 w 6409"/>
                        <a:gd name="T5" fmla="*/ 3164 h 3252"/>
                        <a:gd name="T6" fmla="*/ 4023 w 6409"/>
                        <a:gd name="T7" fmla="*/ 3138 h 3252"/>
                        <a:gd name="T8" fmla="*/ 4112 w 6409"/>
                        <a:gd name="T9" fmla="*/ 3226 h 3252"/>
                        <a:gd name="T10" fmla="*/ 4112 w 6409"/>
                        <a:gd name="T11" fmla="*/ 3192 h 3252"/>
                        <a:gd name="T12" fmla="*/ 2257 w 6409"/>
                        <a:gd name="T13" fmla="*/ 3222 h 3252"/>
                        <a:gd name="T14" fmla="*/ 2347 w 6409"/>
                        <a:gd name="T15" fmla="*/ 3134 h 3252"/>
                        <a:gd name="T16" fmla="*/ 2202 w 6409"/>
                        <a:gd name="T17" fmla="*/ 3134 h 3252"/>
                        <a:gd name="T18" fmla="*/ 2257 w 6409"/>
                        <a:gd name="T19" fmla="*/ 3080 h 3252"/>
                        <a:gd name="T20" fmla="*/ 2263 w 6409"/>
                        <a:gd name="T21" fmla="*/ 1768 h 3252"/>
                        <a:gd name="T22" fmla="*/ 2263 w 6409"/>
                        <a:gd name="T23" fmla="*/ 1803 h 3252"/>
                        <a:gd name="T24" fmla="*/ 2318 w 6409"/>
                        <a:gd name="T25" fmla="*/ 1856 h 3252"/>
                        <a:gd name="T26" fmla="*/ 4029 w 6409"/>
                        <a:gd name="T27" fmla="*/ 1850 h 3252"/>
                        <a:gd name="T28" fmla="*/ 4119 w 6409"/>
                        <a:gd name="T29" fmla="*/ 1938 h 3252"/>
                        <a:gd name="T30" fmla="*/ 4119 w 6409"/>
                        <a:gd name="T31" fmla="*/ 1903 h 3252"/>
                        <a:gd name="T32" fmla="*/ 4504 w 6409"/>
                        <a:gd name="T33" fmla="*/ 1937 h 3252"/>
                        <a:gd name="T34" fmla="*/ 4594 w 6409"/>
                        <a:gd name="T35" fmla="*/ 1849 h 3252"/>
                        <a:gd name="T36" fmla="*/ 4449 w 6409"/>
                        <a:gd name="T37" fmla="*/ 1849 h 3252"/>
                        <a:gd name="T38" fmla="*/ 4504 w 6409"/>
                        <a:gd name="T39" fmla="*/ 1795 h 3252"/>
                        <a:gd name="T40" fmla="*/ 1945 w 6409"/>
                        <a:gd name="T41" fmla="*/ 1323 h 3252"/>
                        <a:gd name="T42" fmla="*/ 1945 w 6409"/>
                        <a:gd name="T43" fmla="*/ 1357 h 3252"/>
                        <a:gd name="T44" fmla="*/ 2000 w 6409"/>
                        <a:gd name="T45" fmla="*/ 1411 h 3252"/>
                        <a:gd name="T46" fmla="*/ 0 w 6409"/>
                        <a:gd name="T47" fmla="*/ 1406 h 3252"/>
                        <a:gd name="T48" fmla="*/ 90 w 6409"/>
                        <a:gd name="T49" fmla="*/ 1494 h 3252"/>
                        <a:gd name="T50" fmla="*/ 90 w 6409"/>
                        <a:gd name="T51" fmla="*/ 1460 h 3252"/>
                        <a:gd name="T52" fmla="*/ 4516 w 6409"/>
                        <a:gd name="T53" fmla="*/ 1489 h 3252"/>
                        <a:gd name="T54" fmla="*/ 4605 w 6409"/>
                        <a:gd name="T55" fmla="*/ 1401 h 3252"/>
                        <a:gd name="T56" fmla="*/ 4461 w 6409"/>
                        <a:gd name="T57" fmla="*/ 1401 h 3252"/>
                        <a:gd name="T58" fmla="*/ 4516 w 6409"/>
                        <a:gd name="T59" fmla="*/ 1348 h 3252"/>
                        <a:gd name="T60" fmla="*/ 95 w 6409"/>
                        <a:gd name="T61" fmla="*/ 41 h 3252"/>
                        <a:gd name="T62" fmla="*/ 95 w 6409"/>
                        <a:gd name="T63" fmla="*/ 75 h 3252"/>
                        <a:gd name="T64" fmla="*/ 150 w 6409"/>
                        <a:gd name="T65" fmla="*/ 129 h 3252"/>
                        <a:gd name="T66" fmla="*/ 1862 w 6409"/>
                        <a:gd name="T67" fmla="*/ 122 h 3252"/>
                        <a:gd name="T68" fmla="*/ 1951 w 6409"/>
                        <a:gd name="T69" fmla="*/ 210 h 3252"/>
                        <a:gd name="T70" fmla="*/ 1951 w 6409"/>
                        <a:gd name="T71" fmla="*/ 176 h 3252"/>
                        <a:gd name="T72" fmla="*/ 4527 w 6409"/>
                        <a:gd name="T73" fmla="*/ 187 h 3252"/>
                        <a:gd name="T74" fmla="*/ 4617 w 6409"/>
                        <a:gd name="T75" fmla="*/ 99 h 3252"/>
                        <a:gd name="T76" fmla="*/ 4472 w 6409"/>
                        <a:gd name="T77" fmla="*/ 99 h 3252"/>
                        <a:gd name="T78" fmla="*/ 4527 w 6409"/>
                        <a:gd name="T79" fmla="*/ 46 h 3252"/>
                        <a:gd name="T80" fmla="*/ 6320 w 6409"/>
                        <a:gd name="T81" fmla="*/ 0 h 3252"/>
                        <a:gd name="T82" fmla="*/ 6320 w 6409"/>
                        <a:gd name="T83" fmla="*/ 35 h 3252"/>
                        <a:gd name="T84" fmla="*/ 6375 w 6409"/>
                        <a:gd name="T85" fmla="*/ 8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09" h="3252">
                          <a:moveTo>
                            <a:pt x="4496" y="3252"/>
                          </a:moveTo>
                          <a:cubicBezTo>
                            <a:pt x="4447" y="3252"/>
                            <a:pt x="4407" y="3213"/>
                            <a:pt x="4407" y="3164"/>
                          </a:cubicBezTo>
                          <a:cubicBezTo>
                            <a:pt x="4407" y="3116"/>
                            <a:pt x="4447" y="3077"/>
                            <a:pt x="4496" y="3077"/>
                          </a:cubicBezTo>
                          <a:cubicBezTo>
                            <a:pt x="4546" y="3077"/>
                            <a:pt x="4586" y="3116"/>
                            <a:pt x="4586" y="3164"/>
                          </a:cubicBezTo>
                          <a:cubicBezTo>
                            <a:pt x="4586" y="3213"/>
                            <a:pt x="4546" y="3252"/>
                            <a:pt x="4496" y="3252"/>
                          </a:cubicBezTo>
                          <a:close/>
                          <a:moveTo>
                            <a:pt x="4496" y="3111"/>
                          </a:moveTo>
                          <a:cubicBezTo>
                            <a:pt x="4466" y="3111"/>
                            <a:pt x="4441" y="3135"/>
                            <a:pt x="4441" y="3164"/>
                          </a:cubicBezTo>
                          <a:cubicBezTo>
                            <a:pt x="4441" y="3194"/>
                            <a:pt x="4466" y="3218"/>
                            <a:pt x="4496" y="3218"/>
                          </a:cubicBezTo>
                          <a:cubicBezTo>
                            <a:pt x="4527" y="3218"/>
                            <a:pt x="4551" y="3194"/>
                            <a:pt x="4551" y="3164"/>
                          </a:cubicBezTo>
                          <a:cubicBezTo>
                            <a:pt x="4551" y="3135"/>
                            <a:pt x="4527" y="3111"/>
                            <a:pt x="4496" y="3111"/>
                          </a:cubicBezTo>
                          <a:close/>
                          <a:moveTo>
                            <a:pt x="4112" y="3226"/>
                          </a:moveTo>
                          <a:cubicBezTo>
                            <a:pt x="4063" y="3226"/>
                            <a:pt x="4023" y="3187"/>
                            <a:pt x="4023" y="3138"/>
                          </a:cubicBezTo>
                          <a:cubicBezTo>
                            <a:pt x="4023" y="3090"/>
                            <a:pt x="4063" y="3050"/>
                            <a:pt x="4112" y="3050"/>
                          </a:cubicBezTo>
                          <a:cubicBezTo>
                            <a:pt x="4162" y="3050"/>
                            <a:pt x="4202" y="3090"/>
                            <a:pt x="4202" y="3138"/>
                          </a:cubicBezTo>
                          <a:cubicBezTo>
                            <a:pt x="4202" y="3187"/>
                            <a:pt x="4162" y="3226"/>
                            <a:pt x="4112" y="3226"/>
                          </a:cubicBezTo>
                          <a:close/>
                          <a:moveTo>
                            <a:pt x="4112" y="3085"/>
                          </a:moveTo>
                          <a:cubicBezTo>
                            <a:pt x="4082" y="3085"/>
                            <a:pt x="4057" y="3109"/>
                            <a:pt x="4057" y="3138"/>
                          </a:cubicBezTo>
                          <a:cubicBezTo>
                            <a:pt x="4057" y="3168"/>
                            <a:pt x="4082" y="3192"/>
                            <a:pt x="4112" y="3192"/>
                          </a:cubicBezTo>
                          <a:cubicBezTo>
                            <a:pt x="4143" y="3192"/>
                            <a:pt x="4167" y="3168"/>
                            <a:pt x="4167" y="3138"/>
                          </a:cubicBezTo>
                          <a:cubicBezTo>
                            <a:pt x="4167" y="3109"/>
                            <a:pt x="4143" y="3085"/>
                            <a:pt x="4112" y="3085"/>
                          </a:cubicBezTo>
                          <a:close/>
                          <a:moveTo>
                            <a:pt x="2257" y="3222"/>
                          </a:moveTo>
                          <a:cubicBezTo>
                            <a:pt x="2208" y="3222"/>
                            <a:pt x="2167" y="3182"/>
                            <a:pt x="2167" y="3134"/>
                          </a:cubicBezTo>
                          <a:cubicBezTo>
                            <a:pt x="2167" y="3085"/>
                            <a:pt x="2208" y="3046"/>
                            <a:pt x="2257" y="3046"/>
                          </a:cubicBezTo>
                          <a:cubicBezTo>
                            <a:pt x="2306" y="3046"/>
                            <a:pt x="2347" y="3085"/>
                            <a:pt x="2347" y="3134"/>
                          </a:cubicBezTo>
                          <a:cubicBezTo>
                            <a:pt x="2347" y="3182"/>
                            <a:pt x="2306" y="3222"/>
                            <a:pt x="2257" y="3222"/>
                          </a:cubicBezTo>
                          <a:close/>
                          <a:moveTo>
                            <a:pt x="2257" y="3080"/>
                          </a:moveTo>
                          <a:cubicBezTo>
                            <a:pt x="2227" y="3080"/>
                            <a:pt x="2202" y="3104"/>
                            <a:pt x="2202" y="3134"/>
                          </a:cubicBezTo>
                          <a:cubicBezTo>
                            <a:pt x="2202" y="3163"/>
                            <a:pt x="2227" y="3187"/>
                            <a:pt x="2257" y="3187"/>
                          </a:cubicBezTo>
                          <a:cubicBezTo>
                            <a:pt x="2287" y="3187"/>
                            <a:pt x="2312" y="3163"/>
                            <a:pt x="2312" y="3134"/>
                          </a:cubicBezTo>
                          <a:cubicBezTo>
                            <a:pt x="2312" y="3104"/>
                            <a:pt x="2287" y="3080"/>
                            <a:pt x="2257" y="3080"/>
                          </a:cubicBezTo>
                          <a:close/>
                          <a:moveTo>
                            <a:pt x="2263" y="1944"/>
                          </a:moveTo>
                          <a:cubicBezTo>
                            <a:pt x="2213" y="1944"/>
                            <a:pt x="2173" y="1905"/>
                            <a:pt x="2173" y="1856"/>
                          </a:cubicBezTo>
                          <a:cubicBezTo>
                            <a:pt x="2173" y="1808"/>
                            <a:pt x="2213" y="1768"/>
                            <a:pt x="2263" y="1768"/>
                          </a:cubicBezTo>
                          <a:cubicBezTo>
                            <a:pt x="2312" y="1768"/>
                            <a:pt x="2352" y="1808"/>
                            <a:pt x="2352" y="1856"/>
                          </a:cubicBezTo>
                          <a:cubicBezTo>
                            <a:pt x="2352" y="1905"/>
                            <a:pt x="2312" y="1944"/>
                            <a:pt x="2263" y="1944"/>
                          </a:cubicBezTo>
                          <a:close/>
                          <a:moveTo>
                            <a:pt x="2263" y="1803"/>
                          </a:moveTo>
                          <a:cubicBezTo>
                            <a:pt x="2232" y="1803"/>
                            <a:pt x="2208" y="1827"/>
                            <a:pt x="2208" y="1856"/>
                          </a:cubicBezTo>
                          <a:cubicBezTo>
                            <a:pt x="2208" y="1886"/>
                            <a:pt x="2232" y="1909"/>
                            <a:pt x="2263" y="1909"/>
                          </a:cubicBezTo>
                          <a:cubicBezTo>
                            <a:pt x="2293" y="1909"/>
                            <a:pt x="2318" y="1886"/>
                            <a:pt x="2318" y="1856"/>
                          </a:cubicBezTo>
                          <a:cubicBezTo>
                            <a:pt x="2318" y="1827"/>
                            <a:pt x="2293" y="1803"/>
                            <a:pt x="2263" y="1803"/>
                          </a:cubicBezTo>
                          <a:close/>
                          <a:moveTo>
                            <a:pt x="4119" y="1938"/>
                          </a:moveTo>
                          <a:cubicBezTo>
                            <a:pt x="4069" y="1938"/>
                            <a:pt x="4029" y="1898"/>
                            <a:pt x="4029" y="1850"/>
                          </a:cubicBezTo>
                          <a:cubicBezTo>
                            <a:pt x="4029" y="1801"/>
                            <a:pt x="4069" y="1762"/>
                            <a:pt x="4119" y="1762"/>
                          </a:cubicBezTo>
                          <a:cubicBezTo>
                            <a:pt x="4168" y="1762"/>
                            <a:pt x="4208" y="1801"/>
                            <a:pt x="4208" y="1850"/>
                          </a:cubicBezTo>
                          <a:cubicBezTo>
                            <a:pt x="4208" y="1898"/>
                            <a:pt x="4168" y="1938"/>
                            <a:pt x="4119" y="1938"/>
                          </a:cubicBezTo>
                          <a:close/>
                          <a:moveTo>
                            <a:pt x="4119" y="1796"/>
                          </a:moveTo>
                          <a:cubicBezTo>
                            <a:pt x="4088" y="1796"/>
                            <a:pt x="4064" y="1820"/>
                            <a:pt x="4064" y="1850"/>
                          </a:cubicBezTo>
                          <a:cubicBezTo>
                            <a:pt x="4064" y="1879"/>
                            <a:pt x="4088" y="1903"/>
                            <a:pt x="4119" y="1903"/>
                          </a:cubicBezTo>
                          <a:cubicBezTo>
                            <a:pt x="4149" y="1903"/>
                            <a:pt x="4174" y="1879"/>
                            <a:pt x="4174" y="1850"/>
                          </a:cubicBezTo>
                          <a:cubicBezTo>
                            <a:pt x="4174" y="1820"/>
                            <a:pt x="4149" y="1796"/>
                            <a:pt x="4119" y="1796"/>
                          </a:cubicBezTo>
                          <a:close/>
                          <a:moveTo>
                            <a:pt x="4504" y="1937"/>
                          </a:moveTo>
                          <a:cubicBezTo>
                            <a:pt x="4455" y="1937"/>
                            <a:pt x="4415" y="1897"/>
                            <a:pt x="4415" y="1849"/>
                          </a:cubicBezTo>
                          <a:cubicBezTo>
                            <a:pt x="4415" y="1800"/>
                            <a:pt x="4455" y="1761"/>
                            <a:pt x="4504" y="1761"/>
                          </a:cubicBezTo>
                          <a:cubicBezTo>
                            <a:pt x="4554" y="1761"/>
                            <a:pt x="4594" y="1800"/>
                            <a:pt x="4594" y="1849"/>
                          </a:cubicBezTo>
                          <a:cubicBezTo>
                            <a:pt x="4594" y="1897"/>
                            <a:pt x="4554" y="1937"/>
                            <a:pt x="4504" y="1937"/>
                          </a:cubicBezTo>
                          <a:close/>
                          <a:moveTo>
                            <a:pt x="4504" y="1795"/>
                          </a:moveTo>
                          <a:cubicBezTo>
                            <a:pt x="4474" y="1795"/>
                            <a:pt x="4449" y="1819"/>
                            <a:pt x="4449" y="1849"/>
                          </a:cubicBezTo>
                          <a:cubicBezTo>
                            <a:pt x="4449" y="1878"/>
                            <a:pt x="4474" y="1902"/>
                            <a:pt x="4504" y="1902"/>
                          </a:cubicBezTo>
                          <a:cubicBezTo>
                            <a:pt x="4535" y="1902"/>
                            <a:pt x="4559" y="1878"/>
                            <a:pt x="4559" y="1849"/>
                          </a:cubicBezTo>
                          <a:cubicBezTo>
                            <a:pt x="4559" y="1819"/>
                            <a:pt x="4535" y="1795"/>
                            <a:pt x="4504" y="1795"/>
                          </a:cubicBezTo>
                          <a:close/>
                          <a:moveTo>
                            <a:pt x="1945" y="1499"/>
                          </a:moveTo>
                          <a:cubicBezTo>
                            <a:pt x="1896" y="1499"/>
                            <a:pt x="1855" y="1459"/>
                            <a:pt x="1855" y="1411"/>
                          </a:cubicBezTo>
                          <a:cubicBezTo>
                            <a:pt x="1855" y="1362"/>
                            <a:pt x="1896" y="1323"/>
                            <a:pt x="1945" y="1323"/>
                          </a:cubicBezTo>
                          <a:cubicBezTo>
                            <a:pt x="1994" y="1323"/>
                            <a:pt x="2035" y="1362"/>
                            <a:pt x="2035" y="1411"/>
                          </a:cubicBezTo>
                          <a:cubicBezTo>
                            <a:pt x="2035" y="1459"/>
                            <a:pt x="1994" y="1499"/>
                            <a:pt x="1945" y="1499"/>
                          </a:cubicBezTo>
                          <a:close/>
                          <a:moveTo>
                            <a:pt x="1945" y="1357"/>
                          </a:moveTo>
                          <a:cubicBezTo>
                            <a:pt x="1915" y="1357"/>
                            <a:pt x="1890" y="1381"/>
                            <a:pt x="1890" y="1411"/>
                          </a:cubicBezTo>
                          <a:cubicBezTo>
                            <a:pt x="1890" y="1440"/>
                            <a:pt x="1915" y="1464"/>
                            <a:pt x="1945" y="1464"/>
                          </a:cubicBezTo>
                          <a:cubicBezTo>
                            <a:pt x="1975" y="1464"/>
                            <a:pt x="2000" y="1440"/>
                            <a:pt x="2000" y="1411"/>
                          </a:cubicBezTo>
                          <a:cubicBezTo>
                            <a:pt x="2000" y="1381"/>
                            <a:pt x="1975" y="1357"/>
                            <a:pt x="1945" y="1357"/>
                          </a:cubicBezTo>
                          <a:close/>
                          <a:moveTo>
                            <a:pt x="90" y="1494"/>
                          </a:moveTo>
                          <a:cubicBezTo>
                            <a:pt x="40" y="1494"/>
                            <a:pt x="0" y="1455"/>
                            <a:pt x="0" y="1406"/>
                          </a:cubicBezTo>
                          <a:cubicBezTo>
                            <a:pt x="0" y="1358"/>
                            <a:pt x="40" y="1318"/>
                            <a:pt x="90" y="1318"/>
                          </a:cubicBezTo>
                          <a:cubicBezTo>
                            <a:pt x="139" y="1318"/>
                            <a:pt x="179" y="1358"/>
                            <a:pt x="179" y="1406"/>
                          </a:cubicBezTo>
                          <a:cubicBezTo>
                            <a:pt x="179" y="1455"/>
                            <a:pt x="139" y="1494"/>
                            <a:pt x="90" y="1494"/>
                          </a:cubicBezTo>
                          <a:close/>
                          <a:moveTo>
                            <a:pt x="90" y="1353"/>
                          </a:moveTo>
                          <a:cubicBezTo>
                            <a:pt x="59" y="1353"/>
                            <a:pt x="35" y="1377"/>
                            <a:pt x="35" y="1406"/>
                          </a:cubicBezTo>
                          <a:cubicBezTo>
                            <a:pt x="35" y="1436"/>
                            <a:pt x="59" y="1460"/>
                            <a:pt x="90" y="1460"/>
                          </a:cubicBezTo>
                          <a:cubicBezTo>
                            <a:pt x="120" y="1460"/>
                            <a:pt x="145" y="1436"/>
                            <a:pt x="145" y="1406"/>
                          </a:cubicBezTo>
                          <a:cubicBezTo>
                            <a:pt x="145" y="1377"/>
                            <a:pt x="120" y="1353"/>
                            <a:pt x="90" y="1353"/>
                          </a:cubicBezTo>
                          <a:close/>
                          <a:moveTo>
                            <a:pt x="4516" y="1489"/>
                          </a:moveTo>
                          <a:cubicBezTo>
                            <a:pt x="4467" y="1489"/>
                            <a:pt x="4426" y="1450"/>
                            <a:pt x="4426" y="1401"/>
                          </a:cubicBezTo>
                          <a:cubicBezTo>
                            <a:pt x="4426" y="1353"/>
                            <a:pt x="4467" y="1313"/>
                            <a:pt x="4516" y="1313"/>
                          </a:cubicBezTo>
                          <a:cubicBezTo>
                            <a:pt x="4565" y="1313"/>
                            <a:pt x="4605" y="1353"/>
                            <a:pt x="4605" y="1401"/>
                          </a:cubicBezTo>
                          <a:cubicBezTo>
                            <a:pt x="4605" y="1450"/>
                            <a:pt x="4565" y="1489"/>
                            <a:pt x="4516" y="1489"/>
                          </a:cubicBezTo>
                          <a:close/>
                          <a:moveTo>
                            <a:pt x="4516" y="1348"/>
                          </a:moveTo>
                          <a:cubicBezTo>
                            <a:pt x="4486" y="1348"/>
                            <a:pt x="4461" y="1372"/>
                            <a:pt x="4461" y="1401"/>
                          </a:cubicBezTo>
                          <a:cubicBezTo>
                            <a:pt x="4461" y="1431"/>
                            <a:pt x="4486" y="1455"/>
                            <a:pt x="4516" y="1455"/>
                          </a:cubicBezTo>
                          <a:cubicBezTo>
                            <a:pt x="4546" y="1455"/>
                            <a:pt x="4571" y="1431"/>
                            <a:pt x="4571" y="1401"/>
                          </a:cubicBezTo>
                          <a:cubicBezTo>
                            <a:pt x="4571" y="1372"/>
                            <a:pt x="4546" y="1348"/>
                            <a:pt x="4516" y="1348"/>
                          </a:cubicBezTo>
                          <a:close/>
                          <a:moveTo>
                            <a:pt x="95" y="217"/>
                          </a:moveTo>
                          <a:cubicBezTo>
                            <a:pt x="46" y="217"/>
                            <a:pt x="6" y="177"/>
                            <a:pt x="6" y="129"/>
                          </a:cubicBezTo>
                          <a:cubicBezTo>
                            <a:pt x="6" y="80"/>
                            <a:pt x="46" y="41"/>
                            <a:pt x="95" y="41"/>
                          </a:cubicBezTo>
                          <a:cubicBezTo>
                            <a:pt x="145" y="41"/>
                            <a:pt x="185" y="80"/>
                            <a:pt x="185" y="129"/>
                          </a:cubicBezTo>
                          <a:cubicBezTo>
                            <a:pt x="185" y="177"/>
                            <a:pt x="145" y="217"/>
                            <a:pt x="95" y="217"/>
                          </a:cubicBezTo>
                          <a:close/>
                          <a:moveTo>
                            <a:pt x="95" y="75"/>
                          </a:moveTo>
                          <a:cubicBezTo>
                            <a:pt x="65" y="75"/>
                            <a:pt x="40" y="99"/>
                            <a:pt x="40" y="129"/>
                          </a:cubicBezTo>
                          <a:cubicBezTo>
                            <a:pt x="40" y="158"/>
                            <a:pt x="65" y="182"/>
                            <a:pt x="95" y="182"/>
                          </a:cubicBezTo>
                          <a:cubicBezTo>
                            <a:pt x="126" y="182"/>
                            <a:pt x="150" y="158"/>
                            <a:pt x="150" y="129"/>
                          </a:cubicBezTo>
                          <a:cubicBezTo>
                            <a:pt x="150" y="99"/>
                            <a:pt x="126" y="75"/>
                            <a:pt x="95" y="75"/>
                          </a:cubicBezTo>
                          <a:close/>
                          <a:moveTo>
                            <a:pt x="1951" y="210"/>
                          </a:moveTo>
                          <a:cubicBezTo>
                            <a:pt x="1902" y="210"/>
                            <a:pt x="1862" y="171"/>
                            <a:pt x="1862" y="122"/>
                          </a:cubicBezTo>
                          <a:cubicBezTo>
                            <a:pt x="1862" y="74"/>
                            <a:pt x="1902" y="34"/>
                            <a:pt x="1951" y="34"/>
                          </a:cubicBezTo>
                          <a:cubicBezTo>
                            <a:pt x="2001" y="34"/>
                            <a:pt x="2041" y="74"/>
                            <a:pt x="2041" y="122"/>
                          </a:cubicBezTo>
                          <a:cubicBezTo>
                            <a:pt x="2041" y="171"/>
                            <a:pt x="2001" y="210"/>
                            <a:pt x="1951" y="210"/>
                          </a:cubicBezTo>
                          <a:close/>
                          <a:moveTo>
                            <a:pt x="1951" y="69"/>
                          </a:moveTo>
                          <a:cubicBezTo>
                            <a:pt x="1921" y="69"/>
                            <a:pt x="1896" y="93"/>
                            <a:pt x="1896" y="122"/>
                          </a:cubicBezTo>
                          <a:cubicBezTo>
                            <a:pt x="1896" y="152"/>
                            <a:pt x="1921" y="176"/>
                            <a:pt x="1951" y="176"/>
                          </a:cubicBezTo>
                          <a:cubicBezTo>
                            <a:pt x="1982" y="176"/>
                            <a:pt x="2006" y="152"/>
                            <a:pt x="2006" y="122"/>
                          </a:cubicBezTo>
                          <a:cubicBezTo>
                            <a:pt x="2006" y="93"/>
                            <a:pt x="1982" y="69"/>
                            <a:pt x="1951" y="69"/>
                          </a:cubicBezTo>
                          <a:close/>
                          <a:moveTo>
                            <a:pt x="4527" y="187"/>
                          </a:moveTo>
                          <a:cubicBezTo>
                            <a:pt x="4478" y="187"/>
                            <a:pt x="4438" y="148"/>
                            <a:pt x="4438" y="99"/>
                          </a:cubicBezTo>
                          <a:cubicBezTo>
                            <a:pt x="4438" y="51"/>
                            <a:pt x="4478" y="11"/>
                            <a:pt x="4527" y="11"/>
                          </a:cubicBezTo>
                          <a:cubicBezTo>
                            <a:pt x="4576" y="11"/>
                            <a:pt x="4617" y="51"/>
                            <a:pt x="4617" y="99"/>
                          </a:cubicBezTo>
                          <a:cubicBezTo>
                            <a:pt x="4617" y="148"/>
                            <a:pt x="4576" y="187"/>
                            <a:pt x="4527" y="187"/>
                          </a:cubicBezTo>
                          <a:close/>
                          <a:moveTo>
                            <a:pt x="4527" y="46"/>
                          </a:moveTo>
                          <a:cubicBezTo>
                            <a:pt x="4497" y="46"/>
                            <a:pt x="4472" y="70"/>
                            <a:pt x="4472" y="99"/>
                          </a:cubicBezTo>
                          <a:cubicBezTo>
                            <a:pt x="4472" y="128"/>
                            <a:pt x="4497" y="152"/>
                            <a:pt x="4527" y="152"/>
                          </a:cubicBezTo>
                          <a:cubicBezTo>
                            <a:pt x="4557" y="152"/>
                            <a:pt x="4582" y="128"/>
                            <a:pt x="4582" y="99"/>
                          </a:cubicBezTo>
                          <a:cubicBezTo>
                            <a:pt x="4582" y="70"/>
                            <a:pt x="4557" y="46"/>
                            <a:pt x="4527" y="46"/>
                          </a:cubicBezTo>
                          <a:close/>
                          <a:moveTo>
                            <a:pt x="6320" y="176"/>
                          </a:moveTo>
                          <a:cubicBezTo>
                            <a:pt x="6270" y="176"/>
                            <a:pt x="6230" y="137"/>
                            <a:pt x="6230" y="88"/>
                          </a:cubicBezTo>
                          <a:cubicBezTo>
                            <a:pt x="6230" y="40"/>
                            <a:pt x="6270" y="0"/>
                            <a:pt x="6320" y="0"/>
                          </a:cubicBezTo>
                          <a:cubicBezTo>
                            <a:pt x="6369" y="0"/>
                            <a:pt x="6409" y="40"/>
                            <a:pt x="6409" y="88"/>
                          </a:cubicBezTo>
                          <a:cubicBezTo>
                            <a:pt x="6409" y="137"/>
                            <a:pt x="6369" y="176"/>
                            <a:pt x="6320" y="176"/>
                          </a:cubicBezTo>
                          <a:close/>
                          <a:moveTo>
                            <a:pt x="6320" y="35"/>
                          </a:moveTo>
                          <a:cubicBezTo>
                            <a:pt x="6289" y="35"/>
                            <a:pt x="6265" y="59"/>
                            <a:pt x="6265" y="88"/>
                          </a:cubicBezTo>
                          <a:cubicBezTo>
                            <a:pt x="6265" y="118"/>
                            <a:pt x="6289" y="142"/>
                            <a:pt x="6320" y="142"/>
                          </a:cubicBezTo>
                          <a:cubicBezTo>
                            <a:pt x="6350" y="142"/>
                            <a:pt x="6375" y="118"/>
                            <a:pt x="6375" y="88"/>
                          </a:cubicBezTo>
                          <a:cubicBezTo>
                            <a:pt x="6375" y="59"/>
                            <a:pt x="6350" y="35"/>
                            <a:pt x="6320"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1" name="Freeform 96">
                      <a:extLst>
                        <a:ext uri="{FF2B5EF4-FFF2-40B4-BE49-F238E27FC236}">
                          <a16:creationId xmlns:a16="http://schemas.microsoft.com/office/drawing/2014/main" id="{C3897092-EFDD-4A5E-AED0-BD375E535FFF}"/>
                        </a:ext>
                      </a:extLst>
                    </p:cNvPr>
                    <p:cNvSpPr>
                      <a:spLocks/>
                    </p:cNvSpPr>
                    <p:nvPr/>
                  </p:nvSpPr>
                  <p:spPr bwMode="auto">
                    <a:xfrm>
                      <a:off x="6453188" y="3214688"/>
                      <a:ext cx="17463" cy="609600"/>
                    </a:xfrm>
                    <a:custGeom>
                      <a:avLst/>
                      <a:gdLst>
                        <a:gd name="T0" fmla="*/ 1 w 37"/>
                        <a:gd name="T1" fmla="*/ 17 h 1310"/>
                        <a:gd name="T2" fmla="*/ 1 w 37"/>
                        <a:gd name="T3" fmla="*/ 244 h 1310"/>
                        <a:gd name="T4" fmla="*/ 2 w 37"/>
                        <a:gd name="T5" fmla="*/ 1293 h 1310"/>
                        <a:gd name="T6" fmla="*/ 20 w 37"/>
                        <a:gd name="T7" fmla="*/ 1310 h 1310"/>
                        <a:gd name="T8" fmla="*/ 37 w 37"/>
                        <a:gd name="T9" fmla="*/ 1293 h 1310"/>
                        <a:gd name="T10" fmla="*/ 35 w 37"/>
                        <a:gd name="T11" fmla="*/ 244 h 1310"/>
                        <a:gd name="T12" fmla="*/ 36 w 37"/>
                        <a:gd name="T13" fmla="*/ 17 h 1310"/>
                        <a:gd name="T14" fmla="*/ 19 w 37"/>
                        <a:gd name="T15" fmla="*/ 0 h 1310"/>
                        <a:gd name="T16" fmla="*/ 1 w 37"/>
                        <a:gd name="T17" fmla="*/ 1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10">
                          <a:moveTo>
                            <a:pt x="1" y="17"/>
                          </a:moveTo>
                          <a:cubicBezTo>
                            <a:pt x="1" y="123"/>
                            <a:pt x="1" y="170"/>
                            <a:pt x="1" y="244"/>
                          </a:cubicBezTo>
                          <a:cubicBezTo>
                            <a:pt x="0" y="437"/>
                            <a:pt x="1" y="1100"/>
                            <a:pt x="2" y="1293"/>
                          </a:cubicBezTo>
                          <a:cubicBezTo>
                            <a:pt x="2" y="1302"/>
                            <a:pt x="10" y="1310"/>
                            <a:pt x="20" y="1310"/>
                          </a:cubicBezTo>
                          <a:cubicBezTo>
                            <a:pt x="29" y="1310"/>
                            <a:pt x="37" y="1302"/>
                            <a:pt x="37" y="1293"/>
                          </a:cubicBezTo>
                          <a:cubicBezTo>
                            <a:pt x="35" y="1100"/>
                            <a:pt x="35" y="437"/>
                            <a:pt x="35" y="244"/>
                          </a:cubicBezTo>
                          <a:cubicBezTo>
                            <a:pt x="36" y="170"/>
                            <a:pt x="36" y="123"/>
                            <a:pt x="36" y="17"/>
                          </a:cubicBezTo>
                          <a:cubicBezTo>
                            <a:pt x="36" y="8"/>
                            <a:pt x="28" y="0"/>
                            <a:pt x="19" y="0"/>
                          </a:cubicBezTo>
                          <a:cubicBezTo>
                            <a:pt x="9" y="0"/>
                            <a:pt x="1" y="8"/>
                            <a:pt x="1"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2" name="Freeform 97">
                      <a:extLst>
                        <a:ext uri="{FF2B5EF4-FFF2-40B4-BE49-F238E27FC236}">
                          <a16:creationId xmlns:a16="http://schemas.microsoft.com/office/drawing/2014/main" id="{278A8E89-3A53-4FAE-B5D9-753E0BA779C0}"/>
                        </a:ext>
                      </a:extLst>
                    </p:cNvPr>
                    <p:cNvSpPr>
                      <a:spLocks/>
                    </p:cNvSpPr>
                    <p:nvPr/>
                  </p:nvSpPr>
                  <p:spPr bwMode="auto">
                    <a:xfrm>
                      <a:off x="5445125" y="2411413"/>
                      <a:ext cx="17463" cy="609600"/>
                    </a:xfrm>
                    <a:custGeom>
                      <a:avLst/>
                      <a:gdLst>
                        <a:gd name="T0" fmla="*/ 1 w 37"/>
                        <a:gd name="T1" fmla="*/ 18 h 1311"/>
                        <a:gd name="T2" fmla="*/ 0 w 37"/>
                        <a:gd name="T3" fmla="*/ 244 h 1311"/>
                        <a:gd name="T4" fmla="*/ 2 w 37"/>
                        <a:gd name="T5" fmla="*/ 1293 h 1311"/>
                        <a:gd name="T6" fmla="*/ 19 w 37"/>
                        <a:gd name="T7" fmla="*/ 1311 h 1311"/>
                        <a:gd name="T8" fmla="*/ 37 w 37"/>
                        <a:gd name="T9" fmla="*/ 1293 h 1311"/>
                        <a:gd name="T10" fmla="*/ 35 w 37"/>
                        <a:gd name="T11" fmla="*/ 244 h 1311"/>
                        <a:gd name="T12" fmla="*/ 35 w 37"/>
                        <a:gd name="T13" fmla="*/ 18 h 1311"/>
                        <a:gd name="T14" fmla="*/ 18 w 37"/>
                        <a:gd name="T15" fmla="*/ 0 h 1311"/>
                        <a:gd name="T16" fmla="*/ 1 w 37"/>
                        <a:gd name="T17" fmla="*/ 18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11">
                          <a:moveTo>
                            <a:pt x="1" y="18"/>
                          </a:moveTo>
                          <a:cubicBezTo>
                            <a:pt x="1" y="123"/>
                            <a:pt x="1" y="170"/>
                            <a:pt x="0" y="244"/>
                          </a:cubicBezTo>
                          <a:cubicBezTo>
                            <a:pt x="0" y="437"/>
                            <a:pt x="0" y="1101"/>
                            <a:pt x="2" y="1293"/>
                          </a:cubicBezTo>
                          <a:cubicBezTo>
                            <a:pt x="2" y="1303"/>
                            <a:pt x="10" y="1311"/>
                            <a:pt x="19" y="1311"/>
                          </a:cubicBezTo>
                          <a:cubicBezTo>
                            <a:pt x="29" y="1310"/>
                            <a:pt x="37" y="1303"/>
                            <a:pt x="37" y="1293"/>
                          </a:cubicBezTo>
                          <a:cubicBezTo>
                            <a:pt x="35" y="1100"/>
                            <a:pt x="34" y="437"/>
                            <a:pt x="35" y="244"/>
                          </a:cubicBezTo>
                          <a:cubicBezTo>
                            <a:pt x="35" y="170"/>
                            <a:pt x="35" y="123"/>
                            <a:pt x="35" y="18"/>
                          </a:cubicBezTo>
                          <a:cubicBezTo>
                            <a:pt x="36" y="8"/>
                            <a:pt x="28" y="1"/>
                            <a:pt x="18" y="0"/>
                          </a:cubicBezTo>
                          <a:cubicBezTo>
                            <a:pt x="9" y="0"/>
                            <a:pt x="1" y="8"/>
                            <a:pt x="1" y="1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3" name="Freeform 98">
                      <a:extLst>
                        <a:ext uri="{FF2B5EF4-FFF2-40B4-BE49-F238E27FC236}">
                          <a16:creationId xmlns:a16="http://schemas.microsoft.com/office/drawing/2014/main" id="{A20CBFD8-B07C-49BA-8846-95D74A8DF4AD}"/>
                        </a:ext>
                      </a:extLst>
                    </p:cNvPr>
                    <p:cNvSpPr>
                      <a:spLocks/>
                    </p:cNvSpPr>
                    <p:nvPr/>
                  </p:nvSpPr>
                  <p:spPr bwMode="auto">
                    <a:xfrm>
                      <a:off x="6840538" y="3214688"/>
                      <a:ext cx="17463" cy="608013"/>
                    </a:xfrm>
                    <a:custGeom>
                      <a:avLst/>
                      <a:gdLst>
                        <a:gd name="T0" fmla="*/ 5 w 40"/>
                        <a:gd name="T1" fmla="*/ 17 h 1308"/>
                        <a:gd name="T2" fmla="*/ 4 w 40"/>
                        <a:gd name="T3" fmla="*/ 243 h 1308"/>
                        <a:gd name="T4" fmla="*/ 2 w 40"/>
                        <a:gd name="T5" fmla="*/ 1290 h 1308"/>
                        <a:gd name="T6" fmla="*/ 19 w 40"/>
                        <a:gd name="T7" fmla="*/ 1308 h 1308"/>
                        <a:gd name="T8" fmla="*/ 37 w 40"/>
                        <a:gd name="T9" fmla="*/ 1290 h 1308"/>
                        <a:gd name="T10" fmla="*/ 39 w 40"/>
                        <a:gd name="T11" fmla="*/ 244 h 1308"/>
                        <a:gd name="T12" fmla="*/ 40 w 40"/>
                        <a:gd name="T13" fmla="*/ 17 h 1308"/>
                        <a:gd name="T14" fmla="*/ 22 w 40"/>
                        <a:gd name="T15" fmla="*/ 0 h 1308"/>
                        <a:gd name="T16" fmla="*/ 5 w 40"/>
                        <a:gd name="T17" fmla="*/ 17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308">
                          <a:moveTo>
                            <a:pt x="5" y="17"/>
                          </a:moveTo>
                          <a:cubicBezTo>
                            <a:pt x="5" y="122"/>
                            <a:pt x="5" y="169"/>
                            <a:pt x="4" y="243"/>
                          </a:cubicBezTo>
                          <a:cubicBezTo>
                            <a:pt x="4" y="436"/>
                            <a:pt x="0" y="1098"/>
                            <a:pt x="2" y="1290"/>
                          </a:cubicBezTo>
                          <a:cubicBezTo>
                            <a:pt x="2" y="1300"/>
                            <a:pt x="10" y="1308"/>
                            <a:pt x="19" y="1308"/>
                          </a:cubicBezTo>
                          <a:cubicBezTo>
                            <a:pt x="29" y="1307"/>
                            <a:pt x="37" y="1300"/>
                            <a:pt x="37" y="1290"/>
                          </a:cubicBezTo>
                          <a:cubicBezTo>
                            <a:pt x="35" y="1097"/>
                            <a:pt x="38" y="436"/>
                            <a:pt x="39" y="244"/>
                          </a:cubicBezTo>
                          <a:cubicBezTo>
                            <a:pt x="39" y="170"/>
                            <a:pt x="39" y="123"/>
                            <a:pt x="40" y="17"/>
                          </a:cubicBezTo>
                          <a:cubicBezTo>
                            <a:pt x="40" y="7"/>
                            <a:pt x="32" y="0"/>
                            <a:pt x="22" y="0"/>
                          </a:cubicBezTo>
                          <a:cubicBezTo>
                            <a:pt x="13" y="0"/>
                            <a:pt x="5" y="7"/>
                            <a:pt x="5"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4" name="Freeform 99">
                      <a:extLst>
                        <a:ext uri="{FF2B5EF4-FFF2-40B4-BE49-F238E27FC236}">
                          <a16:creationId xmlns:a16="http://schemas.microsoft.com/office/drawing/2014/main" id="{3965559F-DBF7-4588-A652-597612B45069}"/>
                        </a:ext>
                      </a:extLst>
                    </p:cNvPr>
                    <p:cNvSpPr>
                      <a:spLocks/>
                    </p:cNvSpPr>
                    <p:nvPr/>
                  </p:nvSpPr>
                  <p:spPr bwMode="auto">
                    <a:xfrm>
                      <a:off x="5832475" y="2409826"/>
                      <a:ext cx="17463" cy="609600"/>
                    </a:xfrm>
                    <a:custGeom>
                      <a:avLst/>
                      <a:gdLst>
                        <a:gd name="T0" fmla="*/ 5 w 39"/>
                        <a:gd name="T1" fmla="*/ 17 h 1308"/>
                        <a:gd name="T2" fmla="*/ 4 w 39"/>
                        <a:gd name="T3" fmla="*/ 244 h 1308"/>
                        <a:gd name="T4" fmla="*/ 2 w 39"/>
                        <a:gd name="T5" fmla="*/ 1291 h 1308"/>
                        <a:gd name="T6" fmla="*/ 19 w 39"/>
                        <a:gd name="T7" fmla="*/ 1308 h 1308"/>
                        <a:gd name="T8" fmla="*/ 36 w 39"/>
                        <a:gd name="T9" fmla="*/ 1291 h 1308"/>
                        <a:gd name="T10" fmla="*/ 39 w 39"/>
                        <a:gd name="T11" fmla="*/ 244 h 1308"/>
                        <a:gd name="T12" fmla="*/ 39 w 39"/>
                        <a:gd name="T13" fmla="*/ 18 h 1308"/>
                        <a:gd name="T14" fmla="*/ 22 w 39"/>
                        <a:gd name="T15" fmla="*/ 0 h 1308"/>
                        <a:gd name="T16" fmla="*/ 5 w 39"/>
                        <a:gd name="T17" fmla="*/ 17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308">
                          <a:moveTo>
                            <a:pt x="5" y="17"/>
                          </a:moveTo>
                          <a:cubicBezTo>
                            <a:pt x="4" y="123"/>
                            <a:pt x="4" y="170"/>
                            <a:pt x="4" y="244"/>
                          </a:cubicBezTo>
                          <a:cubicBezTo>
                            <a:pt x="3" y="437"/>
                            <a:pt x="0" y="1098"/>
                            <a:pt x="2" y="1291"/>
                          </a:cubicBezTo>
                          <a:cubicBezTo>
                            <a:pt x="2" y="1300"/>
                            <a:pt x="10" y="1308"/>
                            <a:pt x="19" y="1308"/>
                          </a:cubicBezTo>
                          <a:cubicBezTo>
                            <a:pt x="29" y="1308"/>
                            <a:pt x="36" y="1300"/>
                            <a:pt x="36" y="1291"/>
                          </a:cubicBezTo>
                          <a:cubicBezTo>
                            <a:pt x="34" y="1098"/>
                            <a:pt x="38" y="437"/>
                            <a:pt x="39" y="244"/>
                          </a:cubicBezTo>
                          <a:cubicBezTo>
                            <a:pt x="39" y="170"/>
                            <a:pt x="39" y="123"/>
                            <a:pt x="39" y="18"/>
                          </a:cubicBezTo>
                          <a:cubicBezTo>
                            <a:pt x="39" y="8"/>
                            <a:pt x="31" y="0"/>
                            <a:pt x="22" y="0"/>
                          </a:cubicBezTo>
                          <a:cubicBezTo>
                            <a:pt x="12" y="0"/>
                            <a:pt x="5" y="8"/>
                            <a:pt x="5"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5" name="Freeform 100">
                      <a:extLst>
                        <a:ext uri="{FF2B5EF4-FFF2-40B4-BE49-F238E27FC236}">
                          <a16:creationId xmlns:a16="http://schemas.microsoft.com/office/drawing/2014/main" id="{A9F9C681-9F4D-406B-AD2B-8A244AAAE83A}"/>
                        </a:ext>
                      </a:extLst>
                    </p:cNvPr>
                    <p:cNvSpPr>
                      <a:spLocks/>
                    </p:cNvSpPr>
                    <p:nvPr/>
                  </p:nvSpPr>
                  <p:spPr bwMode="auto">
                    <a:xfrm>
                      <a:off x="6650038" y="3214688"/>
                      <a:ext cx="19050" cy="606425"/>
                    </a:xfrm>
                    <a:custGeom>
                      <a:avLst/>
                      <a:gdLst>
                        <a:gd name="T0" fmla="*/ 6 w 41"/>
                        <a:gd name="T1" fmla="*/ 17 h 1303"/>
                        <a:gd name="T2" fmla="*/ 5 w 41"/>
                        <a:gd name="T3" fmla="*/ 244 h 1303"/>
                        <a:gd name="T4" fmla="*/ 2 w 41"/>
                        <a:gd name="T5" fmla="*/ 1286 h 1303"/>
                        <a:gd name="T6" fmla="*/ 19 w 41"/>
                        <a:gd name="T7" fmla="*/ 1303 h 1303"/>
                        <a:gd name="T8" fmla="*/ 36 w 41"/>
                        <a:gd name="T9" fmla="*/ 1286 h 1303"/>
                        <a:gd name="T10" fmla="*/ 40 w 41"/>
                        <a:gd name="T11" fmla="*/ 244 h 1303"/>
                        <a:gd name="T12" fmla="*/ 41 w 41"/>
                        <a:gd name="T13" fmla="*/ 17 h 1303"/>
                        <a:gd name="T14" fmla="*/ 23 w 41"/>
                        <a:gd name="T15" fmla="*/ 0 h 1303"/>
                        <a:gd name="T16" fmla="*/ 6 w 41"/>
                        <a:gd name="T17" fmla="*/ 17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03">
                          <a:moveTo>
                            <a:pt x="6" y="17"/>
                          </a:moveTo>
                          <a:cubicBezTo>
                            <a:pt x="6" y="123"/>
                            <a:pt x="6" y="170"/>
                            <a:pt x="5" y="244"/>
                          </a:cubicBezTo>
                          <a:cubicBezTo>
                            <a:pt x="5" y="437"/>
                            <a:pt x="0" y="1093"/>
                            <a:pt x="2" y="1286"/>
                          </a:cubicBezTo>
                          <a:cubicBezTo>
                            <a:pt x="2" y="1295"/>
                            <a:pt x="9" y="1303"/>
                            <a:pt x="19" y="1303"/>
                          </a:cubicBezTo>
                          <a:cubicBezTo>
                            <a:pt x="29" y="1303"/>
                            <a:pt x="36" y="1295"/>
                            <a:pt x="36" y="1286"/>
                          </a:cubicBezTo>
                          <a:cubicBezTo>
                            <a:pt x="34" y="1093"/>
                            <a:pt x="39" y="437"/>
                            <a:pt x="40" y="244"/>
                          </a:cubicBezTo>
                          <a:cubicBezTo>
                            <a:pt x="40" y="170"/>
                            <a:pt x="40" y="123"/>
                            <a:pt x="41" y="17"/>
                          </a:cubicBezTo>
                          <a:cubicBezTo>
                            <a:pt x="41" y="8"/>
                            <a:pt x="33" y="0"/>
                            <a:pt x="23" y="0"/>
                          </a:cubicBezTo>
                          <a:cubicBezTo>
                            <a:pt x="14" y="0"/>
                            <a:pt x="6" y="8"/>
                            <a:pt x="6"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6" name="Freeform 101">
                      <a:extLst>
                        <a:ext uri="{FF2B5EF4-FFF2-40B4-BE49-F238E27FC236}">
                          <a16:creationId xmlns:a16="http://schemas.microsoft.com/office/drawing/2014/main" id="{540712B7-A2FC-420B-BD70-5BA457C8CE58}"/>
                        </a:ext>
                      </a:extLst>
                    </p:cNvPr>
                    <p:cNvSpPr>
                      <a:spLocks/>
                    </p:cNvSpPr>
                    <p:nvPr/>
                  </p:nvSpPr>
                  <p:spPr bwMode="auto">
                    <a:xfrm>
                      <a:off x="5640388" y="2411413"/>
                      <a:ext cx="19050" cy="606425"/>
                    </a:xfrm>
                    <a:custGeom>
                      <a:avLst/>
                      <a:gdLst>
                        <a:gd name="T0" fmla="*/ 7 w 41"/>
                        <a:gd name="T1" fmla="*/ 17 h 1303"/>
                        <a:gd name="T2" fmla="*/ 6 w 41"/>
                        <a:gd name="T3" fmla="*/ 243 h 1303"/>
                        <a:gd name="T4" fmla="*/ 2 w 41"/>
                        <a:gd name="T5" fmla="*/ 1285 h 1303"/>
                        <a:gd name="T6" fmla="*/ 20 w 41"/>
                        <a:gd name="T7" fmla="*/ 1303 h 1303"/>
                        <a:gd name="T8" fmla="*/ 37 w 41"/>
                        <a:gd name="T9" fmla="*/ 1285 h 1303"/>
                        <a:gd name="T10" fmla="*/ 41 w 41"/>
                        <a:gd name="T11" fmla="*/ 244 h 1303"/>
                        <a:gd name="T12" fmla="*/ 41 w 41"/>
                        <a:gd name="T13" fmla="*/ 17 h 1303"/>
                        <a:gd name="T14" fmla="*/ 24 w 41"/>
                        <a:gd name="T15" fmla="*/ 0 h 1303"/>
                        <a:gd name="T16" fmla="*/ 7 w 41"/>
                        <a:gd name="T17" fmla="*/ 17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03">
                          <a:moveTo>
                            <a:pt x="7" y="17"/>
                          </a:moveTo>
                          <a:cubicBezTo>
                            <a:pt x="6" y="122"/>
                            <a:pt x="6" y="169"/>
                            <a:pt x="6" y="243"/>
                          </a:cubicBezTo>
                          <a:cubicBezTo>
                            <a:pt x="5" y="436"/>
                            <a:pt x="0" y="1093"/>
                            <a:pt x="2" y="1285"/>
                          </a:cubicBezTo>
                          <a:cubicBezTo>
                            <a:pt x="2" y="1295"/>
                            <a:pt x="10" y="1303"/>
                            <a:pt x="20" y="1303"/>
                          </a:cubicBezTo>
                          <a:cubicBezTo>
                            <a:pt x="29" y="1302"/>
                            <a:pt x="37" y="1295"/>
                            <a:pt x="37" y="1285"/>
                          </a:cubicBezTo>
                          <a:cubicBezTo>
                            <a:pt x="35" y="1092"/>
                            <a:pt x="40" y="436"/>
                            <a:pt x="41" y="244"/>
                          </a:cubicBezTo>
                          <a:cubicBezTo>
                            <a:pt x="41" y="169"/>
                            <a:pt x="41" y="123"/>
                            <a:pt x="41" y="17"/>
                          </a:cubicBezTo>
                          <a:cubicBezTo>
                            <a:pt x="41" y="7"/>
                            <a:pt x="33" y="0"/>
                            <a:pt x="24" y="0"/>
                          </a:cubicBezTo>
                          <a:cubicBezTo>
                            <a:pt x="14" y="0"/>
                            <a:pt x="7" y="7"/>
                            <a:pt x="7"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7" name="Freeform 102">
                      <a:extLst>
                        <a:ext uri="{FF2B5EF4-FFF2-40B4-BE49-F238E27FC236}">
                          <a16:creationId xmlns:a16="http://schemas.microsoft.com/office/drawing/2014/main" id="{2C8E7D5C-B220-4E9B-BA60-59BED6F8613E}"/>
                        </a:ext>
                      </a:extLst>
                    </p:cNvPr>
                    <p:cNvSpPr>
                      <a:spLocks/>
                    </p:cNvSpPr>
                    <p:nvPr/>
                  </p:nvSpPr>
                  <p:spPr bwMode="auto">
                    <a:xfrm>
                      <a:off x="7038975" y="3214688"/>
                      <a:ext cx="19050" cy="604838"/>
                    </a:xfrm>
                    <a:custGeom>
                      <a:avLst/>
                      <a:gdLst>
                        <a:gd name="T0" fmla="*/ 2 w 38"/>
                        <a:gd name="T1" fmla="*/ 17 h 1302"/>
                        <a:gd name="T2" fmla="*/ 1 w 38"/>
                        <a:gd name="T3" fmla="*/ 244 h 1302"/>
                        <a:gd name="T4" fmla="*/ 4 w 38"/>
                        <a:gd name="T5" fmla="*/ 1285 h 1302"/>
                        <a:gd name="T6" fmla="*/ 21 w 38"/>
                        <a:gd name="T7" fmla="*/ 1302 h 1302"/>
                        <a:gd name="T8" fmla="*/ 38 w 38"/>
                        <a:gd name="T9" fmla="*/ 1285 h 1302"/>
                        <a:gd name="T10" fmla="*/ 36 w 38"/>
                        <a:gd name="T11" fmla="*/ 244 h 1302"/>
                        <a:gd name="T12" fmla="*/ 36 w 38"/>
                        <a:gd name="T13" fmla="*/ 17 h 1302"/>
                        <a:gd name="T14" fmla="*/ 19 w 38"/>
                        <a:gd name="T15" fmla="*/ 0 h 1302"/>
                        <a:gd name="T16" fmla="*/ 2 w 38"/>
                        <a:gd name="T17" fmla="*/ 17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02">
                          <a:moveTo>
                            <a:pt x="2" y="17"/>
                          </a:moveTo>
                          <a:cubicBezTo>
                            <a:pt x="1" y="123"/>
                            <a:pt x="1" y="170"/>
                            <a:pt x="1" y="244"/>
                          </a:cubicBezTo>
                          <a:cubicBezTo>
                            <a:pt x="0" y="436"/>
                            <a:pt x="2" y="1092"/>
                            <a:pt x="4" y="1285"/>
                          </a:cubicBezTo>
                          <a:cubicBezTo>
                            <a:pt x="4" y="1295"/>
                            <a:pt x="12" y="1302"/>
                            <a:pt x="21" y="1302"/>
                          </a:cubicBezTo>
                          <a:cubicBezTo>
                            <a:pt x="31" y="1302"/>
                            <a:pt x="38" y="1294"/>
                            <a:pt x="38" y="1285"/>
                          </a:cubicBezTo>
                          <a:cubicBezTo>
                            <a:pt x="36" y="1092"/>
                            <a:pt x="35" y="436"/>
                            <a:pt x="36" y="244"/>
                          </a:cubicBezTo>
                          <a:cubicBezTo>
                            <a:pt x="36" y="170"/>
                            <a:pt x="36" y="123"/>
                            <a:pt x="36" y="17"/>
                          </a:cubicBezTo>
                          <a:cubicBezTo>
                            <a:pt x="36" y="8"/>
                            <a:pt x="28" y="0"/>
                            <a:pt x="19" y="0"/>
                          </a:cubicBezTo>
                          <a:cubicBezTo>
                            <a:pt x="9" y="0"/>
                            <a:pt x="2" y="8"/>
                            <a:pt x="2"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8" name="Freeform 103">
                      <a:extLst>
                        <a:ext uri="{FF2B5EF4-FFF2-40B4-BE49-F238E27FC236}">
                          <a16:creationId xmlns:a16="http://schemas.microsoft.com/office/drawing/2014/main" id="{E01FEDF9-976F-415C-9FA7-65265ED0ECCA}"/>
                        </a:ext>
                      </a:extLst>
                    </p:cNvPr>
                    <p:cNvSpPr>
                      <a:spLocks/>
                    </p:cNvSpPr>
                    <p:nvPr/>
                  </p:nvSpPr>
                  <p:spPr bwMode="auto">
                    <a:xfrm>
                      <a:off x="6030913" y="2411413"/>
                      <a:ext cx="19050" cy="604838"/>
                    </a:xfrm>
                    <a:custGeom>
                      <a:avLst/>
                      <a:gdLst>
                        <a:gd name="T0" fmla="*/ 1 w 38"/>
                        <a:gd name="T1" fmla="*/ 18 h 1303"/>
                        <a:gd name="T2" fmla="*/ 1 w 38"/>
                        <a:gd name="T3" fmla="*/ 244 h 1303"/>
                        <a:gd name="T4" fmla="*/ 3 w 38"/>
                        <a:gd name="T5" fmla="*/ 1286 h 1303"/>
                        <a:gd name="T6" fmla="*/ 21 w 38"/>
                        <a:gd name="T7" fmla="*/ 1303 h 1303"/>
                        <a:gd name="T8" fmla="*/ 38 w 38"/>
                        <a:gd name="T9" fmla="*/ 1285 h 1303"/>
                        <a:gd name="T10" fmla="*/ 35 w 38"/>
                        <a:gd name="T11" fmla="*/ 244 h 1303"/>
                        <a:gd name="T12" fmla="*/ 36 w 38"/>
                        <a:gd name="T13" fmla="*/ 18 h 1303"/>
                        <a:gd name="T14" fmla="*/ 19 w 38"/>
                        <a:gd name="T15" fmla="*/ 0 h 1303"/>
                        <a:gd name="T16" fmla="*/ 1 w 38"/>
                        <a:gd name="T17" fmla="*/ 18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03">
                          <a:moveTo>
                            <a:pt x="1" y="18"/>
                          </a:moveTo>
                          <a:cubicBezTo>
                            <a:pt x="1" y="123"/>
                            <a:pt x="1" y="170"/>
                            <a:pt x="1" y="244"/>
                          </a:cubicBezTo>
                          <a:cubicBezTo>
                            <a:pt x="0" y="437"/>
                            <a:pt x="2" y="1093"/>
                            <a:pt x="3" y="1286"/>
                          </a:cubicBezTo>
                          <a:cubicBezTo>
                            <a:pt x="4" y="1295"/>
                            <a:pt x="11" y="1303"/>
                            <a:pt x="21" y="1303"/>
                          </a:cubicBezTo>
                          <a:cubicBezTo>
                            <a:pt x="30" y="1303"/>
                            <a:pt x="38" y="1295"/>
                            <a:pt x="38" y="1285"/>
                          </a:cubicBezTo>
                          <a:cubicBezTo>
                            <a:pt x="36" y="1093"/>
                            <a:pt x="35" y="437"/>
                            <a:pt x="35" y="244"/>
                          </a:cubicBezTo>
                          <a:cubicBezTo>
                            <a:pt x="36" y="170"/>
                            <a:pt x="35" y="123"/>
                            <a:pt x="36" y="18"/>
                          </a:cubicBezTo>
                          <a:cubicBezTo>
                            <a:pt x="36" y="8"/>
                            <a:pt x="28" y="0"/>
                            <a:pt x="19" y="0"/>
                          </a:cubicBezTo>
                          <a:cubicBezTo>
                            <a:pt x="9" y="0"/>
                            <a:pt x="1" y="8"/>
                            <a:pt x="1" y="1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9" name="Freeform 104">
                      <a:extLst>
                        <a:ext uri="{FF2B5EF4-FFF2-40B4-BE49-F238E27FC236}">
                          <a16:creationId xmlns:a16="http://schemas.microsoft.com/office/drawing/2014/main" id="{997197FA-98C6-4FD7-A497-1C208A13EC38}"/>
                        </a:ext>
                      </a:extLst>
                    </p:cNvPr>
                    <p:cNvSpPr>
                      <a:spLocks/>
                    </p:cNvSpPr>
                    <p:nvPr/>
                  </p:nvSpPr>
                  <p:spPr bwMode="auto">
                    <a:xfrm>
                      <a:off x="6546850" y="3217863"/>
                      <a:ext cx="20638" cy="603250"/>
                    </a:xfrm>
                    <a:custGeom>
                      <a:avLst/>
                      <a:gdLst>
                        <a:gd name="T0" fmla="*/ 11 w 45"/>
                        <a:gd name="T1" fmla="*/ 18 h 1296"/>
                        <a:gd name="T2" fmla="*/ 10 w 45"/>
                        <a:gd name="T3" fmla="*/ 244 h 1296"/>
                        <a:gd name="T4" fmla="*/ 2 w 45"/>
                        <a:gd name="T5" fmla="*/ 1278 h 1296"/>
                        <a:gd name="T6" fmla="*/ 20 w 45"/>
                        <a:gd name="T7" fmla="*/ 1296 h 1296"/>
                        <a:gd name="T8" fmla="*/ 37 w 45"/>
                        <a:gd name="T9" fmla="*/ 1278 h 1296"/>
                        <a:gd name="T10" fmla="*/ 45 w 45"/>
                        <a:gd name="T11" fmla="*/ 244 h 1296"/>
                        <a:gd name="T12" fmla="*/ 45 w 45"/>
                        <a:gd name="T13" fmla="*/ 18 h 1296"/>
                        <a:gd name="T14" fmla="*/ 28 w 45"/>
                        <a:gd name="T15" fmla="*/ 0 h 1296"/>
                        <a:gd name="T16" fmla="*/ 11 w 45"/>
                        <a:gd name="T17" fmla="*/ 18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296">
                          <a:moveTo>
                            <a:pt x="11" y="18"/>
                          </a:moveTo>
                          <a:cubicBezTo>
                            <a:pt x="10" y="123"/>
                            <a:pt x="10" y="170"/>
                            <a:pt x="10" y="244"/>
                          </a:cubicBezTo>
                          <a:cubicBezTo>
                            <a:pt x="9" y="437"/>
                            <a:pt x="0" y="1086"/>
                            <a:pt x="2" y="1278"/>
                          </a:cubicBezTo>
                          <a:cubicBezTo>
                            <a:pt x="2" y="1288"/>
                            <a:pt x="10" y="1296"/>
                            <a:pt x="20" y="1296"/>
                          </a:cubicBezTo>
                          <a:cubicBezTo>
                            <a:pt x="29" y="1295"/>
                            <a:pt x="37" y="1288"/>
                            <a:pt x="37" y="1278"/>
                          </a:cubicBezTo>
                          <a:cubicBezTo>
                            <a:pt x="35" y="1085"/>
                            <a:pt x="44" y="437"/>
                            <a:pt x="45" y="244"/>
                          </a:cubicBezTo>
                          <a:cubicBezTo>
                            <a:pt x="45" y="170"/>
                            <a:pt x="45" y="123"/>
                            <a:pt x="45" y="18"/>
                          </a:cubicBezTo>
                          <a:cubicBezTo>
                            <a:pt x="45" y="8"/>
                            <a:pt x="38" y="0"/>
                            <a:pt x="28" y="0"/>
                          </a:cubicBezTo>
                          <a:cubicBezTo>
                            <a:pt x="18" y="0"/>
                            <a:pt x="11" y="8"/>
                            <a:pt x="11" y="1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0" name="Freeform 105">
                      <a:extLst>
                        <a:ext uri="{FF2B5EF4-FFF2-40B4-BE49-F238E27FC236}">
                          <a16:creationId xmlns:a16="http://schemas.microsoft.com/office/drawing/2014/main" id="{24CE9C80-8897-4D18-83A5-F2D2921A9749}"/>
                        </a:ext>
                      </a:extLst>
                    </p:cNvPr>
                    <p:cNvSpPr>
                      <a:spLocks/>
                    </p:cNvSpPr>
                    <p:nvPr/>
                  </p:nvSpPr>
                  <p:spPr bwMode="auto">
                    <a:xfrm>
                      <a:off x="5537200" y="2414588"/>
                      <a:ext cx="22225" cy="601663"/>
                    </a:xfrm>
                    <a:custGeom>
                      <a:avLst/>
                      <a:gdLst>
                        <a:gd name="T0" fmla="*/ 10 w 45"/>
                        <a:gd name="T1" fmla="*/ 17 h 1295"/>
                        <a:gd name="T2" fmla="*/ 10 w 45"/>
                        <a:gd name="T3" fmla="*/ 244 h 1295"/>
                        <a:gd name="T4" fmla="*/ 2 w 45"/>
                        <a:gd name="T5" fmla="*/ 1278 h 1295"/>
                        <a:gd name="T6" fmla="*/ 19 w 45"/>
                        <a:gd name="T7" fmla="*/ 1295 h 1295"/>
                        <a:gd name="T8" fmla="*/ 36 w 45"/>
                        <a:gd name="T9" fmla="*/ 1278 h 1295"/>
                        <a:gd name="T10" fmla="*/ 44 w 45"/>
                        <a:gd name="T11" fmla="*/ 244 h 1295"/>
                        <a:gd name="T12" fmla="*/ 45 w 45"/>
                        <a:gd name="T13" fmla="*/ 17 h 1295"/>
                        <a:gd name="T14" fmla="*/ 28 w 45"/>
                        <a:gd name="T15" fmla="*/ 0 h 1295"/>
                        <a:gd name="T16" fmla="*/ 10 w 45"/>
                        <a:gd name="T17" fmla="*/ 1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295">
                          <a:moveTo>
                            <a:pt x="10" y="17"/>
                          </a:moveTo>
                          <a:cubicBezTo>
                            <a:pt x="10" y="123"/>
                            <a:pt x="10" y="170"/>
                            <a:pt x="10" y="244"/>
                          </a:cubicBezTo>
                          <a:cubicBezTo>
                            <a:pt x="9" y="437"/>
                            <a:pt x="0" y="1085"/>
                            <a:pt x="2" y="1278"/>
                          </a:cubicBezTo>
                          <a:cubicBezTo>
                            <a:pt x="2" y="1287"/>
                            <a:pt x="10" y="1295"/>
                            <a:pt x="19" y="1295"/>
                          </a:cubicBezTo>
                          <a:cubicBezTo>
                            <a:pt x="29" y="1295"/>
                            <a:pt x="36" y="1287"/>
                            <a:pt x="36" y="1278"/>
                          </a:cubicBezTo>
                          <a:cubicBezTo>
                            <a:pt x="34" y="1085"/>
                            <a:pt x="44" y="437"/>
                            <a:pt x="44" y="244"/>
                          </a:cubicBezTo>
                          <a:cubicBezTo>
                            <a:pt x="45" y="170"/>
                            <a:pt x="44" y="123"/>
                            <a:pt x="45" y="17"/>
                          </a:cubicBezTo>
                          <a:cubicBezTo>
                            <a:pt x="45" y="8"/>
                            <a:pt x="37" y="0"/>
                            <a:pt x="28" y="0"/>
                          </a:cubicBezTo>
                          <a:cubicBezTo>
                            <a:pt x="18" y="0"/>
                            <a:pt x="10" y="8"/>
                            <a:pt x="10"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1" name="Freeform 106">
                      <a:extLst>
                        <a:ext uri="{FF2B5EF4-FFF2-40B4-BE49-F238E27FC236}">
                          <a16:creationId xmlns:a16="http://schemas.microsoft.com/office/drawing/2014/main" id="{054147EC-568D-4148-9CA4-BDEFF55C17F1}"/>
                        </a:ext>
                      </a:extLst>
                    </p:cNvPr>
                    <p:cNvSpPr>
                      <a:spLocks/>
                    </p:cNvSpPr>
                    <p:nvPr/>
                  </p:nvSpPr>
                  <p:spPr bwMode="auto">
                    <a:xfrm>
                      <a:off x="6938963" y="3217863"/>
                      <a:ext cx="15875" cy="601663"/>
                    </a:xfrm>
                    <a:custGeom>
                      <a:avLst/>
                      <a:gdLst>
                        <a:gd name="T0" fmla="*/ 2 w 37"/>
                        <a:gd name="T1" fmla="*/ 17 h 1295"/>
                        <a:gd name="T2" fmla="*/ 2 w 37"/>
                        <a:gd name="T3" fmla="*/ 244 h 1295"/>
                        <a:gd name="T4" fmla="*/ 1 w 37"/>
                        <a:gd name="T5" fmla="*/ 1278 h 1295"/>
                        <a:gd name="T6" fmla="*/ 19 w 37"/>
                        <a:gd name="T7" fmla="*/ 1295 h 1295"/>
                        <a:gd name="T8" fmla="*/ 36 w 37"/>
                        <a:gd name="T9" fmla="*/ 1278 h 1295"/>
                        <a:gd name="T10" fmla="*/ 36 w 37"/>
                        <a:gd name="T11" fmla="*/ 244 h 1295"/>
                        <a:gd name="T12" fmla="*/ 37 w 37"/>
                        <a:gd name="T13" fmla="*/ 17 h 1295"/>
                        <a:gd name="T14" fmla="*/ 20 w 37"/>
                        <a:gd name="T15" fmla="*/ 0 h 1295"/>
                        <a:gd name="T16" fmla="*/ 2 w 37"/>
                        <a:gd name="T17" fmla="*/ 1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95">
                          <a:moveTo>
                            <a:pt x="2" y="17"/>
                          </a:moveTo>
                          <a:cubicBezTo>
                            <a:pt x="2" y="123"/>
                            <a:pt x="2" y="170"/>
                            <a:pt x="2" y="244"/>
                          </a:cubicBezTo>
                          <a:cubicBezTo>
                            <a:pt x="1" y="437"/>
                            <a:pt x="0" y="1085"/>
                            <a:pt x="1" y="1278"/>
                          </a:cubicBezTo>
                          <a:cubicBezTo>
                            <a:pt x="2" y="1288"/>
                            <a:pt x="9" y="1295"/>
                            <a:pt x="19" y="1295"/>
                          </a:cubicBezTo>
                          <a:cubicBezTo>
                            <a:pt x="28" y="1295"/>
                            <a:pt x="36" y="1287"/>
                            <a:pt x="36" y="1278"/>
                          </a:cubicBezTo>
                          <a:cubicBezTo>
                            <a:pt x="34" y="1085"/>
                            <a:pt x="36" y="437"/>
                            <a:pt x="36" y="244"/>
                          </a:cubicBezTo>
                          <a:cubicBezTo>
                            <a:pt x="37" y="170"/>
                            <a:pt x="37" y="123"/>
                            <a:pt x="37" y="17"/>
                          </a:cubicBezTo>
                          <a:cubicBezTo>
                            <a:pt x="37" y="8"/>
                            <a:pt x="29" y="0"/>
                            <a:pt x="20" y="0"/>
                          </a:cubicBezTo>
                          <a:cubicBezTo>
                            <a:pt x="10" y="0"/>
                            <a:pt x="2" y="8"/>
                            <a:pt x="2"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2" name="Freeform 107">
                      <a:extLst>
                        <a:ext uri="{FF2B5EF4-FFF2-40B4-BE49-F238E27FC236}">
                          <a16:creationId xmlns:a16="http://schemas.microsoft.com/office/drawing/2014/main" id="{2B220633-BC61-4F3B-B550-390C5684287C}"/>
                        </a:ext>
                      </a:extLst>
                    </p:cNvPr>
                    <p:cNvSpPr>
                      <a:spLocks/>
                    </p:cNvSpPr>
                    <p:nvPr/>
                  </p:nvSpPr>
                  <p:spPr bwMode="auto">
                    <a:xfrm>
                      <a:off x="5929313" y="2414588"/>
                      <a:ext cx="17463" cy="601663"/>
                    </a:xfrm>
                    <a:custGeom>
                      <a:avLst/>
                      <a:gdLst>
                        <a:gd name="T0" fmla="*/ 3 w 38"/>
                        <a:gd name="T1" fmla="*/ 17 h 1295"/>
                        <a:gd name="T2" fmla="*/ 2 w 38"/>
                        <a:gd name="T3" fmla="*/ 243 h 1295"/>
                        <a:gd name="T4" fmla="*/ 2 w 38"/>
                        <a:gd name="T5" fmla="*/ 1278 h 1295"/>
                        <a:gd name="T6" fmla="*/ 20 w 38"/>
                        <a:gd name="T7" fmla="*/ 1295 h 1295"/>
                        <a:gd name="T8" fmla="*/ 37 w 38"/>
                        <a:gd name="T9" fmla="*/ 1277 h 1295"/>
                        <a:gd name="T10" fmla="*/ 37 w 38"/>
                        <a:gd name="T11" fmla="*/ 244 h 1295"/>
                        <a:gd name="T12" fmla="*/ 38 w 38"/>
                        <a:gd name="T13" fmla="*/ 17 h 1295"/>
                        <a:gd name="T14" fmla="*/ 20 w 38"/>
                        <a:gd name="T15" fmla="*/ 0 h 1295"/>
                        <a:gd name="T16" fmla="*/ 3 w 38"/>
                        <a:gd name="T17" fmla="*/ 1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95">
                          <a:moveTo>
                            <a:pt x="3" y="17"/>
                          </a:moveTo>
                          <a:cubicBezTo>
                            <a:pt x="3" y="122"/>
                            <a:pt x="3" y="169"/>
                            <a:pt x="2" y="243"/>
                          </a:cubicBezTo>
                          <a:cubicBezTo>
                            <a:pt x="2" y="436"/>
                            <a:pt x="0" y="1085"/>
                            <a:pt x="2" y="1278"/>
                          </a:cubicBezTo>
                          <a:cubicBezTo>
                            <a:pt x="2" y="1287"/>
                            <a:pt x="10" y="1295"/>
                            <a:pt x="20" y="1295"/>
                          </a:cubicBezTo>
                          <a:cubicBezTo>
                            <a:pt x="29" y="1295"/>
                            <a:pt x="37" y="1287"/>
                            <a:pt x="37" y="1277"/>
                          </a:cubicBezTo>
                          <a:cubicBezTo>
                            <a:pt x="35" y="1085"/>
                            <a:pt x="36" y="436"/>
                            <a:pt x="37" y="244"/>
                          </a:cubicBezTo>
                          <a:cubicBezTo>
                            <a:pt x="37" y="169"/>
                            <a:pt x="37" y="123"/>
                            <a:pt x="38" y="17"/>
                          </a:cubicBezTo>
                          <a:cubicBezTo>
                            <a:pt x="38" y="7"/>
                            <a:pt x="30" y="0"/>
                            <a:pt x="20" y="0"/>
                          </a:cubicBezTo>
                          <a:cubicBezTo>
                            <a:pt x="11" y="0"/>
                            <a:pt x="3" y="7"/>
                            <a:pt x="3"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3" name="Freeform 108">
                      <a:extLst>
                        <a:ext uri="{FF2B5EF4-FFF2-40B4-BE49-F238E27FC236}">
                          <a16:creationId xmlns:a16="http://schemas.microsoft.com/office/drawing/2014/main" id="{E2AA9CA7-84CD-4E3E-94B9-79DA7B693C64}"/>
                        </a:ext>
                      </a:extLst>
                    </p:cNvPr>
                    <p:cNvSpPr>
                      <a:spLocks/>
                    </p:cNvSpPr>
                    <p:nvPr/>
                  </p:nvSpPr>
                  <p:spPr bwMode="auto">
                    <a:xfrm>
                      <a:off x="6359525" y="3309938"/>
                      <a:ext cx="879475" cy="15875"/>
                    </a:xfrm>
                    <a:custGeom>
                      <a:avLst/>
                      <a:gdLst>
                        <a:gd name="T0" fmla="*/ 18 w 1893"/>
                        <a:gd name="T1" fmla="*/ 34 h 35"/>
                        <a:gd name="T2" fmla="*/ 343 w 1893"/>
                        <a:gd name="T3" fmla="*/ 34 h 35"/>
                        <a:gd name="T4" fmla="*/ 1876 w 1893"/>
                        <a:gd name="T5" fmla="*/ 35 h 35"/>
                        <a:gd name="T6" fmla="*/ 1893 w 1893"/>
                        <a:gd name="T7" fmla="*/ 17 h 35"/>
                        <a:gd name="T8" fmla="*/ 1876 w 1893"/>
                        <a:gd name="T9" fmla="*/ 0 h 35"/>
                        <a:gd name="T10" fmla="*/ 343 w 1893"/>
                        <a:gd name="T11" fmla="*/ 0 h 35"/>
                        <a:gd name="T12" fmla="*/ 18 w 1893"/>
                        <a:gd name="T13" fmla="*/ 0 h 35"/>
                        <a:gd name="T14" fmla="*/ 0 w 1893"/>
                        <a:gd name="T15" fmla="*/ 17 h 35"/>
                        <a:gd name="T16" fmla="*/ 18 w 1893"/>
                        <a:gd name="T17"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8" y="34"/>
                          </a:moveTo>
                          <a:cubicBezTo>
                            <a:pt x="169" y="34"/>
                            <a:pt x="237" y="34"/>
                            <a:pt x="343" y="34"/>
                          </a:cubicBezTo>
                          <a:cubicBezTo>
                            <a:pt x="620" y="34"/>
                            <a:pt x="1599" y="35"/>
                            <a:pt x="1876" y="35"/>
                          </a:cubicBezTo>
                          <a:cubicBezTo>
                            <a:pt x="1886" y="35"/>
                            <a:pt x="1893" y="27"/>
                            <a:pt x="1893" y="17"/>
                          </a:cubicBezTo>
                          <a:cubicBezTo>
                            <a:pt x="1893" y="8"/>
                            <a:pt x="1886" y="0"/>
                            <a:pt x="1876" y="0"/>
                          </a:cubicBezTo>
                          <a:cubicBezTo>
                            <a:pt x="1599" y="0"/>
                            <a:pt x="620" y="0"/>
                            <a:pt x="343" y="0"/>
                          </a:cubicBezTo>
                          <a:cubicBezTo>
                            <a:pt x="237" y="0"/>
                            <a:pt x="169" y="0"/>
                            <a:pt x="18" y="0"/>
                          </a:cubicBezTo>
                          <a:cubicBezTo>
                            <a:pt x="8" y="0"/>
                            <a:pt x="0" y="7"/>
                            <a:pt x="0" y="17"/>
                          </a:cubicBezTo>
                          <a:cubicBezTo>
                            <a:pt x="0" y="27"/>
                            <a:pt x="8" y="34"/>
                            <a:pt x="18"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4" name="Freeform 109">
                      <a:extLst>
                        <a:ext uri="{FF2B5EF4-FFF2-40B4-BE49-F238E27FC236}">
                          <a16:creationId xmlns:a16="http://schemas.microsoft.com/office/drawing/2014/main" id="{C757D813-B470-42A4-B623-ADFA1A19A51B}"/>
                        </a:ext>
                      </a:extLst>
                    </p:cNvPr>
                    <p:cNvSpPr>
                      <a:spLocks/>
                    </p:cNvSpPr>
                    <p:nvPr/>
                  </p:nvSpPr>
                  <p:spPr bwMode="auto">
                    <a:xfrm>
                      <a:off x="5351463" y="2505076"/>
                      <a:ext cx="879475" cy="17463"/>
                    </a:xfrm>
                    <a:custGeom>
                      <a:avLst/>
                      <a:gdLst>
                        <a:gd name="T0" fmla="*/ 17 w 1893"/>
                        <a:gd name="T1" fmla="*/ 35 h 35"/>
                        <a:gd name="T2" fmla="*/ 343 w 1893"/>
                        <a:gd name="T3" fmla="*/ 35 h 35"/>
                        <a:gd name="T4" fmla="*/ 1876 w 1893"/>
                        <a:gd name="T5" fmla="*/ 35 h 35"/>
                        <a:gd name="T6" fmla="*/ 1893 w 1893"/>
                        <a:gd name="T7" fmla="*/ 18 h 35"/>
                        <a:gd name="T8" fmla="*/ 1876 w 1893"/>
                        <a:gd name="T9" fmla="*/ 1 h 35"/>
                        <a:gd name="T10" fmla="*/ 343 w 1893"/>
                        <a:gd name="T11" fmla="*/ 0 h 35"/>
                        <a:gd name="T12" fmla="*/ 17 w 1893"/>
                        <a:gd name="T13" fmla="*/ 0 h 35"/>
                        <a:gd name="T14" fmla="*/ 0 w 1893"/>
                        <a:gd name="T15" fmla="*/ 18 h 35"/>
                        <a:gd name="T16" fmla="*/ 17 w 1893"/>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7" y="35"/>
                          </a:moveTo>
                          <a:cubicBezTo>
                            <a:pt x="169" y="35"/>
                            <a:pt x="236" y="35"/>
                            <a:pt x="343" y="35"/>
                          </a:cubicBezTo>
                          <a:cubicBezTo>
                            <a:pt x="620" y="35"/>
                            <a:pt x="1599" y="35"/>
                            <a:pt x="1876" y="35"/>
                          </a:cubicBezTo>
                          <a:cubicBezTo>
                            <a:pt x="1885" y="35"/>
                            <a:pt x="1893" y="27"/>
                            <a:pt x="1893" y="18"/>
                          </a:cubicBezTo>
                          <a:cubicBezTo>
                            <a:pt x="1893" y="8"/>
                            <a:pt x="1885" y="1"/>
                            <a:pt x="1876" y="1"/>
                          </a:cubicBezTo>
                          <a:cubicBezTo>
                            <a:pt x="1599" y="1"/>
                            <a:pt x="620" y="0"/>
                            <a:pt x="343" y="0"/>
                          </a:cubicBezTo>
                          <a:cubicBezTo>
                            <a:pt x="236" y="0"/>
                            <a:pt x="169" y="0"/>
                            <a:pt x="17" y="0"/>
                          </a:cubicBezTo>
                          <a:cubicBezTo>
                            <a:pt x="8" y="0"/>
                            <a:pt x="0" y="8"/>
                            <a:pt x="0" y="18"/>
                          </a:cubicBezTo>
                          <a:cubicBezTo>
                            <a:pt x="0" y="27"/>
                            <a:pt x="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5" name="Freeform 110">
                      <a:extLst>
                        <a:ext uri="{FF2B5EF4-FFF2-40B4-BE49-F238E27FC236}">
                          <a16:creationId xmlns:a16="http://schemas.microsoft.com/office/drawing/2014/main" id="{ADF612B7-8681-4A7C-B279-F156702ADC6E}"/>
                        </a:ext>
                      </a:extLst>
                    </p:cNvPr>
                    <p:cNvSpPr>
                      <a:spLocks/>
                    </p:cNvSpPr>
                    <p:nvPr/>
                  </p:nvSpPr>
                  <p:spPr bwMode="auto">
                    <a:xfrm>
                      <a:off x="6357938" y="3514726"/>
                      <a:ext cx="881063" cy="15875"/>
                    </a:xfrm>
                    <a:custGeom>
                      <a:avLst/>
                      <a:gdLst>
                        <a:gd name="T0" fmla="*/ 17 w 1893"/>
                        <a:gd name="T1" fmla="*/ 34 h 35"/>
                        <a:gd name="T2" fmla="*/ 342 w 1893"/>
                        <a:gd name="T3" fmla="*/ 34 h 35"/>
                        <a:gd name="T4" fmla="*/ 1876 w 1893"/>
                        <a:gd name="T5" fmla="*/ 35 h 35"/>
                        <a:gd name="T6" fmla="*/ 1893 w 1893"/>
                        <a:gd name="T7" fmla="*/ 17 h 35"/>
                        <a:gd name="T8" fmla="*/ 1876 w 1893"/>
                        <a:gd name="T9" fmla="*/ 0 h 35"/>
                        <a:gd name="T10" fmla="*/ 342 w 1893"/>
                        <a:gd name="T11" fmla="*/ 0 h 35"/>
                        <a:gd name="T12" fmla="*/ 17 w 1893"/>
                        <a:gd name="T13" fmla="*/ 0 h 35"/>
                        <a:gd name="T14" fmla="*/ 0 w 1893"/>
                        <a:gd name="T15" fmla="*/ 17 h 35"/>
                        <a:gd name="T16" fmla="*/ 17 w 1893"/>
                        <a:gd name="T17"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7" y="34"/>
                          </a:moveTo>
                          <a:cubicBezTo>
                            <a:pt x="169" y="34"/>
                            <a:pt x="236" y="34"/>
                            <a:pt x="342" y="34"/>
                          </a:cubicBezTo>
                          <a:cubicBezTo>
                            <a:pt x="619" y="34"/>
                            <a:pt x="1599" y="35"/>
                            <a:pt x="1876" y="35"/>
                          </a:cubicBezTo>
                          <a:cubicBezTo>
                            <a:pt x="1885" y="34"/>
                            <a:pt x="1893" y="27"/>
                            <a:pt x="1893" y="17"/>
                          </a:cubicBezTo>
                          <a:cubicBezTo>
                            <a:pt x="1893" y="8"/>
                            <a:pt x="1885" y="0"/>
                            <a:pt x="1876" y="0"/>
                          </a:cubicBezTo>
                          <a:cubicBezTo>
                            <a:pt x="1599" y="0"/>
                            <a:pt x="619" y="0"/>
                            <a:pt x="342" y="0"/>
                          </a:cubicBezTo>
                          <a:cubicBezTo>
                            <a:pt x="236" y="0"/>
                            <a:pt x="169" y="0"/>
                            <a:pt x="17" y="0"/>
                          </a:cubicBezTo>
                          <a:cubicBezTo>
                            <a:pt x="7" y="0"/>
                            <a:pt x="0" y="7"/>
                            <a:pt x="0" y="17"/>
                          </a:cubicBezTo>
                          <a:cubicBezTo>
                            <a:pt x="0" y="26"/>
                            <a:pt x="7" y="34"/>
                            <a:pt x="17"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6" name="Freeform 111">
                      <a:extLst>
                        <a:ext uri="{FF2B5EF4-FFF2-40B4-BE49-F238E27FC236}">
                          <a16:creationId xmlns:a16="http://schemas.microsoft.com/office/drawing/2014/main" id="{0130580F-DBC1-4108-AC95-26F9EFE14DC9}"/>
                        </a:ext>
                      </a:extLst>
                    </p:cNvPr>
                    <p:cNvSpPr>
                      <a:spLocks/>
                    </p:cNvSpPr>
                    <p:nvPr/>
                  </p:nvSpPr>
                  <p:spPr bwMode="auto">
                    <a:xfrm>
                      <a:off x="5349875" y="2711451"/>
                      <a:ext cx="879475" cy="15875"/>
                    </a:xfrm>
                    <a:custGeom>
                      <a:avLst/>
                      <a:gdLst>
                        <a:gd name="T0" fmla="*/ 18 w 1893"/>
                        <a:gd name="T1" fmla="*/ 35 h 35"/>
                        <a:gd name="T2" fmla="*/ 343 w 1893"/>
                        <a:gd name="T3" fmla="*/ 35 h 35"/>
                        <a:gd name="T4" fmla="*/ 1876 w 1893"/>
                        <a:gd name="T5" fmla="*/ 35 h 35"/>
                        <a:gd name="T6" fmla="*/ 1893 w 1893"/>
                        <a:gd name="T7" fmla="*/ 18 h 35"/>
                        <a:gd name="T8" fmla="*/ 1876 w 1893"/>
                        <a:gd name="T9" fmla="*/ 0 h 35"/>
                        <a:gd name="T10" fmla="*/ 343 w 1893"/>
                        <a:gd name="T11" fmla="*/ 0 h 35"/>
                        <a:gd name="T12" fmla="*/ 18 w 1893"/>
                        <a:gd name="T13" fmla="*/ 0 h 35"/>
                        <a:gd name="T14" fmla="*/ 0 w 1893"/>
                        <a:gd name="T15" fmla="*/ 17 h 35"/>
                        <a:gd name="T16" fmla="*/ 18 w 1893"/>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8" y="35"/>
                          </a:moveTo>
                          <a:cubicBezTo>
                            <a:pt x="169" y="35"/>
                            <a:pt x="237" y="35"/>
                            <a:pt x="343" y="35"/>
                          </a:cubicBezTo>
                          <a:cubicBezTo>
                            <a:pt x="620" y="35"/>
                            <a:pt x="1599" y="35"/>
                            <a:pt x="1876" y="35"/>
                          </a:cubicBezTo>
                          <a:cubicBezTo>
                            <a:pt x="1886" y="35"/>
                            <a:pt x="1893" y="27"/>
                            <a:pt x="1893" y="18"/>
                          </a:cubicBezTo>
                          <a:cubicBezTo>
                            <a:pt x="1893" y="8"/>
                            <a:pt x="1886" y="0"/>
                            <a:pt x="1876" y="0"/>
                          </a:cubicBezTo>
                          <a:cubicBezTo>
                            <a:pt x="1599" y="1"/>
                            <a:pt x="620" y="0"/>
                            <a:pt x="343" y="0"/>
                          </a:cubicBezTo>
                          <a:cubicBezTo>
                            <a:pt x="237" y="0"/>
                            <a:pt x="169" y="0"/>
                            <a:pt x="18" y="0"/>
                          </a:cubicBezTo>
                          <a:cubicBezTo>
                            <a:pt x="8" y="0"/>
                            <a:pt x="0" y="8"/>
                            <a:pt x="0" y="17"/>
                          </a:cubicBezTo>
                          <a:cubicBezTo>
                            <a:pt x="0" y="27"/>
                            <a:pt x="8"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7" name="Freeform 112">
                      <a:extLst>
                        <a:ext uri="{FF2B5EF4-FFF2-40B4-BE49-F238E27FC236}">
                          <a16:creationId xmlns:a16="http://schemas.microsoft.com/office/drawing/2014/main" id="{250DCA50-1FCD-402C-9F09-CFAD416877A1}"/>
                        </a:ext>
                      </a:extLst>
                    </p:cNvPr>
                    <p:cNvSpPr>
                      <a:spLocks/>
                    </p:cNvSpPr>
                    <p:nvPr/>
                  </p:nvSpPr>
                  <p:spPr bwMode="auto">
                    <a:xfrm>
                      <a:off x="6357938" y="3719513"/>
                      <a:ext cx="877888" cy="19050"/>
                    </a:xfrm>
                    <a:custGeom>
                      <a:avLst/>
                      <a:gdLst>
                        <a:gd name="T0" fmla="*/ 18 w 1888"/>
                        <a:gd name="T1" fmla="*/ 34 h 41"/>
                        <a:gd name="T2" fmla="*/ 342 w 1888"/>
                        <a:gd name="T3" fmla="*/ 35 h 41"/>
                        <a:gd name="T4" fmla="*/ 1870 w 1888"/>
                        <a:gd name="T5" fmla="*/ 38 h 41"/>
                        <a:gd name="T6" fmla="*/ 1887 w 1888"/>
                        <a:gd name="T7" fmla="*/ 20 h 41"/>
                        <a:gd name="T8" fmla="*/ 1870 w 1888"/>
                        <a:gd name="T9" fmla="*/ 3 h 41"/>
                        <a:gd name="T10" fmla="*/ 342 w 1888"/>
                        <a:gd name="T11" fmla="*/ 1 h 41"/>
                        <a:gd name="T12" fmla="*/ 18 w 1888"/>
                        <a:gd name="T13" fmla="*/ 0 h 41"/>
                        <a:gd name="T14" fmla="*/ 0 w 1888"/>
                        <a:gd name="T15" fmla="*/ 17 h 41"/>
                        <a:gd name="T16" fmla="*/ 18 w 1888"/>
                        <a:gd name="T17"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8" h="41">
                          <a:moveTo>
                            <a:pt x="18" y="34"/>
                          </a:moveTo>
                          <a:cubicBezTo>
                            <a:pt x="169" y="35"/>
                            <a:pt x="236" y="35"/>
                            <a:pt x="342" y="35"/>
                          </a:cubicBezTo>
                          <a:cubicBezTo>
                            <a:pt x="618" y="37"/>
                            <a:pt x="1594" y="41"/>
                            <a:pt x="1870" y="38"/>
                          </a:cubicBezTo>
                          <a:cubicBezTo>
                            <a:pt x="1880" y="38"/>
                            <a:pt x="1888" y="30"/>
                            <a:pt x="1887" y="20"/>
                          </a:cubicBezTo>
                          <a:cubicBezTo>
                            <a:pt x="1887" y="11"/>
                            <a:pt x="1880" y="3"/>
                            <a:pt x="1870" y="3"/>
                          </a:cubicBezTo>
                          <a:cubicBezTo>
                            <a:pt x="1594" y="7"/>
                            <a:pt x="618" y="2"/>
                            <a:pt x="342" y="1"/>
                          </a:cubicBezTo>
                          <a:cubicBezTo>
                            <a:pt x="236" y="0"/>
                            <a:pt x="169" y="1"/>
                            <a:pt x="18" y="0"/>
                          </a:cubicBezTo>
                          <a:cubicBezTo>
                            <a:pt x="8" y="0"/>
                            <a:pt x="1" y="8"/>
                            <a:pt x="0" y="17"/>
                          </a:cubicBezTo>
                          <a:cubicBezTo>
                            <a:pt x="0" y="27"/>
                            <a:pt x="8" y="34"/>
                            <a:pt x="18"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8" name="Freeform 113">
                      <a:extLst>
                        <a:ext uri="{FF2B5EF4-FFF2-40B4-BE49-F238E27FC236}">
                          <a16:creationId xmlns:a16="http://schemas.microsoft.com/office/drawing/2014/main" id="{F34456EC-34E8-4CDB-909C-09483545F5C7}"/>
                        </a:ext>
                      </a:extLst>
                    </p:cNvPr>
                    <p:cNvSpPr>
                      <a:spLocks/>
                    </p:cNvSpPr>
                    <p:nvPr/>
                  </p:nvSpPr>
                  <p:spPr bwMode="auto">
                    <a:xfrm>
                      <a:off x="5349875" y="2916238"/>
                      <a:ext cx="876300" cy="19050"/>
                    </a:xfrm>
                    <a:custGeom>
                      <a:avLst/>
                      <a:gdLst>
                        <a:gd name="T0" fmla="*/ 17 w 1887"/>
                        <a:gd name="T1" fmla="*/ 35 h 42"/>
                        <a:gd name="T2" fmla="*/ 342 w 1887"/>
                        <a:gd name="T3" fmla="*/ 36 h 42"/>
                        <a:gd name="T4" fmla="*/ 1870 w 1887"/>
                        <a:gd name="T5" fmla="*/ 38 h 42"/>
                        <a:gd name="T6" fmla="*/ 1887 w 1887"/>
                        <a:gd name="T7" fmla="*/ 21 h 42"/>
                        <a:gd name="T8" fmla="*/ 1870 w 1887"/>
                        <a:gd name="T9" fmla="*/ 4 h 42"/>
                        <a:gd name="T10" fmla="*/ 342 w 1887"/>
                        <a:gd name="T11" fmla="*/ 1 h 42"/>
                        <a:gd name="T12" fmla="*/ 17 w 1887"/>
                        <a:gd name="T13" fmla="*/ 0 h 42"/>
                        <a:gd name="T14" fmla="*/ 0 w 1887"/>
                        <a:gd name="T15" fmla="*/ 18 h 42"/>
                        <a:gd name="T16" fmla="*/ 17 w 1887"/>
                        <a:gd name="T1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7" h="42">
                          <a:moveTo>
                            <a:pt x="17" y="35"/>
                          </a:moveTo>
                          <a:cubicBezTo>
                            <a:pt x="168" y="36"/>
                            <a:pt x="236" y="35"/>
                            <a:pt x="342" y="36"/>
                          </a:cubicBezTo>
                          <a:cubicBezTo>
                            <a:pt x="618" y="37"/>
                            <a:pt x="1594" y="42"/>
                            <a:pt x="1870" y="38"/>
                          </a:cubicBezTo>
                          <a:cubicBezTo>
                            <a:pt x="1880" y="38"/>
                            <a:pt x="1887" y="30"/>
                            <a:pt x="1887" y="21"/>
                          </a:cubicBezTo>
                          <a:cubicBezTo>
                            <a:pt x="1887" y="11"/>
                            <a:pt x="1879" y="4"/>
                            <a:pt x="1870" y="4"/>
                          </a:cubicBezTo>
                          <a:cubicBezTo>
                            <a:pt x="1594" y="7"/>
                            <a:pt x="618" y="3"/>
                            <a:pt x="342" y="1"/>
                          </a:cubicBezTo>
                          <a:cubicBezTo>
                            <a:pt x="236" y="1"/>
                            <a:pt x="169" y="1"/>
                            <a:pt x="17" y="0"/>
                          </a:cubicBezTo>
                          <a:cubicBezTo>
                            <a:pt x="8" y="0"/>
                            <a:pt x="0" y="8"/>
                            <a:pt x="0" y="18"/>
                          </a:cubicBezTo>
                          <a:cubicBezTo>
                            <a:pt x="0" y="27"/>
                            <a:pt x="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9" name="Freeform 114">
                      <a:extLst>
                        <a:ext uri="{FF2B5EF4-FFF2-40B4-BE49-F238E27FC236}">
                          <a16:creationId xmlns:a16="http://schemas.microsoft.com/office/drawing/2014/main" id="{9340FBA8-CB41-4A48-86D7-1599574E272F}"/>
                        </a:ext>
                      </a:extLst>
                    </p:cNvPr>
                    <p:cNvSpPr>
                      <a:spLocks/>
                    </p:cNvSpPr>
                    <p:nvPr/>
                  </p:nvSpPr>
                  <p:spPr bwMode="auto">
                    <a:xfrm>
                      <a:off x="6359525" y="3409951"/>
                      <a:ext cx="879475" cy="17463"/>
                    </a:xfrm>
                    <a:custGeom>
                      <a:avLst/>
                      <a:gdLst>
                        <a:gd name="T0" fmla="*/ 18 w 1893"/>
                        <a:gd name="T1" fmla="*/ 34 h 35"/>
                        <a:gd name="T2" fmla="*/ 343 w 1893"/>
                        <a:gd name="T3" fmla="*/ 34 h 35"/>
                        <a:gd name="T4" fmla="*/ 1876 w 1893"/>
                        <a:gd name="T5" fmla="*/ 34 h 35"/>
                        <a:gd name="T6" fmla="*/ 1893 w 1893"/>
                        <a:gd name="T7" fmla="*/ 17 h 35"/>
                        <a:gd name="T8" fmla="*/ 1876 w 1893"/>
                        <a:gd name="T9" fmla="*/ 0 h 35"/>
                        <a:gd name="T10" fmla="*/ 343 w 1893"/>
                        <a:gd name="T11" fmla="*/ 0 h 35"/>
                        <a:gd name="T12" fmla="*/ 18 w 1893"/>
                        <a:gd name="T13" fmla="*/ 0 h 35"/>
                        <a:gd name="T14" fmla="*/ 0 w 1893"/>
                        <a:gd name="T15" fmla="*/ 17 h 35"/>
                        <a:gd name="T16" fmla="*/ 18 w 1893"/>
                        <a:gd name="T17"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8" y="34"/>
                          </a:moveTo>
                          <a:cubicBezTo>
                            <a:pt x="169" y="34"/>
                            <a:pt x="237" y="34"/>
                            <a:pt x="343" y="34"/>
                          </a:cubicBezTo>
                          <a:cubicBezTo>
                            <a:pt x="620" y="34"/>
                            <a:pt x="1599" y="35"/>
                            <a:pt x="1876" y="34"/>
                          </a:cubicBezTo>
                          <a:cubicBezTo>
                            <a:pt x="1886" y="34"/>
                            <a:pt x="1893" y="27"/>
                            <a:pt x="1893" y="17"/>
                          </a:cubicBezTo>
                          <a:cubicBezTo>
                            <a:pt x="1893" y="8"/>
                            <a:pt x="1886" y="0"/>
                            <a:pt x="1876" y="0"/>
                          </a:cubicBezTo>
                          <a:cubicBezTo>
                            <a:pt x="1599" y="0"/>
                            <a:pt x="620" y="0"/>
                            <a:pt x="343" y="0"/>
                          </a:cubicBezTo>
                          <a:cubicBezTo>
                            <a:pt x="237" y="0"/>
                            <a:pt x="169" y="0"/>
                            <a:pt x="18" y="0"/>
                          </a:cubicBezTo>
                          <a:cubicBezTo>
                            <a:pt x="8" y="0"/>
                            <a:pt x="0" y="7"/>
                            <a:pt x="0" y="17"/>
                          </a:cubicBezTo>
                          <a:cubicBezTo>
                            <a:pt x="0" y="26"/>
                            <a:pt x="8" y="34"/>
                            <a:pt x="18"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0" name="Freeform 115">
                      <a:extLst>
                        <a:ext uri="{FF2B5EF4-FFF2-40B4-BE49-F238E27FC236}">
                          <a16:creationId xmlns:a16="http://schemas.microsoft.com/office/drawing/2014/main" id="{EB396EAF-1C10-44BA-B4C8-6FDE5C154044}"/>
                        </a:ext>
                      </a:extLst>
                    </p:cNvPr>
                    <p:cNvSpPr>
                      <a:spLocks/>
                    </p:cNvSpPr>
                    <p:nvPr/>
                  </p:nvSpPr>
                  <p:spPr bwMode="auto">
                    <a:xfrm>
                      <a:off x="5351463" y="2606676"/>
                      <a:ext cx="879475" cy="15875"/>
                    </a:xfrm>
                    <a:custGeom>
                      <a:avLst/>
                      <a:gdLst>
                        <a:gd name="T0" fmla="*/ 17 w 1893"/>
                        <a:gd name="T1" fmla="*/ 35 h 35"/>
                        <a:gd name="T2" fmla="*/ 343 w 1893"/>
                        <a:gd name="T3" fmla="*/ 35 h 35"/>
                        <a:gd name="T4" fmla="*/ 1876 w 1893"/>
                        <a:gd name="T5" fmla="*/ 35 h 35"/>
                        <a:gd name="T6" fmla="*/ 1893 w 1893"/>
                        <a:gd name="T7" fmla="*/ 18 h 35"/>
                        <a:gd name="T8" fmla="*/ 1876 w 1893"/>
                        <a:gd name="T9" fmla="*/ 0 h 35"/>
                        <a:gd name="T10" fmla="*/ 343 w 1893"/>
                        <a:gd name="T11" fmla="*/ 0 h 35"/>
                        <a:gd name="T12" fmla="*/ 17 w 1893"/>
                        <a:gd name="T13" fmla="*/ 0 h 35"/>
                        <a:gd name="T14" fmla="*/ 0 w 1893"/>
                        <a:gd name="T15" fmla="*/ 17 h 35"/>
                        <a:gd name="T16" fmla="*/ 17 w 1893"/>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7" y="35"/>
                          </a:moveTo>
                          <a:cubicBezTo>
                            <a:pt x="169" y="35"/>
                            <a:pt x="236" y="35"/>
                            <a:pt x="343" y="35"/>
                          </a:cubicBezTo>
                          <a:cubicBezTo>
                            <a:pt x="620" y="35"/>
                            <a:pt x="1599" y="35"/>
                            <a:pt x="1876" y="35"/>
                          </a:cubicBezTo>
                          <a:cubicBezTo>
                            <a:pt x="1885" y="35"/>
                            <a:pt x="1893" y="27"/>
                            <a:pt x="1893" y="18"/>
                          </a:cubicBezTo>
                          <a:cubicBezTo>
                            <a:pt x="1893" y="8"/>
                            <a:pt x="1885" y="0"/>
                            <a:pt x="1876" y="0"/>
                          </a:cubicBezTo>
                          <a:cubicBezTo>
                            <a:pt x="1599" y="1"/>
                            <a:pt x="620" y="0"/>
                            <a:pt x="343" y="0"/>
                          </a:cubicBezTo>
                          <a:cubicBezTo>
                            <a:pt x="236" y="0"/>
                            <a:pt x="169" y="0"/>
                            <a:pt x="17" y="0"/>
                          </a:cubicBezTo>
                          <a:cubicBezTo>
                            <a:pt x="8" y="0"/>
                            <a:pt x="0" y="8"/>
                            <a:pt x="0" y="17"/>
                          </a:cubicBezTo>
                          <a:cubicBezTo>
                            <a:pt x="0" y="27"/>
                            <a:pt x="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1" name="Freeform 116">
                      <a:extLst>
                        <a:ext uri="{FF2B5EF4-FFF2-40B4-BE49-F238E27FC236}">
                          <a16:creationId xmlns:a16="http://schemas.microsoft.com/office/drawing/2014/main" id="{122F8E0D-D979-4A66-BA97-42632EE24932}"/>
                        </a:ext>
                      </a:extLst>
                    </p:cNvPr>
                    <p:cNvSpPr>
                      <a:spLocks/>
                    </p:cNvSpPr>
                    <p:nvPr/>
                  </p:nvSpPr>
                  <p:spPr bwMode="auto">
                    <a:xfrm>
                      <a:off x="6364288" y="3614738"/>
                      <a:ext cx="873125" cy="17463"/>
                    </a:xfrm>
                    <a:custGeom>
                      <a:avLst/>
                      <a:gdLst>
                        <a:gd name="T0" fmla="*/ 17 w 1876"/>
                        <a:gd name="T1" fmla="*/ 35 h 37"/>
                        <a:gd name="T2" fmla="*/ 340 w 1876"/>
                        <a:gd name="T3" fmla="*/ 35 h 37"/>
                        <a:gd name="T4" fmla="*/ 1859 w 1876"/>
                        <a:gd name="T5" fmla="*/ 36 h 37"/>
                        <a:gd name="T6" fmla="*/ 1876 w 1876"/>
                        <a:gd name="T7" fmla="*/ 18 h 37"/>
                        <a:gd name="T8" fmla="*/ 1859 w 1876"/>
                        <a:gd name="T9" fmla="*/ 1 h 37"/>
                        <a:gd name="T10" fmla="*/ 340 w 1876"/>
                        <a:gd name="T11" fmla="*/ 1 h 37"/>
                        <a:gd name="T12" fmla="*/ 17 w 1876"/>
                        <a:gd name="T13" fmla="*/ 0 h 37"/>
                        <a:gd name="T14" fmla="*/ 0 w 1876"/>
                        <a:gd name="T15" fmla="*/ 18 h 37"/>
                        <a:gd name="T16" fmla="*/ 17 w 1876"/>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6" h="37">
                          <a:moveTo>
                            <a:pt x="17" y="35"/>
                          </a:moveTo>
                          <a:cubicBezTo>
                            <a:pt x="167" y="35"/>
                            <a:pt x="234" y="35"/>
                            <a:pt x="340" y="35"/>
                          </a:cubicBezTo>
                          <a:cubicBezTo>
                            <a:pt x="614" y="35"/>
                            <a:pt x="1584" y="37"/>
                            <a:pt x="1859" y="36"/>
                          </a:cubicBezTo>
                          <a:cubicBezTo>
                            <a:pt x="1868" y="36"/>
                            <a:pt x="1876" y="28"/>
                            <a:pt x="1876" y="18"/>
                          </a:cubicBezTo>
                          <a:cubicBezTo>
                            <a:pt x="1876" y="9"/>
                            <a:pt x="1868" y="1"/>
                            <a:pt x="1859" y="1"/>
                          </a:cubicBezTo>
                          <a:cubicBezTo>
                            <a:pt x="1584" y="2"/>
                            <a:pt x="614" y="1"/>
                            <a:pt x="340" y="1"/>
                          </a:cubicBezTo>
                          <a:cubicBezTo>
                            <a:pt x="234" y="0"/>
                            <a:pt x="167" y="0"/>
                            <a:pt x="17" y="0"/>
                          </a:cubicBezTo>
                          <a:cubicBezTo>
                            <a:pt x="8" y="0"/>
                            <a:pt x="0" y="8"/>
                            <a:pt x="0" y="18"/>
                          </a:cubicBezTo>
                          <a:cubicBezTo>
                            <a:pt x="0" y="27"/>
                            <a:pt x="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2" name="Freeform 117">
                      <a:extLst>
                        <a:ext uri="{FF2B5EF4-FFF2-40B4-BE49-F238E27FC236}">
                          <a16:creationId xmlns:a16="http://schemas.microsoft.com/office/drawing/2014/main" id="{C03975ED-D7F9-4057-ACF1-859702B9F982}"/>
                        </a:ext>
                      </a:extLst>
                    </p:cNvPr>
                    <p:cNvSpPr>
                      <a:spLocks/>
                    </p:cNvSpPr>
                    <p:nvPr/>
                  </p:nvSpPr>
                  <p:spPr bwMode="auto">
                    <a:xfrm>
                      <a:off x="5356225" y="2811463"/>
                      <a:ext cx="873125" cy="15875"/>
                    </a:xfrm>
                    <a:custGeom>
                      <a:avLst/>
                      <a:gdLst>
                        <a:gd name="T0" fmla="*/ 18 w 1877"/>
                        <a:gd name="T1" fmla="*/ 34 h 36"/>
                        <a:gd name="T2" fmla="*/ 340 w 1877"/>
                        <a:gd name="T3" fmla="*/ 35 h 36"/>
                        <a:gd name="T4" fmla="*/ 1860 w 1877"/>
                        <a:gd name="T5" fmla="*/ 35 h 36"/>
                        <a:gd name="T6" fmla="*/ 1877 w 1877"/>
                        <a:gd name="T7" fmla="*/ 18 h 36"/>
                        <a:gd name="T8" fmla="*/ 1859 w 1877"/>
                        <a:gd name="T9" fmla="*/ 1 h 36"/>
                        <a:gd name="T10" fmla="*/ 340 w 1877"/>
                        <a:gd name="T11" fmla="*/ 0 h 36"/>
                        <a:gd name="T12" fmla="*/ 18 w 1877"/>
                        <a:gd name="T13" fmla="*/ 0 h 36"/>
                        <a:gd name="T14" fmla="*/ 0 w 1877"/>
                        <a:gd name="T15" fmla="*/ 17 h 36"/>
                        <a:gd name="T16" fmla="*/ 18 w 1877"/>
                        <a:gd name="T17"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7" h="36">
                          <a:moveTo>
                            <a:pt x="18" y="34"/>
                          </a:moveTo>
                          <a:cubicBezTo>
                            <a:pt x="168" y="35"/>
                            <a:pt x="235" y="35"/>
                            <a:pt x="340" y="35"/>
                          </a:cubicBezTo>
                          <a:cubicBezTo>
                            <a:pt x="615" y="35"/>
                            <a:pt x="1585" y="36"/>
                            <a:pt x="1860" y="35"/>
                          </a:cubicBezTo>
                          <a:cubicBezTo>
                            <a:pt x="1869" y="35"/>
                            <a:pt x="1877" y="27"/>
                            <a:pt x="1877" y="18"/>
                          </a:cubicBezTo>
                          <a:cubicBezTo>
                            <a:pt x="1877" y="8"/>
                            <a:pt x="1869" y="1"/>
                            <a:pt x="1859" y="1"/>
                          </a:cubicBezTo>
                          <a:cubicBezTo>
                            <a:pt x="1585" y="2"/>
                            <a:pt x="615" y="0"/>
                            <a:pt x="340" y="0"/>
                          </a:cubicBezTo>
                          <a:cubicBezTo>
                            <a:pt x="235" y="0"/>
                            <a:pt x="168" y="0"/>
                            <a:pt x="18" y="0"/>
                          </a:cubicBezTo>
                          <a:cubicBezTo>
                            <a:pt x="8" y="0"/>
                            <a:pt x="0" y="8"/>
                            <a:pt x="0" y="17"/>
                          </a:cubicBezTo>
                          <a:cubicBezTo>
                            <a:pt x="0" y="27"/>
                            <a:pt x="8" y="34"/>
                            <a:pt x="18"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3" name="Freeform 118">
                      <a:extLst>
                        <a:ext uri="{FF2B5EF4-FFF2-40B4-BE49-F238E27FC236}">
                          <a16:creationId xmlns:a16="http://schemas.microsoft.com/office/drawing/2014/main" id="{4A1FC693-34BE-4267-B272-9216A2774B31}"/>
                        </a:ext>
                      </a:extLst>
                    </p:cNvPr>
                    <p:cNvSpPr>
                      <a:spLocks/>
                    </p:cNvSpPr>
                    <p:nvPr/>
                  </p:nvSpPr>
                  <p:spPr bwMode="auto">
                    <a:xfrm>
                      <a:off x="6748463" y="3217863"/>
                      <a:ext cx="17463" cy="606425"/>
                    </a:xfrm>
                    <a:custGeom>
                      <a:avLst/>
                      <a:gdLst>
                        <a:gd name="T0" fmla="*/ 2 w 37"/>
                        <a:gd name="T1" fmla="*/ 18 h 1302"/>
                        <a:gd name="T2" fmla="*/ 2 w 37"/>
                        <a:gd name="T3" fmla="*/ 244 h 1302"/>
                        <a:gd name="T4" fmla="*/ 2 w 37"/>
                        <a:gd name="T5" fmla="*/ 1285 h 1302"/>
                        <a:gd name="T6" fmla="*/ 19 w 37"/>
                        <a:gd name="T7" fmla="*/ 1302 h 1302"/>
                        <a:gd name="T8" fmla="*/ 36 w 37"/>
                        <a:gd name="T9" fmla="*/ 1285 h 1302"/>
                        <a:gd name="T10" fmla="*/ 36 w 37"/>
                        <a:gd name="T11" fmla="*/ 244 h 1302"/>
                        <a:gd name="T12" fmla="*/ 37 w 37"/>
                        <a:gd name="T13" fmla="*/ 18 h 1302"/>
                        <a:gd name="T14" fmla="*/ 20 w 37"/>
                        <a:gd name="T15" fmla="*/ 1 h 1302"/>
                        <a:gd name="T16" fmla="*/ 2 w 37"/>
                        <a:gd name="T17" fmla="*/ 18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02">
                          <a:moveTo>
                            <a:pt x="2" y="18"/>
                          </a:moveTo>
                          <a:cubicBezTo>
                            <a:pt x="2" y="123"/>
                            <a:pt x="2" y="170"/>
                            <a:pt x="2" y="244"/>
                          </a:cubicBezTo>
                          <a:cubicBezTo>
                            <a:pt x="1" y="437"/>
                            <a:pt x="0" y="1092"/>
                            <a:pt x="2" y="1285"/>
                          </a:cubicBezTo>
                          <a:cubicBezTo>
                            <a:pt x="2" y="1295"/>
                            <a:pt x="10" y="1302"/>
                            <a:pt x="19" y="1302"/>
                          </a:cubicBezTo>
                          <a:cubicBezTo>
                            <a:pt x="29" y="1302"/>
                            <a:pt x="36" y="1294"/>
                            <a:pt x="36" y="1285"/>
                          </a:cubicBezTo>
                          <a:cubicBezTo>
                            <a:pt x="34" y="1092"/>
                            <a:pt x="36" y="437"/>
                            <a:pt x="36" y="244"/>
                          </a:cubicBezTo>
                          <a:cubicBezTo>
                            <a:pt x="37" y="170"/>
                            <a:pt x="37" y="123"/>
                            <a:pt x="37" y="18"/>
                          </a:cubicBezTo>
                          <a:cubicBezTo>
                            <a:pt x="37" y="8"/>
                            <a:pt x="29" y="1"/>
                            <a:pt x="20" y="1"/>
                          </a:cubicBezTo>
                          <a:cubicBezTo>
                            <a:pt x="10" y="0"/>
                            <a:pt x="2" y="8"/>
                            <a:pt x="2" y="1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4" name="Freeform 119">
                      <a:extLst>
                        <a:ext uri="{FF2B5EF4-FFF2-40B4-BE49-F238E27FC236}">
                          <a16:creationId xmlns:a16="http://schemas.microsoft.com/office/drawing/2014/main" id="{47EBFEA4-CC2B-404A-A3DE-79E57CEE6E8B}"/>
                        </a:ext>
                      </a:extLst>
                    </p:cNvPr>
                    <p:cNvSpPr>
                      <a:spLocks/>
                    </p:cNvSpPr>
                    <p:nvPr/>
                  </p:nvSpPr>
                  <p:spPr bwMode="auto">
                    <a:xfrm>
                      <a:off x="5740400" y="2414588"/>
                      <a:ext cx="15875" cy="606425"/>
                    </a:xfrm>
                    <a:custGeom>
                      <a:avLst/>
                      <a:gdLst>
                        <a:gd name="T0" fmla="*/ 2 w 37"/>
                        <a:gd name="T1" fmla="*/ 17 h 1302"/>
                        <a:gd name="T2" fmla="*/ 1 w 37"/>
                        <a:gd name="T3" fmla="*/ 244 h 1302"/>
                        <a:gd name="T4" fmla="*/ 1 w 37"/>
                        <a:gd name="T5" fmla="*/ 1285 h 1302"/>
                        <a:gd name="T6" fmla="*/ 19 w 37"/>
                        <a:gd name="T7" fmla="*/ 1302 h 1302"/>
                        <a:gd name="T8" fmla="*/ 36 w 37"/>
                        <a:gd name="T9" fmla="*/ 1284 h 1302"/>
                        <a:gd name="T10" fmla="*/ 36 w 37"/>
                        <a:gd name="T11" fmla="*/ 244 h 1302"/>
                        <a:gd name="T12" fmla="*/ 37 w 37"/>
                        <a:gd name="T13" fmla="*/ 17 h 1302"/>
                        <a:gd name="T14" fmla="*/ 19 w 37"/>
                        <a:gd name="T15" fmla="*/ 0 h 1302"/>
                        <a:gd name="T16" fmla="*/ 2 w 37"/>
                        <a:gd name="T17" fmla="*/ 17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02">
                          <a:moveTo>
                            <a:pt x="2" y="17"/>
                          </a:moveTo>
                          <a:cubicBezTo>
                            <a:pt x="2" y="123"/>
                            <a:pt x="2" y="170"/>
                            <a:pt x="1" y="244"/>
                          </a:cubicBezTo>
                          <a:cubicBezTo>
                            <a:pt x="1" y="437"/>
                            <a:pt x="0" y="1092"/>
                            <a:pt x="1" y="1285"/>
                          </a:cubicBezTo>
                          <a:cubicBezTo>
                            <a:pt x="2" y="1294"/>
                            <a:pt x="9" y="1302"/>
                            <a:pt x="19" y="1302"/>
                          </a:cubicBezTo>
                          <a:cubicBezTo>
                            <a:pt x="28" y="1302"/>
                            <a:pt x="36" y="1294"/>
                            <a:pt x="36" y="1284"/>
                          </a:cubicBezTo>
                          <a:cubicBezTo>
                            <a:pt x="34" y="1091"/>
                            <a:pt x="35" y="437"/>
                            <a:pt x="36" y="244"/>
                          </a:cubicBezTo>
                          <a:cubicBezTo>
                            <a:pt x="36" y="170"/>
                            <a:pt x="36" y="123"/>
                            <a:pt x="37" y="17"/>
                          </a:cubicBezTo>
                          <a:cubicBezTo>
                            <a:pt x="37" y="8"/>
                            <a:pt x="29" y="0"/>
                            <a:pt x="19" y="0"/>
                          </a:cubicBezTo>
                          <a:cubicBezTo>
                            <a:pt x="10" y="0"/>
                            <a:pt x="2" y="8"/>
                            <a:pt x="2"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5" name="Freeform 120">
                      <a:extLst>
                        <a:ext uri="{FF2B5EF4-FFF2-40B4-BE49-F238E27FC236}">
                          <a16:creationId xmlns:a16="http://schemas.microsoft.com/office/drawing/2014/main" id="{23755205-173D-44E7-A434-08C4B9D852FA}"/>
                        </a:ext>
                      </a:extLst>
                    </p:cNvPr>
                    <p:cNvSpPr>
                      <a:spLocks/>
                    </p:cNvSpPr>
                    <p:nvPr/>
                  </p:nvSpPr>
                  <p:spPr bwMode="auto">
                    <a:xfrm>
                      <a:off x="7135813" y="3217863"/>
                      <a:ext cx="17463" cy="604838"/>
                    </a:xfrm>
                    <a:custGeom>
                      <a:avLst/>
                      <a:gdLst>
                        <a:gd name="T0" fmla="*/ 4 w 39"/>
                        <a:gd name="T1" fmla="*/ 17 h 1300"/>
                        <a:gd name="T2" fmla="*/ 3 w 39"/>
                        <a:gd name="T3" fmla="*/ 244 h 1300"/>
                        <a:gd name="T4" fmla="*/ 2 w 39"/>
                        <a:gd name="T5" fmla="*/ 1283 h 1300"/>
                        <a:gd name="T6" fmla="*/ 19 w 39"/>
                        <a:gd name="T7" fmla="*/ 1300 h 1300"/>
                        <a:gd name="T8" fmla="*/ 37 w 39"/>
                        <a:gd name="T9" fmla="*/ 1282 h 1300"/>
                        <a:gd name="T10" fmla="*/ 38 w 39"/>
                        <a:gd name="T11" fmla="*/ 244 h 1300"/>
                        <a:gd name="T12" fmla="*/ 39 w 39"/>
                        <a:gd name="T13" fmla="*/ 18 h 1300"/>
                        <a:gd name="T14" fmla="*/ 21 w 39"/>
                        <a:gd name="T15" fmla="*/ 0 h 1300"/>
                        <a:gd name="T16" fmla="*/ 4 w 39"/>
                        <a:gd name="T17" fmla="*/ 1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300">
                          <a:moveTo>
                            <a:pt x="4" y="17"/>
                          </a:moveTo>
                          <a:cubicBezTo>
                            <a:pt x="4" y="123"/>
                            <a:pt x="4" y="170"/>
                            <a:pt x="3" y="244"/>
                          </a:cubicBezTo>
                          <a:cubicBezTo>
                            <a:pt x="3" y="437"/>
                            <a:pt x="0" y="1090"/>
                            <a:pt x="2" y="1283"/>
                          </a:cubicBezTo>
                          <a:cubicBezTo>
                            <a:pt x="2" y="1292"/>
                            <a:pt x="10" y="1300"/>
                            <a:pt x="19" y="1300"/>
                          </a:cubicBezTo>
                          <a:cubicBezTo>
                            <a:pt x="29" y="1300"/>
                            <a:pt x="37" y="1292"/>
                            <a:pt x="37" y="1282"/>
                          </a:cubicBezTo>
                          <a:cubicBezTo>
                            <a:pt x="35" y="1090"/>
                            <a:pt x="37" y="437"/>
                            <a:pt x="38" y="244"/>
                          </a:cubicBezTo>
                          <a:cubicBezTo>
                            <a:pt x="38" y="170"/>
                            <a:pt x="38" y="123"/>
                            <a:pt x="39" y="18"/>
                          </a:cubicBezTo>
                          <a:cubicBezTo>
                            <a:pt x="39" y="8"/>
                            <a:pt x="31" y="0"/>
                            <a:pt x="21" y="0"/>
                          </a:cubicBezTo>
                          <a:cubicBezTo>
                            <a:pt x="12" y="0"/>
                            <a:pt x="4" y="8"/>
                            <a:pt x="4"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6" name="Freeform 121">
                      <a:extLst>
                        <a:ext uri="{FF2B5EF4-FFF2-40B4-BE49-F238E27FC236}">
                          <a16:creationId xmlns:a16="http://schemas.microsoft.com/office/drawing/2014/main" id="{93754704-47E0-44D0-8891-7D8EF6F5E2B8}"/>
                        </a:ext>
                      </a:extLst>
                    </p:cNvPr>
                    <p:cNvSpPr>
                      <a:spLocks/>
                    </p:cNvSpPr>
                    <p:nvPr/>
                  </p:nvSpPr>
                  <p:spPr bwMode="auto">
                    <a:xfrm>
                      <a:off x="6127750" y="2414588"/>
                      <a:ext cx="17463" cy="604838"/>
                    </a:xfrm>
                    <a:custGeom>
                      <a:avLst/>
                      <a:gdLst>
                        <a:gd name="T0" fmla="*/ 4 w 38"/>
                        <a:gd name="T1" fmla="*/ 17 h 1300"/>
                        <a:gd name="T2" fmla="*/ 3 w 38"/>
                        <a:gd name="T3" fmla="*/ 244 h 1300"/>
                        <a:gd name="T4" fmla="*/ 2 w 38"/>
                        <a:gd name="T5" fmla="*/ 1282 h 1300"/>
                        <a:gd name="T6" fmla="*/ 19 w 38"/>
                        <a:gd name="T7" fmla="*/ 1299 h 1300"/>
                        <a:gd name="T8" fmla="*/ 36 w 38"/>
                        <a:gd name="T9" fmla="*/ 1282 h 1300"/>
                        <a:gd name="T10" fmla="*/ 38 w 38"/>
                        <a:gd name="T11" fmla="*/ 244 h 1300"/>
                        <a:gd name="T12" fmla="*/ 38 w 38"/>
                        <a:gd name="T13" fmla="*/ 17 h 1300"/>
                        <a:gd name="T14" fmla="*/ 21 w 38"/>
                        <a:gd name="T15" fmla="*/ 0 h 1300"/>
                        <a:gd name="T16" fmla="*/ 4 w 38"/>
                        <a:gd name="T17" fmla="*/ 1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00">
                          <a:moveTo>
                            <a:pt x="4" y="17"/>
                          </a:moveTo>
                          <a:cubicBezTo>
                            <a:pt x="3" y="123"/>
                            <a:pt x="3" y="169"/>
                            <a:pt x="3" y="244"/>
                          </a:cubicBezTo>
                          <a:cubicBezTo>
                            <a:pt x="2" y="436"/>
                            <a:pt x="0" y="1090"/>
                            <a:pt x="2" y="1282"/>
                          </a:cubicBezTo>
                          <a:cubicBezTo>
                            <a:pt x="2" y="1292"/>
                            <a:pt x="9" y="1300"/>
                            <a:pt x="19" y="1299"/>
                          </a:cubicBezTo>
                          <a:cubicBezTo>
                            <a:pt x="29" y="1299"/>
                            <a:pt x="36" y="1292"/>
                            <a:pt x="36" y="1282"/>
                          </a:cubicBezTo>
                          <a:cubicBezTo>
                            <a:pt x="34" y="1089"/>
                            <a:pt x="37" y="436"/>
                            <a:pt x="38" y="244"/>
                          </a:cubicBezTo>
                          <a:cubicBezTo>
                            <a:pt x="38" y="170"/>
                            <a:pt x="38" y="123"/>
                            <a:pt x="38" y="17"/>
                          </a:cubicBezTo>
                          <a:cubicBezTo>
                            <a:pt x="38" y="8"/>
                            <a:pt x="30" y="0"/>
                            <a:pt x="21" y="0"/>
                          </a:cubicBezTo>
                          <a:cubicBezTo>
                            <a:pt x="11" y="0"/>
                            <a:pt x="4" y="7"/>
                            <a:pt x="4"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7" name="Freeform 123">
                      <a:extLst>
                        <a:ext uri="{FF2B5EF4-FFF2-40B4-BE49-F238E27FC236}">
                          <a16:creationId xmlns:a16="http://schemas.microsoft.com/office/drawing/2014/main" id="{7DD1DD98-EBFA-43A8-AF5E-106C0A953168}"/>
                        </a:ext>
                      </a:extLst>
                    </p:cNvPr>
                    <p:cNvSpPr>
                      <a:spLocks/>
                    </p:cNvSpPr>
                    <p:nvPr/>
                  </p:nvSpPr>
                  <p:spPr bwMode="auto">
                    <a:xfrm>
                      <a:off x="5348289" y="4173538"/>
                      <a:ext cx="3094037" cy="215900"/>
                    </a:xfrm>
                    <a:custGeom>
                      <a:avLst/>
                      <a:gdLst>
                        <a:gd name="T0" fmla="*/ 5 w 5403"/>
                        <a:gd name="T1" fmla="*/ 6 h 465"/>
                        <a:gd name="T2" fmla="*/ 7 w 5403"/>
                        <a:gd name="T3" fmla="*/ 445 h 465"/>
                        <a:gd name="T4" fmla="*/ 1831 w 5403"/>
                        <a:gd name="T5" fmla="*/ 451 h 465"/>
                        <a:gd name="T6" fmla="*/ 5391 w 5403"/>
                        <a:gd name="T7" fmla="*/ 456 h 465"/>
                        <a:gd name="T8" fmla="*/ 5403 w 5403"/>
                        <a:gd name="T9" fmla="*/ 17 h 465"/>
                        <a:gd name="T10" fmla="*/ 2085 w 5403"/>
                        <a:gd name="T11" fmla="*/ 1 h 465"/>
                        <a:gd name="T12" fmla="*/ 5 w 5403"/>
                        <a:gd name="T13" fmla="*/ 6 h 465"/>
                      </a:gdLst>
                      <a:ahLst/>
                      <a:cxnLst>
                        <a:cxn ang="0">
                          <a:pos x="T0" y="T1"/>
                        </a:cxn>
                        <a:cxn ang="0">
                          <a:pos x="T2" y="T3"/>
                        </a:cxn>
                        <a:cxn ang="0">
                          <a:pos x="T4" y="T5"/>
                        </a:cxn>
                        <a:cxn ang="0">
                          <a:pos x="T6" y="T7"/>
                        </a:cxn>
                        <a:cxn ang="0">
                          <a:pos x="T8" y="T9"/>
                        </a:cxn>
                        <a:cxn ang="0">
                          <a:pos x="T10" y="T11"/>
                        </a:cxn>
                        <a:cxn ang="0">
                          <a:pos x="T12" y="T13"/>
                        </a:cxn>
                      </a:cxnLst>
                      <a:rect l="0" t="0" r="r" b="b"/>
                      <a:pathLst>
                        <a:path w="5403" h="465">
                          <a:moveTo>
                            <a:pt x="5" y="6"/>
                          </a:moveTo>
                          <a:cubicBezTo>
                            <a:pt x="7" y="278"/>
                            <a:pt x="0" y="445"/>
                            <a:pt x="7" y="445"/>
                          </a:cubicBezTo>
                          <a:cubicBezTo>
                            <a:pt x="243" y="447"/>
                            <a:pt x="1604" y="450"/>
                            <a:pt x="1831" y="451"/>
                          </a:cubicBezTo>
                          <a:cubicBezTo>
                            <a:pt x="3713" y="461"/>
                            <a:pt x="5390" y="465"/>
                            <a:pt x="5391" y="456"/>
                          </a:cubicBezTo>
                          <a:cubicBezTo>
                            <a:pt x="5397" y="264"/>
                            <a:pt x="5398" y="133"/>
                            <a:pt x="5403" y="17"/>
                          </a:cubicBezTo>
                          <a:cubicBezTo>
                            <a:pt x="5403" y="1"/>
                            <a:pt x="3602" y="0"/>
                            <a:pt x="2085" y="1"/>
                          </a:cubicBezTo>
                          <a:cubicBezTo>
                            <a:pt x="982" y="1"/>
                            <a:pt x="5" y="6"/>
                            <a:pt x="5" y="6"/>
                          </a:cubicBezTo>
                          <a:close/>
                        </a:path>
                      </a:pathLst>
                    </a:custGeom>
                    <a:solidFill>
                      <a:schemeClr val="accent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85" name="Freeform 123">
                      <a:extLst>
                        <a:ext uri="{FF2B5EF4-FFF2-40B4-BE49-F238E27FC236}">
                          <a16:creationId xmlns:a16="http://schemas.microsoft.com/office/drawing/2014/main" id="{213CBEF9-3388-49DF-9E70-522EFE19012C}"/>
                        </a:ext>
                      </a:extLst>
                    </p:cNvPr>
                    <p:cNvSpPr>
                      <a:spLocks/>
                    </p:cNvSpPr>
                    <p:nvPr/>
                  </p:nvSpPr>
                  <p:spPr bwMode="auto">
                    <a:xfrm>
                      <a:off x="5348289" y="4051340"/>
                      <a:ext cx="3094037" cy="49455"/>
                    </a:xfrm>
                    <a:custGeom>
                      <a:avLst/>
                      <a:gdLst>
                        <a:gd name="T0" fmla="*/ 5 w 5403"/>
                        <a:gd name="T1" fmla="*/ 6 h 465"/>
                        <a:gd name="T2" fmla="*/ 7 w 5403"/>
                        <a:gd name="T3" fmla="*/ 445 h 465"/>
                        <a:gd name="T4" fmla="*/ 1831 w 5403"/>
                        <a:gd name="T5" fmla="*/ 451 h 465"/>
                        <a:gd name="T6" fmla="*/ 5391 w 5403"/>
                        <a:gd name="T7" fmla="*/ 456 h 465"/>
                        <a:gd name="T8" fmla="*/ 5403 w 5403"/>
                        <a:gd name="T9" fmla="*/ 17 h 465"/>
                        <a:gd name="T10" fmla="*/ 2085 w 5403"/>
                        <a:gd name="T11" fmla="*/ 1 h 465"/>
                        <a:gd name="T12" fmla="*/ 5 w 5403"/>
                        <a:gd name="T13" fmla="*/ 6 h 465"/>
                      </a:gdLst>
                      <a:ahLst/>
                      <a:cxnLst>
                        <a:cxn ang="0">
                          <a:pos x="T0" y="T1"/>
                        </a:cxn>
                        <a:cxn ang="0">
                          <a:pos x="T2" y="T3"/>
                        </a:cxn>
                        <a:cxn ang="0">
                          <a:pos x="T4" y="T5"/>
                        </a:cxn>
                        <a:cxn ang="0">
                          <a:pos x="T6" y="T7"/>
                        </a:cxn>
                        <a:cxn ang="0">
                          <a:pos x="T8" y="T9"/>
                        </a:cxn>
                        <a:cxn ang="0">
                          <a:pos x="T10" y="T11"/>
                        </a:cxn>
                        <a:cxn ang="0">
                          <a:pos x="T12" y="T13"/>
                        </a:cxn>
                      </a:cxnLst>
                      <a:rect l="0" t="0" r="r" b="b"/>
                      <a:pathLst>
                        <a:path w="5403" h="465">
                          <a:moveTo>
                            <a:pt x="5" y="6"/>
                          </a:moveTo>
                          <a:cubicBezTo>
                            <a:pt x="7" y="278"/>
                            <a:pt x="0" y="445"/>
                            <a:pt x="7" y="445"/>
                          </a:cubicBezTo>
                          <a:cubicBezTo>
                            <a:pt x="243" y="447"/>
                            <a:pt x="1604" y="450"/>
                            <a:pt x="1831" y="451"/>
                          </a:cubicBezTo>
                          <a:cubicBezTo>
                            <a:pt x="3713" y="461"/>
                            <a:pt x="5390" y="465"/>
                            <a:pt x="5391" y="456"/>
                          </a:cubicBezTo>
                          <a:cubicBezTo>
                            <a:pt x="5397" y="264"/>
                            <a:pt x="5398" y="133"/>
                            <a:pt x="5403" y="17"/>
                          </a:cubicBezTo>
                          <a:cubicBezTo>
                            <a:pt x="5403" y="1"/>
                            <a:pt x="3602" y="0"/>
                            <a:pt x="2085" y="1"/>
                          </a:cubicBezTo>
                          <a:cubicBezTo>
                            <a:pt x="982" y="1"/>
                            <a:pt x="5" y="6"/>
                            <a:pt x="5" y="6"/>
                          </a:cubicBezTo>
                          <a:close/>
                        </a:path>
                      </a:pathLst>
                    </a:custGeom>
                    <a:solidFill>
                      <a:schemeClr val="accent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sp>
                <p:nvSpPr>
                  <p:cNvPr id="846" name="Oval 124">
                    <a:extLst>
                      <a:ext uri="{FF2B5EF4-FFF2-40B4-BE49-F238E27FC236}">
                        <a16:creationId xmlns:a16="http://schemas.microsoft.com/office/drawing/2014/main" id="{3ACCF00E-0988-4C31-A88D-411B94E5E7D0}"/>
                      </a:ext>
                    </a:extLst>
                  </p:cNvPr>
                  <p:cNvSpPr>
                    <a:spLocks noChangeArrowheads="1"/>
                  </p:cNvSpPr>
                  <p:nvPr/>
                </p:nvSpPr>
                <p:spPr bwMode="auto">
                  <a:xfrm>
                    <a:off x="5033963" y="1982788"/>
                    <a:ext cx="61913" cy="61913"/>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7" name="Oval 125">
                    <a:extLst>
                      <a:ext uri="{FF2B5EF4-FFF2-40B4-BE49-F238E27FC236}">
                        <a16:creationId xmlns:a16="http://schemas.microsoft.com/office/drawing/2014/main" id="{42288D7E-AF33-4AAC-8C16-2FD54901DE75}"/>
                      </a:ext>
                    </a:extLst>
                  </p:cNvPr>
                  <p:cNvSpPr>
                    <a:spLocks noChangeArrowheads="1"/>
                  </p:cNvSpPr>
                  <p:nvPr/>
                </p:nvSpPr>
                <p:spPr bwMode="auto">
                  <a:xfrm>
                    <a:off x="5216525" y="1984376"/>
                    <a:ext cx="63500" cy="63500"/>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8" name="Oval 126">
                    <a:extLst>
                      <a:ext uri="{FF2B5EF4-FFF2-40B4-BE49-F238E27FC236}">
                        <a16:creationId xmlns:a16="http://schemas.microsoft.com/office/drawing/2014/main" id="{BDD1F536-E7E4-45AE-A056-72C6EB78F32B}"/>
                      </a:ext>
                    </a:extLst>
                  </p:cNvPr>
                  <p:cNvSpPr>
                    <a:spLocks noChangeArrowheads="1"/>
                  </p:cNvSpPr>
                  <p:nvPr/>
                </p:nvSpPr>
                <p:spPr bwMode="auto">
                  <a:xfrm>
                    <a:off x="5397500" y="1987551"/>
                    <a:ext cx="63500" cy="63500"/>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849" name="그룹 848">
                    <a:extLst>
                      <a:ext uri="{FF2B5EF4-FFF2-40B4-BE49-F238E27FC236}">
                        <a16:creationId xmlns:a16="http://schemas.microsoft.com/office/drawing/2014/main" id="{5A71192C-8D0C-408B-8804-DA0BD6E339F3}"/>
                      </a:ext>
                    </a:extLst>
                  </p:cNvPr>
                  <p:cNvGrpSpPr/>
                  <p:nvPr/>
                </p:nvGrpSpPr>
                <p:grpSpPr>
                  <a:xfrm>
                    <a:off x="4676775" y="1698626"/>
                    <a:ext cx="306388" cy="254000"/>
                    <a:chOff x="4676775" y="1698626"/>
                    <a:chExt cx="306388" cy="254000"/>
                  </a:xfrm>
                </p:grpSpPr>
                <p:sp>
                  <p:nvSpPr>
                    <p:cNvPr id="850" name="Freeform 219">
                      <a:extLst>
                        <a:ext uri="{FF2B5EF4-FFF2-40B4-BE49-F238E27FC236}">
                          <a16:creationId xmlns:a16="http://schemas.microsoft.com/office/drawing/2014/main" id="{0B91CC70-3F0C-4ECA-9ED1-1263A52CEC0F}"/>
                        </a:ext>
                      </a:extLst>
                    </p:cNvPr>
                    <p:cNvSpPr>
                      <a:spLocks/>
                    </p:cNvSpPr>
                    <p:nvPr/>
                  </p:nvSpPr>
                  <p:spPr bwMode="auto">
                    <a:xfrm>
                      <a:off x="4676775" y="1871663"/>
                      <a:ext cx="158750" cy="80963"/>
                    </a:xfrm>
                    <a:custGeom>
                      <a:avLst/>
                      <a:gdLst>
                        <a:gd name="T0" fmla="*/ 8 w 343"/>
                        <a:gd name="T1" fmla="*/ 24 h 174"/>
                        <a:gd name="T2" fmla="*/ 325 w 343"/>
                        <a:gd name="T3" fmla="*/ 172 h 174"/>
                        <a:gd name="T4" fmla="*/ 340 w 343"/>
                        <a:gd name="T5" fmla="*/ 166 h 174"/>
                        <a:gd name="T6" fmla="*/ 334 w 343"/>
                        <a:gd name="T7" fmla="*/ 151 h 174"/>
                        <a:gd name="T8" fmla="*/ 18 w 343"/>
                        <a:gd name="T9" fmla="*/ 3 h 174"/>
                        <a:gd name="T10" fmla="*/ 3 w 343"/>
                        <a:gd name="T11" fmla="*/ 8 h 174"/>
                        <a:gd name="T12" fmla="*/ 8 w 343"/>
                        <a:gd name="T13" fmla="*/ 24 h 174"/>
                      </a:gdLst>
                      <a:ahLst/>
                      <a:cxnLst>
                        <a:cxn ang="0">
                          <a:pos x="T0" y="T1"/>
                        </a:cxn>
                        <a:cxn ang="0">
                          <a:pos x="T2" y="T3"/>
                        </a:cxn>
                        <a:cxn ang="0">
                          <a:pos x="T4" y="T5"/>
                        </a:cxn>
                        <a:cxn ang="0">
                          <a:pos x="T6" y="T7"/>
                        </a:cxn>
                        <a:cxn ang="0">
                          <a:pos x="T8" y="T9"/>
                        </a:cxn>
                        <a:cxn ang="0">
                          <a:pos x="T10" y="T11"/>
                        </a:cxn>
                        <a:cxn ang="0">
                          <a:pos x="T12" y="T13"/>
                        </a:cxn>
                      </a:cxnLst>
                      <a:rect l="0" t="0" r="r" b="b"/>
                      <a:pathLst>
                        <a:path w="343" h="174">
                          <a:moveTo>
                            <a:pt x="8" y="24"/>
                          </a:moveTo>
                          <a:cubicBezTo>
                            <a:pt x="111" y="75"/>
                            <a:pt x="258" y="144"/>
                            <a:pt x="325" y="172"/>
                          </a:cubicBezTo>
                          <a:cubicBezTo>
                            <a:pt x="331" y="174"/>
                            <a:pt x="338" y="171"/>
                            <a:pt x="340" y="166"/>
                          </a:cubicBezTo>
                          <a:cubicBezTo>
                            <a:pt x="343" y="160"/>
                            <a:pt x="340" y="153"/>
                            <a:pt x="334" y="151"/>
                          </a:cubicBezTo>
                          <a:cubicBezTo>
                            <a:pt x="267" y="123"/>
                            <a:pt x="121" y="54"/>
                            <a:pt x="18" y="3"/>
                          </a:cubicBezTo>
                          <a:cubicBezTo>
                            <a:pt x="12" y="0"/>
                            <a:pt x="5" y="2"/>
                            <a:pt x="3" y="8"/>
                          </a:cubicBezTo>
                          <a:cubicBezTo>
                            <a:pt x="0" y="14"/>
                            <a:pt x="2" y="21"/>
                            <a:pt x="8" y="24"/>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1" name="Freeform 220">
                      <a:extLst>
                        <a:ext uri="{FF2B5EF4-FFF2-40B4-BE49-F238E27FC236}">
                          <a16:creationId xmlns:a16="http://schemas.microsoft.com/office/drawing/2014/main" id="{3AEAD619-EB9C-4E43-BD0A-5BC57AE779AF}"/>
                        </a:ext>
                      </a:extLst>
                    </p:cNvPr>
                    <p:cNvSpPr>
                      <a:spLocks/>
                    </p:cNvSpPr>
                    <p:nvPr/>
                  </p:nvSpPr>
                  <p:spPr bwMode="auto">
                    <a:xfrm>
                      <a:off x="4759325" y="1712913"/>
                      <a:ext cx="130175" cy="173038"/>
                    </a:xfrm>
                    <a:custGeom>
                      <a:avLst/>
                      <a:gdLst>
                        <a:gd name="T0" fmla="*/ 4 w 280"/>
                        <a:gd name="T1" fmla="*/ 19 h 373"/>
                        <a:gd name="T2" fmla="*/ 257 w 280"/>
                        <a:gd name="T3" fmla="*/ 367 h 373"/>
                        <a:gd name="T4" fmla="*/ 273 w 280"/>
                        <a:gd name="T5" fmla="*/ 370 h 373"/>
                        <a:gd name="T6" fmla="*/ 276 w 280"/>
                        <a:gd name="T7" fmla="*/ 354 h 373"/>
                        <a:gd name="T8" fmla="*/ 23 w 280"/>
                        <a:gd name="T9" fmla="*/ 6 h 373"/>
                        <a:gd name="T10" fmla="*/ 7 w 280"/>
                        <a:gd name="T11" fmla="*/ 3 h 373"/>
                        <a:gd name="T12" fmla="*/ 4 w 280"/>
                        <a:gd name="T13" fmla="*/ 19 h 373"/>
                      </a:gdLst>
                      <a:ahLst/>
                      <a:cxnLst>
                        <a:cxn ang="0">
                          <a:pos x="T0" y="T1"/>
                        </a:cxn>
                        <a:cxn ang="0">
                          <a:pos x="T2" y="T3"/>
                        </a:cxn>
                        <a:cxn ang="0">
                          <a:pos x="T4" y="T5"/>
                        </a:cxn>
                        <a:cxn ang="0">
                          <a:pos x="T6" y="T7"/>
                        </a:cxn>
                        <a:cxn ang="0">
                          <a:pos x="T8" y="T9"/>
                        </a:cxn>
                        <a:cxn ang="0">
                          <a:pos x="T10" y="T11"/>
                        </a:cxn>
                        <a:cxn ang="0">
                          <a:pos x="T12" y="T13"/>
                        </a:cxn>
                      </a:cxnLst>
                      <a:rect l="0" t="0" r="r" b="b"/>
                      <a:pathLst>
                        <a:path w="280" h="373">
                          <a:moveTo>
                            <a:pt x="4" y="19"/>
                          </a:moveTo>
                          <a:cubicBezTo>
                            <a:pt x="106" y="162"/>
                            <a:pt x="200" y="285"/>
                            <a:pt x="257" y="367"/>
                          </a:cubicBezTo>
                          <a:cubicBezTo>
                            <a:pt x="261" y="372"/>
                            <a:pt x="268" y="373"/>
                            <a:pt x="273" y="370"/>
                          </a:cubicBezTo>
                          <a:cubicBezTo>
                            <a:pt x="278" y="366"/>
                            <a:pt x="280" y="359"/>
                            <a:pt x="276" y="354"/>
                          </a:cubicBezTo>
                          <a:cubicBezTo>
                            <a:pt x="219" y="271"/>
                            <a:pt x="125" y="149"/>
                            <a:pt x="23" y="6"/>
                          </a:cubicBezTo>
                          <a:cubicBezTo>
                            <a:pt x="19" y="1"/>
                            <a:pt x="12" y="0"/>
                            <a:pt x="7" y="3"/>
                          </a:cubicBezTo>
                          <a:cubicBezTo>
                            <a:pt x="2" y="7"/>
                            <a:pt x="0" y="14"/>
                            <a:pt x="4" y="1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2" name="Freeform 221">
                      <a:extLst>
                        <a:ext uri="{FF2B5EF4-FFF2-40B4-BE49-F238E27FC236}">
                          <a16:creationId xmlns:a16="http://schemas.microsoft.com/office/drawing/2014/main" id="{592E4C6A-181F-4918-BADC-6F731AF91E21}"/>
                        </a:ext>
                      </a:extLst>
                    </p:cNvPr>
                    <p:cNvSpPr>
                      <a:spLocks noEditPoints="1"/>
                    </p:cNvSpPr>
                    <p:nvPr/>
                  </p:nvSpPr>
                  <p:spPr bwMode="auto">
                    <a:xfrm>
                      <a:off x="4948238" y="1698626"/>
                      <a:ext cx="34925" cy="158750"/>
                    </a:xfrm>
                    <a:custGeom>
                      <a:avLst/>
                      <a:gdLst>
                        <a:gd name="T0" fmla="*/ 1 w 76"/>
                        <a:gd name="T1" fmla="*/ 322 h 339"/>
                        <a:gd name="T2" fmla="*/ 1 w 76"/>
                        <a:gd name="T3" fmla="*/ 322 h 339"/>
                        <a:gd name="T4" fmla="*/ 2 w 76"/>
                        <a:gd name="T5" fmla="*/ 316 h 339"/>
                        <a:gd name="T6" fmla="*/ 52 w 76"/>
                        <a:gd name="T7" fmla="*/ 11 h 339"/>
                        <a:gd name="T8" fmla="*/ 66 w 76"/>
                        <a:gd name="T9" fmla="*/ 1 h 339"/>
                        <a:gd name="T10" fmla="*/ 75 w 76"/>
                        <a:gd name="T11" fmla="*/ 15 h 339"/>
                        <a:gd name="T12" fmla="*/ 25 w 76"/>
                        <a:gd name="T13" fmla="*/ 319 h 339"/>
                        <a:gd name="T14" fmla="*/ 24 w 76"/>
                        <a:gd name="T15" fmla="*/ 326 h 339"/>
                        <a:gd name="T16" fmla="*/ 5 w 76"/>
                        <a:gd name="T17" fmla="*/ 333 h 339"/>
                        <a:gd name="T18" fmla="*/ 1 w 76"/>
                        <a:gd name="T19" fmla="*/ 322 h 339"/>
                        <a:gd name="T20" fmla="*/ 1 w 76"/>
                        <a:gd name="T21" fmla="*/ 322 h 339"/>
                        <a:gd name="T22" fmla="*/ 1 w 76"/>
                        <a:gd name="T23" fmla="*/ 322 h 339"/>
                        <a:gd name="T24" fmla="*/ 1 w 76"/>
                        <a:gd name="T25" fmla="*/ 321 h 339"/>
                        <a:gd name="T26" fmla="*/ 1 w 76"/>
                        <a:gd name="T27" fmla="*/ 322 h 339"/>
                        <a:gd name="T28" fmla="*/ 7 w 76"/>
                        <a:gd name="T29" fmla="*/ 314 h 339"/>
                        <a:gd name="T30" fmla="*/ 7 w 76"/>
                        <a:gd name="T31" fmla="*/ 314 h 339"/>
                        <a:gd name="T32" fmla="*/ 1 w 76"/>
                        <a:gd name="T33" fmla="*/ 321 h 339"/>
                        <a:gd name="T34" fmla="*/ 4 w 76"/>
                        <a:gd name="T35" fmla="*/ 317 h 339"/>
                        <a:gd name="T36" fmla="*/ 7 w 76"/>
                        <a:gd name="T37" fmla="*/ 31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339">
                          <a:moveTo>
                            <a:pt x="1" y="322"/>
                          </a:moveTo>
                          <a:cubicBezTo>
                            <a:pt x="1" y="322"/>
                            <a:pt x="1" y="322"/>
                            <a:pt x="1" y="322"/>
                          </a:cubicBezTo>
                          <a:cubicBezTo>
                            <a:pt x="1" y="322"/>
                            <a:pt x="1" y="320"/>
                            <a:pt x="2" y="316"/>
                          </a:cubicBezTo>
                          <a:cubicBezTo>
                            <a:pt x="8" y="277"/>
                            <a:pt x="41" y="78"/>
                            <a:pt x="52" y="11"/>
                          </a:cubicBezTo>
                          <a:cubicBezTo>
                            <a:pt x="53" y="5"/>
                            <a:pt x="59" y="0"/>
                            <a:pt x="66" y="1"/>
                          </a:cubicBezTo>
                          <a:cubicBezTo>
                            <a:pt x="72" y="3"/>
                            <a:pt x="76" y="8"/>
                            <a:pt x="75" y="15"/>
                          </a:cubicBezTo>
                          <a:cubicBezTo>
                            <a:pt x="63" y="82"/>
                            <a:pt x="31" y="281"/>
                            <a:pt x="25" y="319"/>
                          </a:cubicBezTo>
                          <a:cubicBezTo>
                            <a:pt x="24" y="323"/>
                            <a:pt x="24" y="326"/>
                            <a:pt x="24" y="326"/>
                          </a:cubicBezTo>
                          <a:cubicBezTo>
                            <a:pt x="21" y="339"/>
                            <a:pt x="5" y="333"/>
                            <a:pt x="5" y="333"/>
                          </a:cubicBezTo>
                          <a:cubicBezTo>
                            <a:pt x="1" y="330"/>
                            <a:pt x="0" y="326"/>
                            <a:pt x="1" y="322"/>
                          </a:cubicBezTo>
                          <a:close/>
                          <a:moveTo>
                            <a:pt x="1" y="322"/>
                          </a:moveTo>
                          <a:cubicBezTo>
                            <a:pt x="1" y="322"/>
                            <a:pt x="1" y="322"/>
                            <a:pt x="1" y="322"/>
                          </a:cubicBezTo>
                          <a:cubicBezTo>
                            <a:pt x="1" y="321"/>
                            <a:pt x="1" y="321"/>
                            <a:pt x="1" y="321"/>
                          </a:cubicBezTo>
                          <a:cubicBezTo>
                            <a:pt x="1" y="322"/>
                            <a:pt x="1" y="322"/>
                            <a:pt x="1" y="322"/>
                          </a:cubicBezTo>
                          <a:close/>
                          <a:moveTo>
                            <a:pt x="7" y="314"/>
                          </a:moveTo>
                          <a:cubicBezTo>
                            <a:pt x="7" y="314"/>
                            <a:pt x="7" y="314"/>
                            <a:pt x="7" y="314"/>
                          </a:cubicBezTo>
                          <a:cubicBezTo>
                            <a:pt x="6" y="314"/>
                            <a:pt x="3" y="316"/>
                            <a:pt x="1" y="321"/>
                          </a:cubicBezTo>
                          <a:cubicBezTo>
                            <a:pt x="2" y="320"/>
                            <a:pt x="2" y="318"/>
                            <a:pt x="4" y="317"/>
                          </a:cubicBezTo>
                          <a:cubicBezTo>
                            <a:pt x="5" y="316"/>
                            <a:pt x="6" y="315"/>
                            <a:pt x="7" y="314"/>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sp>
              <p:nvSpPr>
                <p:cNvPr id="980" name="자유형: 도형 979">
                  <a:extLst>
                    <a:ext uri="{FF2B5EF4-FFF2-40B4-BE49-F238E27FC236}">
                      <a16:creationId xmlns:a16="http://schemas.microsoft.com/office/drawing/2014/main" id="{8A6444C6-14BB-4F28-9AD8-9DAA188C368D}"/>
                    </a:ext>
                  </a:extLst>
                </p:cNvPr>
                <p:cNvSpPr/>
                <p:nvPr/>
              </p:nvSpPr>
              <p:spPr>
                <a:xfrm>
                  <a:off x="5916143" y="2876261"/>
                  <a:ext cx="652540" cy="451828"/>
                </a:xfrm>
                <a:custGeom>
                  <a:avLst/>
                  <a:gdLst>
                    <a:gd name="connsiteX0" fmla="*/ 60066 w 652540"/>
                    <a:gd name="connsiteY0" fmla="*/ 0 h 451828"/>
                    <a:gd name="connsiteX1" fmla="*/ 592474 w 652540"/>
                    <a:gd name="connsiteY1" fmla="*/ 0 h 451828"/>
                    <a:gd name="connsiteX2" fmla="*/ 652540 w 652540"/>
                    <a:gd name="connsiteY2" fmla="*/ 60066 h 451828"/>
                    <a:gd name="connsiteX3" fmla="*/ 652540 w 652540"/>
                    <a:gd name="connsiteY3" fmla="*/ 391762 h 451828"/>
                    <a:gd name="connsiteX4" fmla="*/ 592474 w 652540"/>
                    <a:gd name="connsiteY4" fmla="*/ 451828 h 451828"/>
                    <a:gd name="connsiteX5" fmla="*/ 60066 w 652540"/>
                    <a:gd name="connsiteY5" fmla="*/ 451828 h 451828"/>
                    <a:gd name="connsiteX6" fmla="*/ 0 w 652540"/>
                    <a:gd name="connsiteY6" fmla="*/ 391762 h 451828"/>
                    <a:gd name="connsiteX7" fmla="*/ 0 w 652540"/>
                    <a:gd name="connsiteY7" fmla="*/ 60066 h 451828"/>
                    <a:gd name="connsiteX8" fmla="*/ 60066 w 652540"/>
                    <a:gd name="connsiteY8" fmla="*/ 0 h 45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540" h="451828">
                      <a:moveTo>
                        <a:pt x="60066" y="0"/>
                      </a:moveTo>
                      <a:lnTo>
                        <a:pt x="592474" y="0"/>
                      </a:lnTo>
                      <a:cubicBezTo>
                        <a:pt x="625648" y="0"/>
                        <a:pt x="652540" y="26892"/>
                        <a:pt x="652540" y="60066"/>
                      </a:cubicBezTo>
                      <a:lnTo>
                        <a:pt x="652540" y="391762"/>
                      </a:lnTo>
                      <a:cubicBezTo>
                        <a:pt x="652540" y="424936"/>
                        <a:pt x="625648" y="451828"/>
                        <a:pt x="592474" y="451828"/>
                      </a:cubicBezTo>
                      <a:lnTo>
                        <a:pt x="60066" y="451828"/>
                      </a:lnTo>
                      <a:cubicBezTo>
                        <a:pt x="26892" y="451828"/>
                        <a:pt x="0" y="424936"/>
                        <a:pt x="0" y="391762"/>
                      </a:cubicBezTo>
                      <a:lnTo>
                        <a:pt x="0" y="60066"/>
                      </a:lnTo>
                      <a:cubicBezTo>
                        <a:pt x="0" y="26892"/>
                        <a:pt x="26892" y="0"/>
                        <a:pt x="60066"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81" name="자유형: 도형 980">
                  <a:extLst>
                    <a:ext uri="{FF2B5EF4-FFF2-40B4-BE49-F238E27FC236}">
                      <a16:creationId xmlns:a16="http://schemas.microsoft.com/office/drawing/2014/main" id="{B03B008F-9A20-401D-BF19-CFD14A938FEF}"/>
                    </a:ext>
                  </a:extLst>
                </p:cNvPr>
                <p:cNvSpPr/>
                <p:nvPr/>
              </p:nvSpPr>
              <p:spPr>
                <a:xfrm>
                  <a:off x="6855132" y="2112925"/>
                  <a:ext cx="652540" cy="451828"/>
                </a:xfrm>
                <a:custGeom>
                  <a:avLst/>
                  <a:gdLst>
                    <a:gd name="connsiteX0" fmla="*/ 60066 w 652540"/>
                    <a:gd name="connsiteY0" fmla="*/ 0 h 451828"/>
                    <a:gd name="connsiteX1" fmla="*/ 592474 w 652540"/>
                    <a:gd name="connsiteY1" fmla="*/ 0 h 451828"/>
                    <a:gd name="connsiteX2" fmla="*/ 652540 w 652540"/>
                    <a:gd name="connsiteY2" fmla="*/ 60066 h 451828"/>
                    <a:gd name="connsiteX3" fmla="*/ 652540 w 652540"/>
                    <a:gd name="connsiteY3" fmla="*/ 391762 h 451828"/>
                    <a:gd name="connsiteX4" fmla="*/ 592474 w 652540"/>
                    <a:gd name="connsiteY4" fmla="*/ 451828 h 451828"/>
                    <a:gd name="connsiteX5" fmla="*/ 60066 w 652540"/>
                    <a:gd name="connsiteY5" fmla="*/ 451828 h 451828"/>
                    <a:gd name="connsiteX6" fmla="*/ 0 w 652540"/>
                    <a:gd name="connsiteY6" fmla="*/ 391762 h 451828"/>
                    <a:gd name="connsiteX7" fmla="*/ 0 w 652540"/>
                    <a:gd name="connsiteY7" fmla="*/ 60066 h 451828"/>
                    <a:gd name="connsiteX8" fmla="*/ 60066 w 652540"/>
                    <a:gd name="connsiteY8" fmla="*/ 0 h 45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540" h="451828">
                      <a:moveTo>
                        <a:pt x="60066" y="0"/>
                      </a:moveTo>
                      <a:lnTo>
                        <a:pt x="592474" y="0"/>
                      </a:lnTo>
                      <a:cubicBezTo>
                        <a:pt x="625648" y="0"/>
                        <a:pt x="652540" y="26892"/>
                        <a:pt x="652540" y="60066"/>
                      </a:cubicBezTo>
                      <a:lnTo>
                        <a:pt x="652540" y="391762"/>
                      </a:lnTo>
                      <a:cubicBezTo>
                        <a:pt x="652540" y="424936"/>
                        <a:pt x="625648" y="451828"/>
                        <a:pt x="592474" y="451828"/>
                      </a:cubicBezTo>
                      <a:lnTo>
                        <a:pt x="60066" y="451828"/>
                      </a:lnTo>
                      <a:cubicBezTo>
                        <a:pt x="26892" y="451828"/>
                        <a:pt x="0" y="424936"/>
                        <a:pt x="0" y="391762"/>
                      </a:cubicBezTo>
                      <a:lnTo>
                        <a:pt x="0" y="60066"/>
                      </a:lnTo>
                      <a:cubicBezTo>
                        <a:pt x="0" y="26892"/>
                        <a:pt x="26892" y="0"/>
                        <a:pt x="6006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82" name="자유형: 도형 981">
                  <a:extLst>
                    <a:ext uri="{FF2B5EF4-FFF2-40B4-BE49-F238E27FC236}">
                      <a16:creationId xmlns:a16="http://schemas.microsoft.com/office/drawing/2014/main" id="{FAD10905-0B5C-44B3-8E7E-4809D2987467}"/>
                    </a:ext>
                  </a:extLst>
                </p:cNvPr>
                <p:cNvSpPr/>
                <p:nvPr/>
              </p:nvSpPr>
              <p:spPr>
                <a:xfrm>
                  <a:off x="7819605" y="2112925"/>
                  <a:ext cx="652540" cy="451828"/>
                </a:xfrm>
                <a:custGeom>
                  <a:avLst/>
                  <a:gdLst>
                    <a:gd name="connsiteX0" fmla="*/ 60066 w 652540"/>
                    <a:gd name="connsiteY0" fmla="*/ 0 h 451828"/>
                    <a:gd name="connsiteX1" fmla="*/ 592474 w 652540"/>
                    <a:gd name="connsiteY1" fmla="*/ 0 h 451828"/>
                    <a:gd name="connsiteX2" fmla="*/ 652540 w 652540"/>
                    <a:gd name="connsiteY2" fmla="*/ 60066 h 451828"/>
                    <a:gd name="connsiteX3" fmla="*/ 652540 w 652540"/>
                    <a:gd name="connsiteY3" fmla="*/ 391762 h 451828"/>
                    <a:gd name="connsiteX4" fmla="*/ 592474 w 652540"/>
                    <a:gd name="connsiteY4" fmla="*/ 451828 h 451828"/>
                    <a:gd name="connsiteX5" fmla="*/ 60066 w 652540"/>
                    <a:gd name="connsiteY5" fmla="*/ 451828 h 451828"/>
                    <a:gd name="connsiteX6" fmla="*/ 0 w 652540"/>
                    <a:gd name="connsiteY6" fmla="*/ 391762 h 451828"/>
                    <a:gd name="connsiteX7" fmla="*/ 0 w 652540"/>
                    <a:gd name="connsiteY7" fmla="*/ 60066 h 451828"/>
                    <a:gd name="connsiteX8" fmla="*/ 60066 w 652540"/>
                    <a:gd name="connsiteY8" fmla="*/ 0 h 45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540" h="451828">
                      <a:moveTo>
                        <a:pt x="60066" y="0"/>
                      </a:moveTo>
                      <a:lnTo>
                        <a:pt x="592474" y="0"/>
                      </a:lnTo>
                      <a:cubicBezTo>
                        <a:pt x="625648" y="0"/>
                        <a:pt x="652540" y="26892"/>
                        <a:pt x="652540" y="60066"/>
                      </a:cubicBezTo>
                      <a:lnTo>
                        <a:pt x="652540" y="391762"/>
                      </a:lnTo>
                      <a:cubicBezTo>
                        <a:pt x="652540" y="424936"/>
                        <a:pt x="625648" y="451828"/>
                        <a:pt x="592474" y="451828"/>
                      </a:cubicBezTo>
                      <a:lnTo>
                        <a:pt x="60066" y="451828"/>
                      </a:lnTo>
                      <a:cubicBezTo>
                        <a:pt x="26892" y="451828"/>
                        <a:pt x="0" y="424936"/>
                        <a:pt x="0" y="391762"/>
                      </a:cubicBezTo>
                      <a:lnTo>
                        <a:pt x="0" y="60066"/>
                      </a:lnTo>
                      <a:cubicBezTo>
                        <a:pt x="0" y="26892"/>
                        <a:pt x="26892" y="0"/>
                        <a:pt x="60066"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grpSp>
            <p:nvGrpSpPr>
              <p:cNvPr id="729" name="그룹 728">
                <a:extLst>
                  <a:ext uri="{FF2B5EF4-FFF2-40B4-BE49-F238E27FC236}">
                    <a16:creationId xmlns:a16="http://schemas.microsoft.com/office/drawing/2014/main" id="{89F99E1B-CEA8-4254-B091-F220A54453B3}"/>
                  </a:ext>
                </a:extLst>
              </p:cNvPr>
              <p:cNvGrpSpPr/>
              <p:nvPr/>
            </p:nvGrpSpPr>
            <p:grpSpPr>
              <a:xfrm>
                <a:off x="6824574" y="4699094"/>
                <a:ext cx="377202" cy="553537"/>
                <a:chOff x="6480175" y="5064126"/>
                <a:chExt cx="390525" cy="573088"/>
              </a:xfrm>
            </p:grpSpPr>
            <p:sp>
              <p:nvSpPr>
                <p:cNvPr id="836" name="Freeform 9">
                  <a:extLst>
                    <a:ext uri="{FF2B5EF4-FFF2-40B4-BE49-F238E27FC236}">
                      <a16:creationId xmlns:a16="http://schemas.microsoft.com/office/drawing/2014/main" id="{196A8A29-656C-4CD2-8B0D-31699B2454E7}"/>
                    </a:ext>
                  </a:extLst>
                </p:cNvPr>
                <p:cNvSpPr>
                  <a:spLocks/>
                </p:cNvSpPr>
                <p:nvPr/>
              </p:nvSpPr>
              <p:spPr bwMode="auto">
                <a:xfrm>
                  <a:off x="6510338" y="5175251"/>
                  <a:ext cx="334963" cy="298450"/>
                </a:xfrm>
                <a:custGeom>
                  <a:avLst/>
                  <a:gdLst>
                    <a:gd name="T0" fmla="*/ 3 w 722"/>
                    <a:gd name="T1" fmla="*/ 2 h 640"/>
                    <a:gd name="T2" fmla="*/ 35 w 722"/>
                    <a:gd name="T3" fmla="*/ 579 h 640"/>
                    <a:gd name="T4" fmla="*/ 697 w 722"/>
                    <a:gd name="T5" fmla="*/ 566 h 640"/>
                    <a:gd name="T6" fmla="*/ 708 w 722"/>
                    <a:gd name="T7" fmla="*/ 0 h 640"/>
                    <a:gd name="T8" fmla="*/ 3 w 722"/>
                    <a:gd name="T9" fmla="*/ 2 h 640"/>
                  </a:gdLst>
                  <a:ahLst/>
                  <a:cxnLst>
                    <a:cxn ang="0">
                      <a:pos x="T0" y="T1"/>
                    </a:cxn>
                    <a:cxn ang="0">
                      <a:pos x="T2" y="T3"/>
                    </a:cxn>
                    <a:cxn ang="0">
                      <a:pos x="T4" y="T5"/>
                    </a:cxn>
                    <a:cxn ang="0">
                      <a:pos x="T6" y="T7"/>
                    </a:cxn>
                    <a:cxn ang="0">
                      <a:pos x="T8" y="T9"/>
                    </a:cxn>
                  </a:cxnLst>
                  <a:rect l="0" t="0" r="r" b="b"/>
                  <a:pathLst>
                    <a:path w="722" h="640">
                      <a:moveTo>
                        <a:pt x="3" y="2"/>
                      </a:moveTo>
                      <a:cubicBezTo>
                        <a:pt x="3" y="2"/>
                        <a:pt x="0" y="465"/>
                        <a:pt x="35" y="579"/>
                      </a:cubicBezTo>
                      <a:cubicBezTo>
                        <a:pt x="35" y="579"/>
                        <a:pt x="408" y="640"/>
                        <a:pt x="697" y="566"/>
                      </a:cubicBezTo>
                      <a:cubicBezTo>
                        <a:pt x="697" y="566"/>
                        <a:pt x="722" y="295"/>
                        <a:pt x="708" y="0"/>
                      </a:cubicBezTo>
                      <a:cubicBezTo>
                        <a:pt x="3" y="2"/>
                        <a:pt x="3" y="2"/>
                        <a:pt x="3"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7" name="Freeform 10">
                  <a:extLst>
                    <a:ext uri="{FF2B5EF4-FFF2-40B4-BE49-F238E27FC236}">
                      <a16:creationId xmlns:a16="http://schemas.microsoft.com/office/drawing/2014/main" id="{0F8568B2-1683-4640-9079-C51849162CC9}"/>
                    </a:ext>
                  </a:extLst>
                </p:cNvPr>
                <p:cNvSpPr>
                  <a:spLocks/>
                </p:cNvSpPr>
                <p:nvPr/>
              </p:nvSpPr>
              <p:spPr bwMode="auto">
                <a:xfrm>
                  <a:off x="6516688" y="5064126"/>
                  <a:ext cx="314325" cy="69850"/>
                </a:xfrm>
                <a:custGeom>
                  <a:avLst/>
                  <a:gdLst>
                    <a:gd name="T0" fmla="*/ 0 w 676"/>
                    <a:gd name="T1" fmla="*/ 149 h 149"/>
                    <a:gd name="T2" fmla="*/ 47 w 676"/>
                    <a:gd name="T3" fmla="*/ 10 h 149"/>
                    <a:gd name="T4" fmla="*/ 379 w 676"/>
                    <a:gd name="T5" fmla="*/ 40 h 149"/>
                    <a:gd name="T6" fmla="*/ 635 w 676"/>
                    <a:gd name="T7" fmla="*/ 45 h 149"/>
                    <a:gd name="T8" fmla="*/ 665 w 676"/>
                    <a:gd name="T9" fmla="*/ 146 h 149"/>
                    <a:gd name="T10" fmla="*/ 0 w 676"/>
                    <a:gd name="T11" fmla="*/ 149 h 149"/>
                  </a:gdLst>
                  <a:ahLst/>
                  <a:cxnLst>
                    <a:cxn ang="0">
                      <a:pos x="T0" y="T1"/>
                    </a:cxn>
                    <a:cxn ang="0">
                      <a:pos x="T2" y="T3"/>
                    </a:cxn>
                    <a:cxn ang="0">
                      <a:pos x="T4" y="T5"/>
                    </a:cxn>
                    <a:cxn ang="0">
                      <a:pos x="T6" y="T7"/>
                    </a:cxn>
                    <a:cxn ang="0">
                      <a:pos x="T8" y="T9"/>
                    </a:cxn>
                    <a:cxn ang="0">
                      <a:pos x="T10" y="T11"/>
                    </a:cxn>
                  </a:cxnLst>
                  <a:rect l="0" t="0" r="r" b="b"/>
                  <a:pathLst>
                    <a:path w="676" h="149">
                      <a:moveTo>
                        <a:pt x="0" y="149"/>
                      </a:moveTo>
                      <a:cubicBezTo>
                        <a:pt x="0" y="149"/>
                        <a:pt x="9" y="20"/>
                        <a:pt x="47" y="10"/>
                      </a:cubicBezTo>
                      <a:cubicBezTo>
                        <a:pt x="85" y="0"/>
                        <a:pt x="311" y="29"/>
                        <a:pt x="379" y="40"/>
                      </a:cubicBezTo>
                      <a:cubicBezTo>
                        <a:pt x="440" y="50"/>
                        <a:pt x="559" y="38"/>
                        <a:pt x="635" y="45"/>
                      </a:cubicBezTo>
                      <a:cubicBezTo>
                        <a:pt x="676" y="49"/>
                        <a:pt x="665" y="146"/>
                        <a:pt x="665" y="146"/>
                      </a:cubicBezTo>
                      <a:cubicBezTo>
                        <a:pt x="0" y="149"/>
                        <a:pt x="0" y="149"/>
                        <a:pt x="0" y="14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8" name="Freeform 11">
                  <a:extLst>
                    <a:ext uri="{FF2B5EF4-FFF2-40B4-BE49-F238E27FC236}">
                      <a16:creationId xmlns:a16="http://schemas.microsoft.com/office/drawing/2014/main" id="{03A58A00-6E3C-4B68-91F1-97088E434CF0}"/>
                    </a:ext>
                  </a:extLst>
                </p:cNvPr>
                <p:cNvSpPr>
                  <a:spLocks/>
                </p:cNvSpPr>
                <p:nvPr/>
              </p:nvSpPr>
              <p:spPr bwMode="auto">
                <a:xfrm>
                  <a:off x="6589713" y="5553076"/>
                  <a:ext cx="192088" cy="84138"/>
                </a:xfrm>
                <a:custGeom>
                  <a:avLst/>
                  <a:gdLst>
                    <a:gd name="T0" fmla="*/ 0 w 414"/>
                    <a:gd name="T1" fmla="*/ 20 h 179"/>
                    <a:gd name="T2" fmla="*/ 10 w 414"/>
                    <a:gd name="T3" fmla="*/ 175 h 179"/>
                    <a:gd name="T4" fmla="*/ 209 w 414"/>
                    <a:gd name="T5" fmla="*/ 178 h 179"/>
                    <a:gd name="T6" fmla="*/ 402 w 414"/>
                    <a:gd name="T7" fmla="*/ 177 h 179"/>
                    <a:gd name="T8" fmla="*/ 414 w 414"/>
                    <a:gd name="T9" fmla="*/ 2 h 179"/>
                    <a:gd name="T10" fmla="*/ 0 w 414"/>
                    <a:gd name="T11" fmla="*/ 20 h 179"/>
                  </a:gdLst>
                  <a:ahLst/>
                  <a:cxnLst>
                    <a:cxn ang="0">
                      <a:pos x="T0" y="T1"/>
                    </a:cxn>
                    <a:cxn ang="0">
                      <a:pos x="T2" y="T3"/>
                    </a:cxn>
                    <a:cxn ang="0">
                      <a:pos x="T4" y="T5"/>
                    </a:cxn>
                    <a:cxn ang="0">
                      <a:pos x="T6" y="T7"/>
                    </a:cxn>
                    <a:cxn ang="0">
                      <a:pos x="T8" y="T9"/>
                    </a:cxn>
                    <a:cxn ang="0">
                      <a:pos x="T10" y="T11"/>
                    </a:cxn>
                  </a:cxnLst>
                  <a:rect l="0" t="0" r="r" b="b"/>
                  <a:pathLst>
                    <a:path w="414" h="179">
                      <a:moveTo>
                        <a:pt x="0" y="20"/>
                      </a:moveTo>
                      <a:cubicBezTo>
                        <a:pt x="0" y="20"/>
                        <a:pt x="8" y="154"/>
                        <a:pt x="10" y="175"/>
                      </a:cubicBezTo>
                      <a:cubicBezTo>
                        <a:pt x="10" y="175"/>
                        <a:pt x="116" y="179"/>
                        <a:pt x="209" y="178"/>
                      </a:cubicBezTo>
                      <a:cubicBezTo>
                        <a:pt x="293" y="178"/>
                        <a:pt x="400" y="179"/>
                        <a:pt x="402" y="177"/>
                      </a:cubicBezTo>
                      <a:cubicBezTo>
                        <a:pt x="410" y="168"/>
                        <a:pt x="413" y="50"/>
                        <a:pt x="414" y="2"/>
                      </a:cubicBezTo>
                      <a:cubicBezTo>
                        <a:pt x="414" y="0"/>
                        <a:pt x="330" y="63"/>
                        <a:pt x="0" y="2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9" name="Freeform 12">
                  <a:extLst>
                    <a:ext uri="{FF2B5EF4-FFF2-40B4-BE49-F238E27FC236}">
                      <a16:creationId xmlns:a16="http://schemas.microsoft.com/office/drawing/2014/main" id="{9A75269E-BF85-4DD8-9D4A-B8BA5249DB5F}"/>
                    </a:ext>
                  </a:extLst>
                </p:cNvPr>
                <p:cNvSpPr>
                  <a:spLocks/>
                </p:cNvSpPr>
                <p:nvPr/>
              </p:nvSpPr>
              <p:spPr bwMode="auto">
                <a:xfrm>
                  <a:off x="6523038" y="5426076"/>
                  <a:ext cx="312738" cy="169863"/>
                </a:xfrm>
                <a:custGeom>
                  <a:avLst/>
                  <a:gdLst>
                    <a:gd name="T0" fmla="*/ 0 w 673"/>
                    <a:gd name="T1" fmla="*/ 12 h 367"/>
                    <a:gd name="T2" fmla="*/ 355 w 673"/>
                    <a:gd name="T3" fmla="*/ 366 h 367"/>
                    <a:gd name="T4" fmla="*/ 673 w 673"/>
                    <a:gd name="T5" fmla="*/ 0 h 367"/>
                    <a:gd name="T6" fmla="*/ 0 w 673"/>
                    <a:gd name="T7" fmla="*/ 12 h 367"/>
                  </a:gdLst>
                  <a:ahLst/>
                  <a:cxnLst>
                    <a:cxn ang="0">
                      <a:pos x="T0" y="T1"/>
                    </a:cxn>
                    <a:cxn ang="0">
                      <a:pos x="T2" y="T3"/>
                    </a:cxn>
                    <a:cxn ang="0">
                      <a:pos x="T4" y="T5"/>
                    </a:cxn>
                    <a:cxn ang="0">
                      <a:pos x="T6" y="T7"/>
                    </a:cxn>
                  </a:cxnLst>
                  <a:rect l="0" t="0" r="r" b="b"/>
                  <a:pathLst>
                    <a:path w="673" h="367">
                      <a:moveTo>
                        <a:pt x="0" y="12"/>
                      </a:moveTo>
                      <a:cubicBezTo>
                        <a:pt x="0" y="12"/>
                        <a:pt x="18" y="367"/>
                        <a:pt x="355" y="366"/>
                      </a:cubicBezTo>
                      <a:cubicBezTo>
                        <a:pt x="658" y="365"/>
                        <a:pt x="667" y="84"/>
                        <a:pt x="673" y="0"/>
                      </a:cubicBezTo>
                      <a:cubicBezTo>
                        <a:pt x="673" y="0"/>
                        <a:pt x="403" y="63"/>
                        <a:pt x="0" y="1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0" name="Freeform 13">
                  <a:extLst>
                    <a:ext uri="{FF2B5EF4-FFF2-40B4-BE49-F238E27FC236}">
                      <a16:creationId xmlns:a16="http://schemas.microsoft.com/office/drawing/2014/main" id="{2F72FAFB-CD2E-4CC9-B41D-013A124C57C6}"/>
                    </a:ext>
                  </a:extLst>
                </p:cNvPr>
                <p:cNvSpPr>
                  <a:spLocks/>
                </p:cNvSpPr>
                <p:nvPr/>
              </p:nvSpPr>
              <p:spPr bwMode="auto">
                <a:xfrm>
                  <a:off x="6480175" y="5126038"/>
                  <a:ext cx="390525" cy="69850"/>
                </a:xfrm>
                <a:custGeom>
                  <a:avLst/>
                  <a:gdLst>
                    <a:gd name="T0" fmla="*/ 25 w 842"/>
                    <a:gd name="T1" fmla="*/ 10 h 150"/>
                    <a:gd name="T2" fmla="*/ 1 w 842"/>
                    <a:gd name="T3" fmla="*/ 117 h 150"/>
                    <a:gd name="T4" fmla="*/ 842 w 842"/>
                    <a:gd name="T5" fmla="*/ 108 h 150"/>
                    <a:gd name="T6" fmla="*/ 818 w 842"/>
                    <a:gd name="T7" fmla="*/ 4 h 150"/>
                    <a:gd name="T8" fmla="*/ 25 w 842"/>
                    <a:gd name="T9" fmla="*/ 10 h 150"/>
                  </a:gdLst>
                  <a:ahLst/>
                  <a:cxnLst>
                    <a:cxn ang="0">
                      <a:pos x="T0" y="T1"/>
                    </a:cxn>
                    <a:cxn ang="0">
                      <a:pos x="T2" y="T3"/>
                    </a:cxn>
                    <a:cxn ang="0">
                      <a:pos x="T4" y="T5"/>
                    </a:cxn>
                    <a:cxn ang="0">
                      <a:pos x="T6" y="T7"/>
                    </a:cxn>
                    <a:cxn ang="0">
                      <a:pos x="T8" y="T9"/>
                    </a:cxn>
                  </a:cxnLst>
                  <a:rect l="0" t="0" r="r" b="b"/>
                  <a:pathLst>
                    <a:path w="842" h="150">
                      <a:moveTo>
                        <a:pt x="25" y="10"/>
                      </a:moveTo>
                      <a:cubicBezTo>
                        <a:pt x="25" y="10"/>
                        <a:pt x="0" y="66"/>
                        <a:pt x="1" y="117"/>
                      </a:cubicBezTo>
                      <a:cubicBezTo>
                        <a:pt x="1" y="117"/>
                        <a:pt x="516" y="150"/>
                        <a:pt x="842" y="108"/>
                      </a:cubicBezTo>
                      <a:cubicBezTo>
                        <a:pt x="842" y="108"/>
                        <a:pt x="836" y="33"/>
                        <a:pt x="818" y="4"/>
                      </a:cubicBezTo>
                      <a:cubicBezTo>
                        <a:pt x="818" y="4"/>
                        <a:pt x="45" y="0"/>
                        <a:pt x="25" y="1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sp>
            <p:nvSpPr>
              <p:cNvPr id="730" name="Freeform 14">
                <a:extLst>
                  <a:ext uri="{FF2B5EF4-FFF2-40B4-BE49-F238E27FC236}">
                    <a16:creationId xmlns:a16="http://schemas.microsoft.com/office/drawing/2014/main" id="{FEF6E8EB-C7EF-4CC2-89B0-2E30168EB8C5}"/>
                  </a:ext>
                </a:extLst>
              </p:cNvPr>
              <p:cNvSpPr>
                <a:spLocks noEditPoints="1"/>
              </p:cNvSpPr>
              <p:nvPr/>
            </p:nvSpPr>
            <p:spPr bwMode="auto">
              <a:xfrm>
                <a:off x="10878729" y="4140957"/>
                <a:ext cx="700738" cy="670071"/>
              </a:xfrm>
              <a:custGeom>
                <a:avLst/>
                <a:gdLst>
                  <a:gd name="T0" fmla="*/ 1188 w 1559"/>
                  <a:gd name="T1" fmla="*/ 1458 h 1492"/>
                  <a:gd name="T2" fmla="*/ 1000 w 1559"/>
                  <a:gd name="T3" fmla="*/ 1487 h 1492"/>
                  <a:gd name="T4" fmla="*/ 1082 w 1559"/>
                  <a:gd name="T5" fmla="*/ 1457 h 1492"/>
                  <a:gd name="T6" fmla="*/ 822 w 1559"/>
                  <a:gd name="T7" fmla="*/ 1474 h 1492"/>
                  <a:gd name="T8" fmla="*/ 1359 w 1559"/>
                  <a:gd name="T9" fmla="*/ 1491 h 1492"/>
                  <a:gd name="T10" fmla="*/ 1428 w 1559"/>
                  <a:gd name="T11" fmla="*/ 1490 h 1492"/>
                  <a:gd name="T12" fmla="*/ 654 w 1559"/>
                  <a:gd name="T13" fmla="*/ 1486 h 1492"/>
                  <a:gd name="T14" fmla="*/ 736 w 1559"/>
                  <a:gd name="T15" fmla="*/ 1491 h 1492"/>
                  <a:gd name="T16" fmla="*/ 494 w 1559"/>
                  <a:gd name="T17" fmla="*/ 1455 h 1492"/>
                  <a:gd name="T18" fmla="*/ 303 w 1559"/>
                  <a:gd name="T19" fmla="*/ 1470 h 1492"/>
                  <a:gd name="T20" fmla="*/ 402 w 1559"/>
                  <a:gd name="T21" fmla="*/ 1459 h 1492"/>
                  <a:gd name="T22" fmla="*/ 130 w 1559"/>
                  <a:gd name="T23" fmla="*/ 1465 h 1492"/>
                  <a:gd name="T24" fmla="*/ 1514 w 1559"/>
                  <a:gd name="T25" fmla="*/ 1464 h 1492"/>
                  <a:gd name="T26" fmla="*/ 1552 w 1559"/>
                  <a:gd name="T27" fmla="*/ 1440 h 1492"/>
                  <a:gd name="T28" fmla="*/ 1531 w 1559"/>
                  <a:gd name="T29" fmla="*/ 1481 h 1492"/>
                  <a:gd name="T30" fmla="*/ 5 w 1559"/>
                  <a:gd name="T31" fmla="*/ 1461 h 1492"/>
                  <a:gd name="T32" fmla="*/ 18 w 1559"/>
                  <a:gd name="T33" fmla="*/ 1392 h 1492"/>
                  <a:gd name="T34" fmla="*/ 17 w 1559"/>
                  <a:gd name="T35" fmla="*/ 1323 h 1492"/>
                  <a:gd name="T36" fmla="*/ 34 w 1559"/>
                  <a:gd name="T37" fmla="*/ 1236 h 1492"/>
                  <a:gd name="T38" fmla="*/ 1536 w 1559"/>
                  <a:gd name="T39" fmla="*/ 1310 h 1492"/>
                  <a:gd name="T40" fmla="*/ 1554 w 1559"/>
                  <a:gd name="T41" fmla="*/ 1223 h 1492"/>
                  <a:gd name="T42" fmla="*/ 5 w 1559"/>
                  <a:gd name="T43" fmla="*/ 1145 h 1492"/>
                  <a:gd name="T44" fmla="*/ 35 w 1559"/>
                  <a:gd name="T45" fmla="*/ 1133 h 1492"/>
                  <a:gd name="T46" fmla="*/ 1539 w 1559"/>
                  <a:gd name="T47" fmla="*/ 1033 h 1492"/>
                  <a:gd name="T48" fmla="*/ 2 w 1559"/>
                  <a:gd name="T49" fmla="*/ 959 h 1492"/>
                  <a:gd name="T50" fmla="*/ 36 w 1559"/>
                  <a:gd name="T51" fmla="*/ 960 h 1492"/>
                  <a:gd name="T52" fmla="*/ 1523 w 1559"/>
                  <a:gd name="T53" fmla="*/ 877 h 1492"/>
                  <a:gd name="T54" fmla="*/ 4 w 1559"/>
                  <a:gd name="T55" fmla="*/ 786 h 1492"/>
                  <a:gd name="T56" fmla="*/ 39 w 1559"/>
                  <a:gd name="T57" fmla="*/ 719 h 1492"/>
                  <a:gd name="T58" fmla="*/ 1524 w 1559"/>
                  <a:gd name="T59" fmla="*/ 704 h 1492"/>
                  <a:gd name="T60" fmla="*/ 23 w 1559"/>
                  <a:gd name="T61" fmla="*/ 631 h 1492"/>
                  <a:gd name="T62" fmla="*/ 42 w 1559"/>
                  <a:gd name="T63" fmla="*/ 544 h 1492"/>
                  <a:gd name="T64" fmla="*/ 1542 w 1559"/>
                  <a:gd name="T65" fmla="*/ 618 h 1492"/>
                  <a:gd name="T66" fmla="*/ 1542 w 1559"/>
                  <a:gd name="T67" fmla="*/ 514 h 1492"/>
                  <a:gd name="T68" fmla="*/ 9 w 1559"/>
                  <a:gd name="T69" fmla="*/ 440 h 1492"/>
                  <a:gd name="T70" fmla="*/ 44 w 1559"/>
                  <a:gd name="T71" fmla="*/ 441 h 1492"/>
                  <a:gd name="T72" fmla="*/ 1530 w 1559"/>
                  <a:gd name="T73" fmla="*/ 346 h 1492"/>
                  <a:gd name="T74" fmla="*/ 29 w 1559"/>
                  <a:gd name="T75" fmla="*/ 285 h 1492"/>
                  <a:gd name="T76" fmla="*/ 47 w 1559"/>
                  <a:gd name="T77" fmla="*/ 198 h 1492"/>
                  <a:gd name="T78" fmla="*/ 1524 w 1559"/>
                  <a:gd name="T79" fmla="*/ 255 h 1492"/>
                  <a:gd name="T80" fmla="*/ 1558 w 1559"/>
                  <a:gd name="T81" fmla="*/ 185 h 1492"/>
                  <a:gd name="T82" fmla="*/ 15 w 1559"/>
                  <a:gd name="T83" fmla="*/ 25 h 1492"/>
                  <a:gd name="T84" fmla="*/ 32 w 1559"/>
                  <a:gd name="T85" fmla="*/ 112 h 1492"/>
                  <a:gd name="T86" fmla="*/ 1532 w 1559"/>
                  <a:gd name="T87" fmla="*/ 0 h 1492"/>
                  <a:gd name="T88" fmla="*/ 1555 w 1559"/>
                  <a:gd name="T89" fmla="*/ 82 h 1492"/>
                  <a:gd name="T90" fmla="*/ 228 w 1559"/>
                  <a:gd name="T91" fmla="*/ 24 h 1492"/>
                  <a:gd name="T92" fmla="*/ 298 w 1559"/>
                  <a:gd name="T93" fmla="*/ 24 h 1492"/>
                  <a:gd name="T94" fmla="*/ 350 w 1559"/>
                  <a:gd name="T95" fmla="*/ 41 h 1492"/>
                  <a:gd name="T96" fmla="*/ 488 w 1559"/>
                  <a:gd name="T97" fmla="*/ 6 h 1492"/>
                  <a:gd name="T98" fmla="*/ 661 w 1559"/>
                  <a:gd name="T99" fmla="*/ 40 h 1492"/>
                  <a:gd name="T100" fmla="*/ 730 w 1559"/>
                  <a:gd name="T101" fmla="*/ 5 h 1492"/>
                  <a:gd name="T102" fmla="*/ 822 w 1559"/>
                  <a:gd name="T103" fmla="*/ 9 h 1492"/>
                  <a:gd name="T104" fmla="*/ 1008 w 1559"/>
                  <a:gd name="T105" fmla="*/ 37 h 1492"/>
                  <a:gd name="T106" fmla="*/ 1077 w 1559"/>
                  <a:gd name="T107" fmla="*/ 2 h 1492"/>
                  <a:gd name="T108" fmla="*/ 1181 w 1559"/>
                  <a:gd name="T109" fmla="*/ 36 h 1492"/>
                  <a:gd name="T110" fmla="*/ 1181 w 1559"/>
                  <a:gd name="T111" fmla="*/ 36 h 1492"/>
                  <a:gd name="T112" fmla="*/ 1423 w 1559"/>
                  <a:gd name="T113" fmla="*/ 0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59" h="1492">
                    <a:moveTo>
                      <a:pt x="1255" y="1492"/>
                    </a:moveTo>
                    <a:cubicBezTo>
                      <a:pt x="1243" y="1492"/>
                      <a:pt x="1243" y="1492"/>
                      <a:pt x="1243" y="1492"/>
                    </a:cubicBezTo>
                    <a:cubicBezTo>
                      <a:pt x="1218" y="1492"/>
                      <a:pt x="1199" y="1492"/>
                      <a:pt x="1186" y="1492"/>
                    </a:cubicBezTo>
                    <a:cubicBezTo>
                      <a:pt x="1181" y="1492"/>
                      <a:pt x="1177" y="1490"/>
                      <a:pt x="1174" y="1487"/>
                    </a:cubicBezTo>
                    <a:cubicBezTo>
                      <a:pt x="1170" y="1484"/>
                      <a:pt x="1168" y="1479"/>
                      <a:pt x="1168" y="1475"/>
                    </a:cubicBezTo>
                    <a:cubicBezTo>
                      <a:pt x="1169" y="1465"/>
                      <a:pt x="1176" y="1458"/>
                      <a:pt x="1186" y="1458"/>
                    </a:cubicBezTo>
                    <a:cubicBezTo>
                      <a:pt x="1188" y="1458"/>
                      <a:pt x="1188" y="1458"/>
                      <a:pt x="1188" y="1458"/>
                    </a:cubicBezTo>
                    <a:cubicBezTo>
                      <a:pt x="1203" y="1458"/>
                      <a:pt x="1226" y="1458"/>
                      <a:pt x="1255" y="1458"/>
                    </a:cubicBezTo>
                    <a:cubicBezTo>
                      <a:pt x="1264" y="1458"/>
                      <a:pt x="1272" y="1465"/>
                      <a:pt x="1272" y="1475"/>
                    </a:cubicBezTo>
                    <a:cubicBezTo>
                      <a:pt x="1272" y="1484"/>
                      <a:pt x="1264" y="1492"/>
                      <a:pt x="1255" y="1492"/>
                    </a:cubicBezTo>
                    <a:close/>
                    <a:moveTo>
                      <a:pt x="1082" y="1492"/>
                    </a:moveTo>
                    <a:cubicBezTo>
                      <a:pt x="1082" y="1492"/>
                      <a:pt x="1082" y="1492"/>
                      <a:pt x="1082" y="1492"/>
                    </a:cubicBezTo>
                    <a:cubicBezTo>
                      <a:pt x="1060" y="1492"/>
                      <a:pt x="1037" y="1492"/>
                      <a:pt x="1013" y="1492"/>
                    </a:cubicBezTo>
                    <a:cubicBezTo>
                      <a:pt x="1008" y="1492"/>
                      <a:pt x="1004" y="1490"/>
                      <a:pt x="1000" y="1487"/>
                    </a:cubicBezTo>
                    <a:cubicBezTo>
                      <a:pt x="997" y="1484"/>
                      <a:pt x="995" y="1479"/>
                      <a:pt x="995" y="1475"/>
                    </a:cubicBezTo>
                    <a:cubicBezTo>
                      <a:pt x="995" y="1465"/>
                      <a:pt x="1003" y="1457"/>
                      <a:pt x="1013" y="1457"/>
                    </a:cubicBezTo>
                    <a:cubicBezTo>
                      <a:pt x="1013" y="1457"/>
                      <a:pt x="1013" y="1457"/>
                      <a:pt x="1013" y="1457"/>
                    </a:cubicBezTo>
                    <a:cubicBezTo>
                      <a:pt x="1013" y="1457"/>
                      <a:pt x="1013" y="1457"/>
                      <a:pt x="1013" y="1457"/>
                    </a:cubicBezTo>
                    <a:cubicBezTo>
                      <a:pt x="1013" y="1457"/>
                      <a:pt x="1013" y="1457"/>
                      <a:pt x="1013" y="1457"/>
                    </a:cubicBezTo>
                    <a:cubicBezTo>
                      <a:pt x="1013" y="1457"/>
                      <a:pt x="1013" y="1457"/>
                      <a:pt x="1013" y="1457"/>
                    </a:cubicBezTo>
                    <a:cubicBezTo>
                      <a:pt x="1037" y="1457"/>
                      <a:pt x="1060" y="1457"/>
                      <a:pt x="1082" y="1457"/>
                    </a:cubicBezTo>
                    <a:cubicBezTo>
                      <a:pt x="1091" y="1457"/>
                      <a:pt x="1099" y="1465"/>
                      <a:pt x="1099" y="1475"/>
                    </a:cubicBezTo>
                    <a:cubicBezTo>
                      <a:pt x="1099" y="1484"/>
                      <a:pt x="1091" y="1492"/>
                      <a:pt x="1082" y="1492"/>
                    </a:cubicBezTo>
                    <a:close/>
                    <a:moveTo>
                      <a:pt x="909" y="1492"/>
                    </a:moveTo>
                    <a:cubicBezTo>
                      <a:pt x="909" y="1492"/>
                      <a:pt x="909" y="1492"/>
                      <a:pt x="909" y="1492"/>
                    </a:cubicBezTo>
                    <a:cubicBezTo>
                      <a:pt x="883" y="1492"/>
                      <a:pt x="883" y="1492"/>
                      <a:pt x="883" y="1492"/>
                    </a:cubicBezTo>
                    <a:cubicBezTo>
                      <a:pt x="869" y="1492"/>
                      <a:pt x="854" y="1492"/>
                      <a:pt x="840" y="1492"/>
                    </a:cubicBezTo>
                    <a:cubicBezTo>
                      <a:pt x="830" y="1492"/>
                      <a:pt x="822" y="1484"/>
                      <a:pt x="822" y="1474"/>
                    </a:cubicBezTo>
                    <a:cubicBezTo>
                      <a:pt x="822" y="1465"/>
                      <a:pt x="830" y="1457"/>
                      <a:pt x="840" y="1457"/>
                    </a:cubicBezTo>
                    <a:cubicBezTo>
                      <a:pt x="857" y="1457"/>
                      <a:pt x="874" y="1457"/>
                      <a:pt x="890" y="1457"/>
                    </a:cubicBezTo>
                    <a:cubicBezTo>
                      <a:pt x="909" y="1457"/>
                      <a:pt x="909" y="1457"/>
                      <a:pt x="909" y="1457"/>
                    </a:cubicBezTo>
                    <a:cubicBezTo>
                      <a:pt x="918" y="1457"/>
                      <a:pt x="926" y="1465"/>
                      <a:pt x="926" y="1475"/>
                    </a:cubicBezTo>
                    <a:cubicBezTo>
                      <a:pt x="926" y="1484"/>
                      <a:pt x="918" y="1492"/>
                      <a:pt x="909" y="1492"/>
                    </a:cubicBezTo>
                    <a:close/>
                    <a:moveTo>
                      <a:pt x="1359" y="1491"/>
                    </a:moveTo>
                    <a:cubicBezTo>
                      <a:pt x="1359" y="1491"/>
                      <a:pt x="1359" y="1491"/>
                      <a:pt x="1359" y="1491"/>
                    </a:cubicBezTo>
                    <a:cubicBezTo>
                      <a:pt x="1359" y="1491"/>
                      <a:pt x="1359" y="1491"/>
                      <a:pt x="1359" y="1491"/>
                    </a:cubicBezTo>
                    <a:cubicBezTo>
                      <a:pt x="1349" y="1491"/>
                      <a:pt x="1342" y="1484"/>
                      <a:pt x="1341" y="1474"/>
                    </a:cubicBezTo>
                    <a:cubicBezTo>
                      <a:pt x="1341" y="1474"/>
                      <a:pt x="1341" y="1474"/>
                      <a:pt x="1341" y="1474"/>
                    </a:cubicBezTo>
                    <a:cubicBezTo>
                      <a:pt x="1342" y="1465"/>
                      <a:pt x="1349" y="1457"/>
                      <a:pt x="1359" y="1457"/>
                    </a:cubicBezTo>
                    <a:cubicBezTo>
                      <a:pt x="1384" y="1456"/>
                      <a:pt x="1407" y="1456"/>
                      <a:pt x="1427" y="1455"/>
                    </a:cubicBezTo>
                    <a:cubicBezTo>
                      <a:pt x="1437" y="1455"/>
                      <a:pt x="1445" y="1462"/>
                      <a:pt x="1445" y="1472"/>
                    </a:cubicBezTo>
                    <a:cubicBezTo>
                      <a:pt x="1446" y="1482"/>
                      <a:pt x="1438" y="1490"/>
                      <a:pt x="1428" y="1490"/>
                    </a:cubicBezTo>
                    <a:cubicBezTo>
                      <a:pt x="1407" y="1491"/>
                      <a:pt x="1384" y="1491"/>
                      <a:pt x="1359" y="1491"/>
                    </a:cubicBezTo>
                    <a:close/>
                    <a:moveTo>
                      <a:pt x="736" y="1491"/>
                    </a:moveTo>
                    <a:cubicBezTo>
                      <a:pt x="736" y="1491"/>
                      <a:pt x="736" y="1491"/>
                      <a:pt x="736" y="1491"/>
                    </a:cubicBezTo>
                    <a:cubicBezTo>
                      <a:pt x="719" y="1491"/>
                      <a:pt x="701" y="1491"/>
                      <a:pt x="684" y="1491"/>
                    </a:cubicBezTo>
                    <a:cubicBezTo>
                      <a:pt x="666" y="1491"/>
                      <a:pt x="666" y="1491"/>
                      <a:pt x="666" y="1491"/>
                    </a:cubicBezTo>
                    <a:cubicBezTo>
                      <a:pt x="666" y="1491"/>
                      <a:pt x="666" y="1491"/>
                      <a:pt x="666" y="1491"/>
                    </a:cubicBezTo>
                    <a:cubicBezTo>
                      <a:pt x="662" y="1491"/>
                      <a:pt x="657" y="1489"/>
                      <a:pt x="654" y="1486"/>
                    </a:cubicBezTo>
                    <a:cubicBezTo>
                      <a:pt x="651" y="1482"/>
                      <a:pt x="649" y="1478"/>
                      <a:pt x="649" y="1473"/>
                    </a:cubicBezTo>
                    <a:cubicBezTo>
                      <a:pt x="649" y="1464"/>
                      <a:pt x="657" y="1456"/>
                      <a:pt x="667" y="1456"/>
                    </a:cubicBezTo>
                    <a:cubicBezTo>
                      <a:pt x="684" y="1456"/>
                      <a:pt x="701" y="1456"/>
                      <a:pt x="717" y="1457"/>
                    </a:cubicBezTo>
                    <a:cubicBezTo>
                      <a:pt x="736" y="1457"/>
                      <a:pt x="736" y="1457"/>
                      <a:pt x="736" y="1457"/>
                    </a:cubicBezTo>
                    <a:cubicBezTo>
                      <a:pt x="740" y="1457"/>
                      <a:pt x="745" y="1458"/>
                      <a:pt x="748" y="1462"/>
                    </a:cubicBezTo>
                    <a:cubicBezTo>
                      <a:pt x="751" y="1465"/>
                      <a:pt x="753" y="1469"/>
                      <a:pt x="753" y="1474"/>
                    </a:cubicBezTo>
                    <a:cubicBezTo>
                      <a:pt x="753" y="1484"/>
                      <a:pt x="745" y="1491"/>
                      <a:pt x="736" y="1491"/>
                    </a:cubicBezTo>
                    <a:close/>
                    <a:moveTo>
                      <a:pt x="563" y="1490"/>
                    </a:moveTo>
                    <a:cubicBezTo>
                      <a:pt x="562" y="1490"/>
                      <a:pt x="562" y="1490"/>
                      <a:pt x="562" y="1490"/>
                    </a:cubicBezTo>
                    <a:cubicBezTo>
                      <a:pt x="536" y="1490"/>
                      <a:pt x="514" y="1490"/>
                      <a:pt x="493" y="1489"/>
                    </a:cubicBezTo>
                    <a:cubicBezTo>
                      <a:pt x="484" y="1489"/>
                      <a:pt x="476" y="1482"/>
                      <a:pt x="476" y="1472"/>
                    </a:cubicBezTo>
                    <a:cubicBezTo>
                      <a:pt x="476" y="1463"/>
                      <a:pt x="484" y="1455"/>
                      <a:pt x="493" y="1455"/>
                    </a:cubicBezTo>
                    <a:cubicBezTo>
                      <a:pt x="493" y="1455"/>
                      <a:pt x="493" y="1455"/>
                      <a:pt x="493" y="1455"/>
                    </a:cubicBezTo>
                    <a:cubicBezTo>
                      <a:pt x="494" y="1455"/>
                      <a:pt x="494" y="1455"/>
                      <a:pt x="494" y="1455"/>
                    </a:cubicBezTo>
                    <a:cubicBezTo>
                      <a:pt x="517" y="1455"/>
                      <a:pt x="540" y="1455"/>
                      <a:pt x="563" y="1456"/>
                    </a:cubicBezTo>
                    <a:cubicBezTo>
                      <a:pt x="572" y="1456"/>
                      <a:pt x="580" y="1463"/>
                      <a:pt x="580" y="1473"/>
                    </a:cubicBezTo>
                    <a:cubicBezTo>
                      <a:pt x="580" y="1482"/>
                      <a:pt x="572" y="1490"/>
                      <a:pt x="563" y="1490"/>
                    </a:cubicBezTo>
                    <a:close/>
                    <a:moveTo>
                      <a:pt x="390" y="1488"/>
                    </a:moveTo>
                    <a:cubicBezTo>
                      <a:pt x="389" y="1488"/>
                      <a:pt x="389" y="1488"/>
                      <a:pt x="389" y="1488"/>
                    </a:cubicBezTo>
                    <a:cubicBezTo>
                      <a:pt x="368" y="1488"/>
                      <a:pt x="344" y="1488"/>
                      <a:pt x="320" y="1487"/>
                    </a:cubicBezTo>
                    <a:cubicBezTo>
                      <a:pt x="311" y="1487"/>
                      <a:pt x="303" y="1479"/>
                      <a:pt x="303" y="1470"/>
                    </a:cubicBezTo>
                    <a:cubicBezTo>
                      <a:pt x="303" y="1470"/>
                      <a:pt x="303" y="1470"/>
                      <a:pt x="303" y="1470"/>
                    </a:cubicBezTo>
                    <a:cubicBezTo>
                      <a:pt x="303" y="1460"/>
                      <a:pt x="311" y="1453"/>
                      <a:pt x="320" y="1453"/>
                    </a:cubicBezTo>
                    <a:cubicBezTo>
                      <a:pt x="320" y="1453"/>
                      <a:pt x="320" y="1453"/>
                      <a:pt x="320" y="1453"/>
                    </a:cubicBezTo>
                    <a:cubicBezTo>
                      <a:pt x="321" y="1453"/>
                      <a:pt x="321" y="1453"/>
                      <a:pt x="321" y="1453"/>
                    </a:cubicBezTo>
                    <a:cubicBezTo>
                      <a:pt x="321" y="1453"/>
                      <a:pt x="321" y="1453"/>
                      <a:pt x="322" y="1453"/>
                    </a:cubicBezTo>
                    <a:cubicBezTo>
                      <a:pt x="347" y="1453"/>
                      <a:pt x="369" y="1453"/>
                      <a:pt x="390" y="1454"/>
                    </a:cubicBezTo>
                    <a:cubicBezTo>
                      <a:pt x="394" y="1454"/>
                      <a:pt x="399" y="1456"/>
                      <a:pt x="402" y="1459"/>
                    </a:cubicBezTo>
                    <a:cubicBezTo>
                      <a:pt x="405" y="1462"/>
                      <a:pt x="407" y="1467"/>
                      <a:pt x="407" y="1471"/>
                    </a:cubicBezTo>
                    <a:cubicBezTo>
                      <a:pt x="407" y="1481"/>
                      <a:pt x="399" y="1488"/>
                      <a:pt x="390" y="1488"/>
                    </a:cubicBezTo>
                    <a:close/>
                    <a:moveTo>
                      <a:pt x="216" y="1485"/>
                    </a:moveTo>
                    <a:cubicBezTo>
                      <a:pt x="216" y="1485"/>
                      <a:pt x="216" y="1485"/>
                      <a:pt x="216" y="1485"/>
                    </a:cubicBezTo>
                    <a:cubicBezTo>
                      <a:pt x="188" y="1484"/>
                      <a:pt x="166" y="1484"/>
                      <a:pt x="147" y="1483"/>
                    </a:cubicBezTo>
                    <a:cubicBezTo>
                      <a:pt x="137" y="1483"/>
                      <a:pt x="130" y="1475"/>
                      <a:pt x="130" y="1465"/>
                    </a:cubicBezTo>
                    <a:cubicBezTo>
                      <a:pt x="130" y="1465"/>
                      <a:pt x="130" y="1465"/>
                      <a:pt x="130" y="1465"/>
                    </a:cubicBezTo>
                    <a:cubicBezTo>
                      <a:pt x="130" y="1455"/>
                      <a:pt x="138" y="1448"/>
                      <a:pt x="148" y="1448"/>
                    </a:cubicBezTo>
                    <a:cubicBezTo>
                      <a:pt x="170" y="1449"/>
                      <a:pt x="193" y="1450"/>
                      <a:pt x="217" y="1450"/>
                    </a:cubicBezTo>
                    <a:cubicBezTo>
                      <a:pt x="226" y="1451"/>
                      <a:pt x="234" y="1459"/>
                      <a:pt x="234" y="1468"/>
                    </a:cubicBezTo>
                    <a:cubicBezTo>
                      <a:pt x="233" y="1478"/>
                      <a:pt x="226" y="1485"/>
                      <a:pt x="216" y="1485"/>
                    </a:cubicBezTo>
                    <a:close/>
                    <a:moveTo>
                      <a:pt x="1531" y="1481"/>
                    </a:moveTo>
                    <a:cubicBezTo>
                      <a:pt x="1524" y="1481"/>
                      <a:pt x="1518" y="1477"/>
                      <a:pt x="1515" y="1470"/>
                    </a:cubicBezTo>
                    <a:cubicBezTo>
                      <a:pt x="1514" y="1468"/>
                      <a:pt x="1514" y="1466"/>
                      <a:pt x="1514" y="1464"/>
                    </a:cubicBezTo>
                    <a:cubicBezTo>
                      <a:pt x="1514" y="1460"/>
                      <a:pt x="1515" y="1456"/>
                      <a:pt x="1518" y="1453"/>
                    </a:cubicBezTo>
                    <a:cubicBezTo>
                      <a:pt x="1518" y="1437"/>
                      <a:pt x="1518" y="1418"/>
                      <a:pt x="1518" y="1396"/>
                    </a:cubicBezTo>
                    <a:cubicBezTo>
                      <a:pt x="1518" y="1387"/>
                      <a:pt x="1526" y="1379"/>
                      <a:pt x="1535" y="1379"/>
                    </a:cubicBezTo>
                    <a:cubicBezTo>
                      <a:pt x="1535" y="1379"/>
                      <a:pt x="1535" y="1379"/>
                      <a:pt x="1535" y="1379"/>
                    </a:cubicBezTo>
                    <a:cubicBezTo>
                      <a:pt x="1540" y="1379"/>
                      <a:pt x="1544" y="1381"/>
                      <a:pt x="1548" y="1384"/>
                    </a:cubicBezTo>
                    <a:cubicBezTo>
                      <a:pt x="1551" y="1387"/>
                      <a:pt x="1553" y="1392"/>
                      <a:pt x="1553" y="1396"/>
                    </a:cubicBezTo>
                    <a:cubicBezTo>
                      <a:pt x="1552" y="1412"/>
                      <a:pt x="1552" y="1427"/>
                      <a:pt x="1552" y="1440"/>
                    </a:cubicBezTo>
                    <a:cubicBezTo>
                      <a:pt x="1552" y="1461"/>
                      <a:pt x="1552" y="1461"/>
                      <a:pt x="1552" y="1461"/>
                    </a:cubicBezTo>
                    <a:cubicBezTo>
                      <a:pt x="1551" y="1466"/>
                      <a:pt x="1550" y="1470"/>
                      <a:pt x="1547" y="1473"/>
                    </a:cubicBezTo>
                    <a:cubicBezTo>
                      <a:pt x="1546" y="1474"/>
                      <a:pt x="1546" y="1474"/>
                      <a:pt x="1546" y="1474"/>
                    </a:cubicBezTo>
                    <a:cubicBezTo>
                      <a:pt x="1546" y="1474"/>
                      <a:pt x="1546" y="1474"/>
                      <a:pt x="1546" y="1474"/>
                    </a:cubicBezTo>
                    <a:cubicBezTo>
                      <a:pt x="1543" y="1477"/>
                      <a:pt x="1541" y="1478"/>
                      <a:pt x="1539" y="1479"/>
                    </a:cubicBezTo>
                    <a:cubicBezTo>
                      <a:pt x="1539" y="1479"/>
                      <a:pt x="1538" y="1479"/>
                      <a:pt x="1538" y="1480"/>
                    </a:cubicBezTo>
                    <a:cubicBezTo>
                      <a:pt x="1536" y="1480"/>
                      <a:pt x="1534" y="1481"/>
                      <a:pt x="1531" y="1481"/>
                    </a:cubicBezTo>
                    <a:close/>
                    <a:moveTo>
                      <a:pt x="43" y="1477"/>
                    </a:moveTo>
                    <a:cubicBezTo>
                      <a:pt x="43" y="1477"/>
                      <a:pt x="42" y="1477"/>
                      <a:pt x="42" y="1477"/>
                    </a:cubicBezTo>
                    <a:cubicBezTo>
                      <a:pt x="31" y="1476"/>
                      <a:pt x="23" y="1475"/>
                      <a:pt x="17" y="1473"/>
                    </a:cubicBezTo>
                    <a:cubicBezTo>
                      <a:pt x="11" y="1471"/>
                      <a:pt x="8" y="1467"/>
                      <a:pt x="7" y="1466"/>
                    </a:cubicBezTo>
                    <a:cubicBezTo>
                      <a:pt x="7" y="1465"/>
                      <a:pt x="7" y="1465"/>
                      <a:pt x="7" y="1465"/>
                    </a:cubicBezTo>
                    <a:cubicBezTo>
                      <a:pt x="6" y="1463"/>
                      <a:pt x="5" y="1462"/>
                      <a:pt x="5" y="1461"/>
                    </a:cubicBezTo>
                    <a:cubicBezTo>
                      <a:pt x="5" y="1461"/>
                      <a:pt x="5" y="1461"/>
                      <a:pt x="5" y="1461"/>
                    </a:cubicBezTo>
                    <a:cubicBezTo>
                      <a:pt x="4" y="1459"/>
                      <a:pt x="4" y="1457"/>
                      <a:pt x="3" y="1456"/>
                    </a:cubicBezTo>
                    <a:cubicBezTo>
                      <a:pt x="3" y="1453"/>
                      <a:pt x="3" y="1450"/>
                      <a:pt x="2" y="1445"/>
                    </a:cubicBezTo>
                    <a:cubicBezTo>
                      <a:pt x="2" y="1437"/>
                      <a:pt x="1" y="1425"/>
                      <a:pt x="1" y="1410"/>
                    </a:cubicBezTo>
                    <a:cubicBezTo>
                      <a:pt x="1" y="1410"/>
                      <a:pt x="1" y="1410"/>
                      <a:pt x="1" y="1410"/>
                    </a:cubicBezTo>
                    <a:cubicBezTo>
                      <a:pt x="1" y="1410"/>
                      <a:pt x="1" y="1410"/>
                      <a:pt x="1" y="1409"/>
                    </a:cubicBezTo>
                    <a:cubicBezTo>
                      <a:pt x="1" y="1400"/>
                      <a:pt x="8" y="1392"/>
                      <a:pt x="17" y="1392"/>
                    </a:cubicBezTo>
                    <a:cubicBezTo>
                      <a:pt x="18" y="1392"/>
                      <a:pt x="18" y="1392"/>
                      <a:pt x="18" y="1392"/>
                    </a:cubicBezTo>
                    <a:cubicBezTo>
                      <a:pt x="27" y="1392"/>
                      <a:pt x="35" y="1400"/>
                      <a:pt x="35" y="1409"/>
                    </a:cubicBezTo>
                    <a:cubicBezTo>
                      <a:pt x="36" y="1425"/>
                      <a:pt x="36" y="1437"/>
                      <a:pt x="37" y="1441"/>
                    </a:cubicBezTo>
                    <a:cubicBezTo>
                      <a:pt x="39" y="1442"/>
                      <a:pt x="42" y="1442"/>
                      <a:pt x="45" y="1442"/>
                    </a:cubicBezTo>
                    <a:cubicBezTo>
                      <a:pt x="50" y="1443"/>
                      <a:pt x="54" y="1445"/>
                      <a:pt x="57" y="1449"/>
                    </a:cubicBezTo>
                    <a:cubicBezTo>
                      <a:pt x="60" y="1452"/>
                      <a:pt x="61" y="1457"/>
                      <a:pt x="61" y="1461"/>
                    </a:cubicBezTo>
                    <a:cubicBezTo>
                      <a:pt x="60" y="1470"/>
                      <a:pt x="52" y="1477"/>
                      <a:pt x="43" y="1477"/>
                    </a:cubicBezTo>
                    <a:close/>
                    <a:moveTo>
                      <a:pt x="17" y="1323"/>
                    </a:moveTo>
                    <a:cubicBezTo>
                      <a:pt x="17" y="1323"/>
                      <a:pt x="17" y="1323"/>
                      <a:pt x="17" y="1323"/>
                    </a:cubicBezTo>
                    <a:cubicBezTo>
                      <a:pt x="7" y="1323"/>
                      <a:pt x="0" y="1315"/>
                      <a:pt x="0" y="1306"/>
                    </a:cubicBezTo>
                    <a:cubicBezTo>
                      <a:pt x="0" y="1298"/>
                      <a:pt x="0" y="1290"/>
                      <a:pt x="0" y="1281"/>
                    </a:cubicBezTo>
                    <a:cubicBezTo>
                      <a:pt x="0" y="1267"/>
                      <a:pt x="0" y="1252"/>
                      <a:pt x="0" y="1237"/>
                    </a:cubicBezTo>
                    <a:cubicBezTo>
                      <a:pt x="0" y="1227"/>
                      <a:pt x="7" y="1219"/>
                      <a:pt x="17" y="1219"/>
                    </a:cubicBezTo>
                    <a:cubicBezTo>
                      <a:pt x="22" y="1219"/>
                      <a:pt x="26" y="1221"/>
                      <a:pt x="29" y="1224"/>
                    </a:cubicBezTo>
                    <a:cubicBezTo>
                      <a:pt x="32" y="1228"/>
                      <a:pt x="34" y="1232"/>
                      <a:pt x="34" y="1236"/>
                    </a:cubicBezTo>
                    <a:cubicBezTo>
                      <a:pt x="34" y="1237"/>
                      <a:pt x="34" y="1237"/>
                      <a:pt x="34" y="1237"/>
                    </a:cubicBezTo>
                    <a:cubicBezTo>
                      <a:pt x="34" y="1237"/>
                      <a:pt x="34" y="1237"/>
                      <a:pt x="34" y="1238"/>
                    </a:cubicBezTo>
                    <a:cubicBezTo>
                      <a:pt x="34" y="1239"/>
                      <a:pt x="34" y="1239"/>
                      <a:pt x="34" y="1239"/>
                    </a:cubicBezTo>
                    <a:cubicBezTo>
                      <a:pt x="34" y="1254"/>
                      <a:pt x="34" y="1268"/>
                      <a:pt x="34" y="1281"/>
                    </a:cubicBezTo>
                    <a:cubicBezTo>
                      <a:pt x="34" y="1290"/>
                      <a:pt x="34" y="1298"/>
                      <a:pt x="34" y="1306"/>
                    </a:cubicBezTo>
                    <a:cubicBezTo>
                      <a:pt x="34" y="1315"/>
                      <a:pt x="26" y="1323"/>
                      <a:pt x="17" y="1323"/>
                    </a:cubicBezTo>
                    <a:close/>
                    <a:moveTo>
                      <a:pt x="1536" y="1310"/>
                    </a:moveTo>
                    <a:cubicBezTo>
                      <a:pt x="1536" y="1310"/>
                      <a:pt x="1536" y="1310"/>
                      <a:pt x="1536" y="1310"/>
                    </a:cubicBezTo>
                    <a:cubicBezTo>
                      <a:pt x="1527" y="1310"/>
                      <a:pt x="1519" y="1302"/>
                      <a:pt x="1519" y="1292"/>
                    </a:cubicBezTo>
                    <a:cubicBezTo>
                      <a:pt x="1519" y="1281"/>
                      <a:pt x="1519" y="1270"/>
                      <a:pt x="1519" y="1258"/>
                    </a:cubicBezTo>
                    <a:cubicBezTo>
                      <a:pt x="1520" y="1247"/>
                      <a:pt x="1520" y="1235"/>
                      <a:pt x="1520" y="1223"/>
                    </a:cubicBezTo>
                    <a:cubicBezTo>
                      <a:pt x="1520" y="1214"/>
                      <a:pt x="1528" y="1206"/>
                      <a:pt x="1537" y="1206"/>
                    </a:cubicBezTo>
                    <a:cubicBezTo>
                      <a:pt x="1537" y="1206"/>
                      <a:pt x="1537" y="1206"/>
                      <a:pt x="1537" y="1206"/>
                    </a:cubicBezTo>
                    <a:cubicBezTo>
                      <a:pt x="1547" y="1206"/>
                      <a:pt x="1554" y="1214"/>
                      <a:pt x="1554" y="1223"/>
                    </a:cubicBezTo>
                    <a:cubicBezTo>
                      <a:pt x="1554" y="1236"/>
                      <a:pt x="1554" y="1247"/>
                      <a:pt x="1554" y="1259"/>
                    </a:cubicBezTo>
                    <a:cubicBezTo>
                      <a:pt x="1554" y="1271"/>
                      <a:pt x="1554" y="1282"/>
                      <a:pt x="1554" y="1293"/>
                    </a:cubicBezTo>
                    <a:cubicBezTo>
                      <a:pt x="1554" y="1293"/>
                      <a:pt x="1554" y="1293"/>
                      <a:pt x="1554" y="1293"/>
                    </a:cubicBezTo>
                    <a:cubicBezTo>
                      <a:pt x="1553" y="1302"/>
                      <a:pt x="1546" y="1310"/>
                      <a:pt x="1536" y="1310"/>
                    </a:cubicBezTo>
                    <a:close/>
                    <a:moveTo>
                      <a:pt x="17" y="1150"/>
                    </a:moveTo>
                    <a:cubicBezTo>
                      <a:pt x="17" y="1150"/>
                      <a:pt x="17" y="1150"/>
                      <a:pt x="17" y="1150"/>
                    </a:cubicBezTo>
                    <a:cubicBezTo>
                      <a:pt x="13" y="1150"/>
                      <a:pt x="8" y="1148"/>
                      <a:pt x="5" y="1145"/>
                    </a:cubicBezTo>
                    <a:cubicBezTo>
                      <a:pt x="2" y="1142"/>
                      <a:pt x="0" y="1137"/>
                      <a:pt x="0" y="1133"/>
                    </a:cubicBezTo>
                    <a:cubicBezTo>
                      <a:pt x="0" y="1109"/>
                      <a:pt x="1" y="1086"/>
                      <a:pt x="1" y="1063"/>
                    </a:cubicBezTo>
                    <a:cubicBezTo>
                      <a:pt x="1" y="1063"/>
                      <a:pt x="1" y="1063"/>
                      <a:pt x="1" y="1063"/>
                    </a:cubicBezTo>
                    <a:cubicBezTo>
                      <a:pt x="1" y="1054"/>
                      <a:pt x="9" y="1046"/>
                      <a:pt x="18" y="1046"/>
                    </a:cubicBezTo>
                    <a:cubicBezTo>
                      <a:pt x="18" y="1046"/>
                      <a:pt x="18" y="1046"/>
                      <a:pt x="18" y="1046"/>
                    </a:cubicBezTo>
                    <a:cubicBezTo>
                      <a:pt x="28" y="1046"/>
                      <a:pt x="35" y="1054"/>
                      <a:pt x="35" y="1064"/>
                    </a:cubicBezTo>
                    <a:cubicBezTo>
                      <a:pt x="35" y="1086"/>
                      <a:pt x="35" y="1109"/>
                      <a:pt x="35" y="1133"/>
                    </a:cubicBezTo>
                    <a:cubicBezTo>
                      <a:pt x="35" y="1142"/>
                      <a:pt x="27" y="1150"/>
                      <a:pt x="17" y="1150"/>
                    </a:cubicBezTo>
                    <a:close/>
                    <a:moveTo>
                      <a:pt x="1538" y="1137"/>
                    </a:moveTo>
                    <a:cubicBezTo>
                      <a:pt x="1538" y="1137"/>
                      <a:pt x="1538" y="1137"/>
                      <a:pt x="1538" y="1137"/>
                    </a:cubicBezTo>
                    <a:cubicBezTo>
                      <a:pt x="1528" y="1137"/>
                      <a:pt x="1521" y="1129"/>
                      <a:pt x="1521" y="1119"/>
                    </a:cubicBezTo>
                    <a:cubicBezTo>
                      <a:pt x="1521" y="1104"/>
                      <a:pt x="1521" y="1088"/>
                      <a:pt x="1521" y="1073"/>
                    </a:cubicBezTo>
                    <a:cubicBezTo>
                      <a:pt x="1522" y="1050"/>
                      <a:pt x="1522" y="1050"/>
                      <a:pt x="1522" y="1050"/>
                    </a:cubicBezTo>
                    <a:cubicBezTo>
                      <a:pt x="1522" y="1041"/>
                      <a:pt x="1529" y="1033"/>
                      <a:pt x="1539" y="1033"/>
                    </a:cubicBezTo>
                    <a:cubicBezTo>
                      <a:pt x="1548" y="1033"/>
                      <a:pt x="1556" y="1041"/>
                      <a:pt x="1556" y="1050"/>
                    </a:cubicBezTo>
                    <a:cubicBezTo>
                      <a:pt x="1555" y="1120"/>
                      <a:pt x="1555" y="1120"/>
                      <a:pt x="1555" y="1120"/>
                    </a:cubicBezTo>
                    <a:cubicBezTo>
                      <a:pt x="1555" y="1129"/>
                      <a:pt x="1548" y="1137"/>
                      <a:pt x="1538" y="1137"/>
                    </a:cubicBezTo>
                    <a:close/>
                    <a:moveTo>
                      <a:pt x="19" y="977"/>
                    </a:moveTo>
                    <a:cubicBezTo>
                      <a:pt x="19" y="977"/>
                      <a:pt x="19" y="977"/>
                      <a:pt x="19" y="977"/>
                    </a:cubicBezTo>
                    <a:cubicBezTo>
                      <a:pt x="14" y="977"/>
                      <a:pt x="10" y="975"/>
                      <a:pt x="7" y="972"/>
                    </a:cubicBezTo>
                    <a:cubicBezTo>
                      <a:pt x="4" y="968"/>
                      <a:pt x="2" y="964"/>
                      <a:pt x="2" y="959"/>
                    </a:cubicBezTo>
                    <a:cubicBezTo>
                      <a:pt x="3" y="890"/>
                      <a:pt x="3" y="890"/>
                      <a:pt x="3" y="890"/>
                    </a:cubicBezTo>
                    <a:cubicBezTo>
                      <a:pt x="3" y="890"/>
                      <a:pt x="3" y="890"/>
                      <a:pt x="3" y="890"/>
                    </a:cubicBezTo>
                    <a:cubicBezTo>
                      <a:pt x="3" y="881"/>
                      <a:pt x="11" y="873"/>
                      <a:pt x="20" y="873"/>
                    </a:cubicBezTo>
                    <a:cubicBezTo>
                      <a:pt x="20" y="873"/>
                      <a:pt x="20" y="873"/>
                      <a:pt x="20" y="873"/>
                    </a:cubicBezTo>
                    <a:cubicBezTo>
                      <a:pt x="30" y="873"/>
                      <a:pt x="37" y="881"/>
                      <a:pt x="37" y="891"/>
                    </a:cubicBezTo>
                    <a:cubicBezTo>
                      <a:pt x="37" y="921"/>
                      <a:pt x="37" y="921"/>
                      <a:pt x="37" y="921"/>
                    </a:cubicBezTo>
                    <a:cubicBezTo>
                      <a:pt x="37" y="934"/>
                      <a:pt x="36" y="947"/>
                      <a:pt x="36" y="960"/>
                    </a:cubicBezTo>
                    <a:cubicBezTo>
                      <a:pt x="36" y="969"/>
                      <a:pt x="29" y="977"/>
                      <a:pt x="19" y="977"/>
                    </a:cubicBezTo>
                    <a:close/>
                    <a:moveTo>
                      <a:pt x="1540" y="964"/>
                    </a:moveTo>
                    <a:cubicBezTo>
                      <a:pt x="1540" y="964"/>
                      <a:pt x="1540" y="964"/>
                      <a:pt x="1540" y="964"/>
                    </a:cubicBezTo>
                    <a:cubicBezTo>
                      <a:pt x="1535" y="964"/>
                      <a:pt x="1531" y="962"/>
                      <a:pt x="1527" y="959"/>
                    </a:cubicBezTo>
                    <a:cubicBezTo>
                      <a:pt x="1524" y="955"/>
                      <a:pt x="1522" y="951"/>
                      <a:pt x="1522" y="946"/>
                    </a:cubicBezTo>
                    <a:cubicBezTo>
                      <a:pt x="1522" y="935"/>
                      <a:pt x="1523" y="924"/>
                      <a:pt x="1523" y="913"/>
                    </a:cubicBezTo>
                    <a:cubicBezTo>
                      <a:pt x="1523" y="901"/>
                      <a:pt x="1523" y="889"/>
                      <a:pt x="1523" y="877"/>
                    </a:cubicBezTo>
                    <a:cubicBezTo>
                      <a:pt x="1523" y="868"/>
                      <a:pt x="1531" y="860"/>
                      <a:pt x="1540" y="860"/>
                    </a:cubicBezTo>
                    <a:cubicBezTo>
                      <a:pt x="1550" y="860"/>
                      <a:pt x="1558" y="868"/>
                      <a:pt x="1557" y="877"/>
                    </a:cubicBezTo>
                    <a:cubicBezTo>
                      <a:pt x="1557" y="947"/>
                      <a:pt x="1557" y="947"/>
                      <a:pt x="1557" y="947"/>
                    </a:cubicBezTo>
                    <a:cubicBezTo>
                      <a:pt x="1557" y="956"/>
                      <a:pt x="1549" y="964"/>
                      <a:pt x="1540" y="964"/>
                    </a:cubicBezTo>
                    <a:close/>
                    <a:moveTo>
                      <a:pt x="21" y="804"/>
                    </a:moveTo>
                    <a:cubicBezTo>
                      <a:pt x="21" y="804"/>
                      <a:pt x="21" y="804"/>
                      <a:pt x="21" y="804"/>
                    </a:cubicBezTo>
                    <a:cubicBezTo>
                      <a:pt x="11" y="804"/>
                      <a:pt x="4" y="796"/>
                      <a:pt x="4" y="786"/>
                    </a:cubicBezTo>
                    <a:cubicBezTo>
                      <a:pt x="4" y="763"/>
                      <a:pt x="5" y="740"/>
                      <a:pt x="5" y="717"/>
                    </a:cubicBezTo>
                    <a:cubicBezTo>
                      <a:pt x="5" y="708"/>
                      <a:pt x="13" y="700"/>
                      <a:pt x="22" y="700"/>
                    </a:cubicBezTo>
                    <a:cubicBezTo>
                      <a:pt x="22" y="700"/>
                      <a:pt x="22" y="700"/>
                      <a:pt x="22" y="700"/>
                    </a:cubicBezTo>
                    <a:cubicBezTo>
                      <a:pt x="32" y="700"/>
                      <a:pt x="39" y="708"/>
                      <a:pt x="39" y="717"/>
                    </a:cubicBezTo>
                    <a:cubicBezTo>
                      <a:pt x="39" y="717"/>
                      <a:pt x="39" y="717"/>
                      <a:pt x="39" y="717"/>
                    </a:cubicBezTo>
                    <a:cubicBezTo>
                      <a:pt x="39" y="717"/>
                      <a:pt x="39" y="717"/>
                      <a:pt x="39" y="718"/>
                    </a:cubicBezTo>
                    <a:cubicBezTo>
                      <a:pt x="39" y="718"/>
                      <a:pt x="39" y="718"/>
                      <a:pt x="39" y="719"/>
                    </a:cubicBezTo>
                    <a:cubicBezTo>
                      <a:pt x="39" y="721"/>
                      <a:pt x="39" y="721"/>
                      <a:pt x="39" y="721"/>
                    </a:cubicBezTo>
                    <a:cubicBezTo>
                      <a:pt x="39" y="743"/>
                      <a:pt x="39" y="765"/>
                      <a:pt x="38" y="787"/>
                    </a:cubicBezTo>
                    <a:cubicBezTo>
                      <a:pt x="38" y="796"/>
                      <a:pt x="31" y="804"/>
                      <a:pt x="21" y="804"/>
                    </a:cubicBezTo>
                    <a:close/>
                    <a:moveTo>
                      <a:pt x="1541" y="791"/>
                    </a:moveTo>
                    <a:cubicBezTo>
                      <a:pt x="1541" y="791"/>
                      <a:pt x="1541" y="791"/>
                      <a:pt x="1541" y="791"/>
                    </a:cubicBezTo>
                    <a:cubicBezTo>
                      <a:pt x="1531" y="791"/>
                      <a:pt x="1524" y="783"/>
                      <a:pt x="1524" y="773"/>
                    </a:cubicBezTo>
                    <a:cubicBezTo>
                      <a:pt x="1524" y="750"/>
                      <a:pt x="1524" y="727"/>
                      <a:pt x="1524" y="704"/>
                    </a:cubicBezTo>
                    <a:cubicBezTo>
                      <a:pt x="1524" y="695"/>
                      <a:pt x="1532" y="687"/>
                      <a:pt x="1541" y="687"/>
                    </a:cubicBezTo>
                    <a:cubicBezTo>
                      <a:pt x="1551" y="687"/>
                      <a:pt x="1559" y="695"/>
                      <a:pt x="1559" y="705"/>
                    </a:cubicBezTo>
                    <a:cubicBezTo>
                      <a:pt x="1559" y="727"/>
                      <a:pt x="1558" y="751"/>
                      <a:pt x="1558" y="774"/>
                    </a:cubicBezTo>
                    <a:cubicBezTo>
                      <a:pt x="1558" y="774"/>
                      <a:pt x="1558" y="774"/>
                      <a:pt x="1558" y="774"/>
                    </a:cubicBezTo>
                    <a:cubicBezTo>
                      <a:pt x="1558" y="783"/>
                      <a:pt x="1550" y="791"/>
                      <a:pt x="1541" y="791"/>
                    </a:cubicBezTo>
                    <a:close/>
                    <a:moveTo>
                      <a:pt x="24" y="631"/>
                    </a:moveTo>
                    <a:cubicBezTo>
                      <a:pt x="23" y="631"/>
                      <a:pt x="23" y="631"/>
                      <a:pt x="23" y="631"/>
                    </a:cubicBezTo>
                    <a:cubicBezTo>
                      <a:pt x="19" y="631"/>
                      <a:pt x="14" y="629"/>
                      <a:pt x="11" y="626"/>
                    </a:cubicBezTo>
                    <a:cubicBezTo>
                      <a:pt x="8" y="622"/>
                      <a:pt x="6" y="618"/>
                      <a:pt x="6" y="613"/>
                    </a:cubicBezTo>
                    <a:cubicBezTo>
                      <a:pt x="7" y="600"/>
                      <a:pt x="7" y="600"/>
                      <a:pt x="7" y="600"/>
                    </a:cubicBezTo>
                    <a:cubicBezTo>
                      <a:pt x="7" y="581"/>
                      <a:pt x="7" y="563"/>
                      <a:pt x="7" y="544"/>
                    </a:cubicBezTo>
                    <a:cubicBezTo>
                      <a:pt x="7" y="535"/>
                      <a:pt x="15" y="527"/>
                      <a:pt x="25" y="527"/>
                    </a:cubicBezTo>
                    <a:cubicBezTo>
                      <a:pt x="25" y="527"/>
                      <a:pt x="25" y="527"/>
                      <a:pt x="25" y="527"/>
                    </a:cubicBezTo>
                    <a:cubicBezTo>
                      <a:pt x="34" y="527"/>
                      <a:pt x="42" y="535"/>
                      <a:pt x="42" y="544"/>
                    </a:cubicBezTo>
                    <a:cubicBezTo>
                      <a:pt x="42" y="544"/>
                      <a:pt x="42" y="544"/>
                      <a:pt x="42" y="544"/>
                    </a:cubicBezTo>
                    <a:cubicBezTo>
                      <a:pt x="42" y="544"/>
                      <a:pt x="42" y="544"/>
                      <a:pt x="42" y="545"/>
                    </a:cubicBezTo>
                    <a:cubicBezTo>
                      <a:pt x="42" y="545"/>
                      <a:pt x="42" y="545"/>
                      <a:pt x="42" y="545"/>
                    </a:cubicBezTo>
                    <a:cubicBezTo>
                      <a:pt x="42" y="568"/>
                      <a:pt x="41" y="591"/>
                      <a:pt x="41" y="614"/>
                    </a:cubicBezTo>
                    <a:cubicBezTo>
                      <a:pt x="41" y="623"/>
                      <a:pt x="33" y="631"/>
                      <a:pt x="24" y="631"/>
                    </a:cubicBezTo>
                    <a:close/>
                    <a:moveTo>
                      <a:pt x="1542" y="618"/>
                    </a:moveTo>
                    <a:cubicBezTo>
                      <a:pt x="1542" y="618"/>
                      <a:pt x="1542" y="618"/>
                      <a:pt x="1542" y="618"/>
                    </a:cubicBezTo>
                    <a:cubicBezTo>
                      <a:pt x="1537" y="618"/>
                      <a:pt x="1533" y="616"/>
                      <a:pt x="1530" y="613"/>
                    </a:cubicBezTo>
                    <a:cubicBezTo>
                      <a:pt x="1526" y="610"/>
                      <a:pt x="1525" y="605"/>
                      <a:pt x="1525" y="601"/>
                    </a:cubicBezTo>
                    <a:cubicBezTo>
                      <a:pt x="1525" y="601"/>
                      <a:pt x="1525" y="601"/>
                      <a:pt x="1525" y="601"/>
                    </a:cubicBezTo>
                    <a:cubicBezTo>
                      <a:pt x="1525" y="600"/>
                      <a:pt x="1525" y="600"/>
                      <a:pt x="1525" y="600"/>
                    </a:cubicBezTo>
                    <a:cubicBezTo>
                      <a:pt x="1525" y="598"/>
                      <a:pt x="1525" y="598"/>
                      <a:pt x="1525" y="598"/>
                    </a:cubicBezTo>
                    <a:cubicBezTo>
                      <a:pt x="1525" y="575"/>
                      <a:pt x="1525" y="553"/>
                      <a:pt x="1525" y="531"/>
                    </a:cubicBezTo>
                    <a:cubicBezTo>
                      <a:pt x="1525" y="522"/>
                      <a:pt x="1532" y="514"/>
                      <a:pt x="1542" y="514"/>
                    </a:cubicBezTo>
                    <a:cubicBezTo>
                      <a:pt x="1552" y="514"/>
                      <a:pt x="1559" y="522"/>
                      <a:pt x="1559" y="532"/>
                    </a:cubicBezTo>
                    <a:cubicBezTo>
                      <a:pt x="1559" y="554"/>
                      <a:pt x="1559" y="577"/>
                      <a:pt x="1559" y="601"/>
                    </a:cubicBezTo>
                    <a:cubicBezTo>
                      <a:pt x="1559" y="610"/>
                      <a:pt x="1551" y="618"/>
                      <a:pt x="1542" y="618"/>
                    </a:cubicBezTo>
                    <a:close/>
                    <a:moveTo>
                      <a:pt x="26" y="458"/>
                    </a:moveTo>
                    <a:cubicBezTo>
                      <a:pt x="26" y="458"/>
                      <a:pt x="26" y="458"/>
                      <a:pt x="26" y="458"/>
                    </a:cubicBezTo>
                    <a:cubicBezTo>
                      <a:pt x="21" y="458"/>
                      <a:pt x="17" y="456"/>
                      <a:pt x="14" y="453"/>
                    </a:cubicBezTo>
                    <a:cubicBezTo>
                      <a:pt x="11" y="449"/>
                      <a:pt x="9" y="445"/>
                      <a:pt x="9" y="440"/>
                    </a:cubicBezTo>
                    <a:cubicBezTo>
                      <a:pt x="9" y="409"/>
                      <a:pt x="9" y="409"/>
                      <a:pt x="9" y="409"/>
                    </a:cubicBezTo>
                    <a:cubicBezTo>
                      <a:pt x="10" y="396"/>
                      <a:pt x="10" y="384"/>
                      <a:pt x="10" y="371"/>
                    </a:cubicBezTo>
                    <a:cubicBezTo>
                      <a:pt x="10" y="362"/>
                      <a:pt x="18" y="354"/>
                      <a:pt x="27" y="354"/>
                    </a:cubicBezTo>
                    <a:cubicBezTo>
                      <a:pt x="28" y="354"/>
                      <a:pt x="28" y="354"/>
                      <a:pt x="28" y="354"/>
                    </a:cubicBezTo>
                    <a:cubicBezTo>
                      <a:pt x="37" y="354"/>
                      <a:pt x="44" y="362"/>
                      <a:pt x="45" y="371"/>
                    </a:cubicBezTo>
                    <a:cubicBezTo>
                      <a:pt x="45" y="372"/>
                      <a:pt x="45" y="372"/>
                      <a:pt x="45" y="372"/>
                    </a:cubicBezTo>
                    <a:cubicBezTo>
                      <a:pt x="44" y="394"/>
                      <a:pt x="44" y="417"/>
                      <a:pt x="44" y="441"/>
                    </a:cubicBezTo>
                    <a:cubicBezTo>
                      <a:pt x="43" y="450"/>
                      <a:pt x="36" y="458"/>
                      <a:pt x="26" y="458"/>
                    </a:cubicBezTo>
                    <a:close/>
                    <a:moveTo>
                      <a:pt x="1542" y="445"/>
                    </a:moveTo>
                    <a:cubicBezTo>
                      <a:pt x="1542" y="445"/>
                      <a:pt x="1542" y="445"/>
                      <a:pt x="1542" y="445"/>
                    </a:cubicBezTo>
                    <a:cubicBezTo>
                      <a:pt x="1533" y="445"/>
                      <a:pt x="1525" y="437"/>
                      <a:pt x="1525" y="428"/>
                    </a:cubicBezTo>
                    <a:cubicBezTo>
                      <a:pt x="1525" y="428"/>
                      <a:pt x="1525" y="428"/>
                      <a:pt x="1525" y="428"/>
                    </a:cubicBezTo>
                    <a:cubicBezTo>
                      <a:pt x="1525" y="404"/>
                      <a:pt x="1525" y="381"/>
                      <a:pt x="1525" y="359"/>
                    </a:cubicBezTo>
                    <a:cubicBezTo>
                      <a:pt x="1525" y="354"/>
                      <a:pt x="1526" y="350"/>
                      <a:pt x="1530" y="346"/>
                    </a:cubicBezTo>
                    <a:cubicBezTo>
                      <a:pt x="1533" y="343"/>
                      <a:pt x="1537" y="341"/>
                      <a:pt x="1542" y="341"/>
                    </a:cubicBezTo>
                    <a:cubicBezTo>
                      <a:pt x="1551" y="341"/>
                      <a:pt x="1559" y="349"/>
                      <a:pt x="1559" y="359"/>
                    </a:cubicBezTo>
                    <a:cubicBezTo>
                      <a:pt x="1559" y="381"/>
                      <a:pt x="1559" y="404"/>
                      <a:pt x="1559" y="428"/>
                    </a:cubicBezTo>
                    <a:cubicBezTo>
                      <a:pt x="1559" y="428"/>
                      <a:pt x="1559" y="428"/>
                      <a:pt x="1559" y="428"/>
                    </a:cubicBezTo>
                    <a:cubicBezTo>
                      <a:pt x="1559" y="437"/>
                      <a:pt x="1551" y="445"/>
                      <a:pt x="1542" y="445"/>
                    </a:cubicBezTo>
                    <a:close/>
                    <a:moveTo>
                      <a:pt x="29" y="285"/>
                    </a:moveTo>
                    <a:cubicBezTo>
                      <a:pt x="29" y="285"/>
                      <a:pt x="29" y="285"/>
                      <a:pt x="29" y="285"/>
                    </a:cubicBezTo>
                    <a:cubicBezTo>
                      <a:pt x="24" y="285"/>
                      <a:pt x="20" y="283"/>
                      <a:pt x="17" y="279"/>
                    </a:cubicBezTo>
                    <a:cubicBezTo>
                      <a:pt x="13" y="276"/>
                      <a:pt x="12" y="272"/>
                      <a:pt x="12" y="267"/>
                    </a:cubicBezTo>
                    <a:cubicBezTo>
                      <a:pt x="12" y="251"/>
                      <a:pt x="12" y="235"/>
                      <a:pt x="12" y="220"/>
                    </a:cubicBezTo>
                    <a:cubicBezTo>
                      <a:pt x="13" y="198"/>
                      <a:pt x="13" y="198"/>
                      <a:pt x="13" y="198"/>
                    </a:cubicBezTo>
                    <a:cubicBezTo>
                      <a:pt x="13" y="188"/>
                      <a:pt x="21" y="181"/>
                      <a:pt x="30" y="181"/>
                    </a:cubicBezTo>
                    <a:cubicBezTo>
                      <a:pt x="30" y="181"/>
                      <a:pt x="30" y="181"/>
                      <a:pt x="30" y="181"/>
                    </a:cubicBezTo>
                    <a:cubicBezTo>
                      <a:pt x="40" y="181"/>
                      <a:pt x="47" y="189"/>
                      <a:pt x="47" y="198"/>
                    </a:cubicBezTo>
                    <a:cubicBezTo>
                      <a:pt x="47" y="198"/>
                      <a:pt x="47" y="198"/>
                      <a:pt x="47" y="198"/>
                    </a:cubicBezTo>
                    <a:cubicBezTo>
                      <a:pt x="47" y="220"/>
                      <a:pt x="47" y="243"/>
                      <a:pt x="46" y="268"/>
                    </a:cubicBezTo>
                    <a:cubicBezTo>
                      <a:pt x="46" y="277"/>
                      <a:pt x="38" y="285"/>
                      <a:pt x="29" y="285"/>
                    </a:cubicBezTo>
                    <a:close/>
                    <a:moveTo>
                      <a:pt x="1541" y="272"/>
                    </a:moveTo>
                    <a:cubicBezTo>
                      <a:pt x="1541" y="272"/>
                      <a:pt x="1541" y="272"/>
                      <a:pt x="1541" y="272"/>
                    </a:cubicBezTo>
                    <a:cubicBezTo>
                      <a:pt x="1541" y="272"/>
                      <a:pt x="1541" y="272"/>
                      <a:pt x="1541" y="272"/>
                    </a:cubicBezTo>
                    <a:cubicBezTo>
                      <a:pt x="1532" y="272"/>
                      <a:pt x="1524" y="264"/>
                      <a:pt x="1524" y="255"/>
                    </a:cubicBezTo>
                    <a:cubicBezTo>
                      <a:pt x="1524" y="255"/>
                      <a:pt x="1524" y="255"/>
                      <a:pt x="1524" y="255"/>
                    </a:cubicBezTo>
                    <a:cubicBezTo>
                      <a:pt x="1524" y="255"/>
                      <a:pt x="1524" y="254"/>
                      <a:pt x="1524" y="254"/>
                    </a:cubicBezTo>
                    <a:cubicBezTo>
                      <a:pt x="1524" y="226"/>
                      <a:pt x="1523" y="205"/>
                      <a:pt x="1523" y="186"/>
                    </a:cubicBezTo>
                    <a:cubicBezTo>
                      <a:pt x="1523" y="181"/>
                      <a:pt x="1525" y="177"/>
                      <a:pt x="1528" y="174"/>
                    </a:cubicBezTo>
                    <a:cubicBezTo>
                      <a:pt x="1531" y="170"/>
                      <a:pt x="1535" y="169"/>
                      <a:pt x="1540" y="168"/>
                    </a:cubicBezTo>
                    <a:cubicBezTo>
                      <a:pt x="1540" y="168"/>
                      <a:pt x="1540" y="168"/>
                      <a:pt x="1540" y="168"/>
                    </a:cubicBezTo>
                    <a:cubicBezTo>
                      <a:pt x="1550" y="168"/>
                      <a:pt x="1558" y="176"/>
                      <a:pt x="1558" y="185"/>
                    </a:cubicBezTo>
                    <a:cubicBezTo>
                      <a:pt x="1558" y="206"/>
                      <a:pt x="1558" y="229"/>
                      <a:pt x="1559" y="255"/>
                    </a:cubicBezTo>
                    <a:cubicBezTo>
                      <a:pt x="1559" y="264"/>
                      <a:pt x="1551" y="272"/>
                      <a:pt x="1541" y="272"/>
                    </a:cubicBezTo>
                    <a:close/>
                    <a:moveTo>
                      <a:pt x="32" y="112"/>
                    </a:moveTo>
                    <a:cubicBezTo>
                      <a:pt x="31" y="112"/>
                      <a:pt x="31" y="112"/>
                      <a:pt x="31" y="112"/>
                    </a:cubicBezTo>
                    <a:cubicBezTo>
                      <a:pt x="22" y="111"/>
                      <a:pt x="14" y="104"/>
                      <a:pt x="14" y="94"/>
                    </a:cubicBezTo>
                    <a:cubicBezTo>
                      <a:pt x="15" y="64"/>
                      <a:pt x="15" y="40"/>
                      <a:pt x="15" y="29"/>
                    </a:cubicBezTo>
                    <a:cubicBezTo>
                      <a:pt x="15" y="25"/>
                      <a:pt x="15" y="25"/>
                      <a:pt x="15" y="25"/>
                    </a:cubicBezTo>
                    <a:cubicBezTo>
                      <a:pt x="15" y="20"/>
                      <a:pt x="17" y="16"/>
                      <a:pt x="20" y="13"/>
                    </a:cubicBezTo>
                    <a:cubicBezTo>
                      <a:pt x="23" y="9"/>
                      <a:pt x="28" y="8"/>
                      <a:pt x="32" y="8"/>
                    </a:cubicBezTo>
                    <a:cubicBezTo>
                      <a:pt x="38" y="8"/>
                      <a:pt x="38" y="8"/>
                      <a:pt x="38" y="8"/>
                    </a:cubicBezTo>
                    <a:cubicBezTo>
                      <a:pt x="47" y="8"/>
                      <a:pt x="55" y="15"/>
                      <a:pt x="55" y="25"/>
                    </a:cubicBezTo>
                    <a:cubicBezTo>
                      <a:pt x="55" y="30"/>
                      <a:pt x="53" y="35"/>
                      <a:pt x="49" y="38"/>
                    </a:cubicBezTo>
                    <a:cubicBezTo>
                      <a:pt x="49" y="50"/>
                      <a:pt x="49" y="68"/>
                      <a:pt x="49" y="94"/>
                    </a:cubicBezTo>
                    <a:cubicBezTo>
                      <a:pt x="49" y="104"/>
                      <a:pt x="41" y="112"/>
                      <a:pt x="32" y="112"/>
                    </a:cubicBezTo>
                    <a:close/>
                    <a:moveTo>
                      <a:pt x="1538" y="99"/>
                    </a:moveTo>
                    <a:cubicBezTo>
                      <a:pt x="1528" y="99"/>
                      <a:pt x="1521" y="92"/>
                      <a:pt x="1520" y="83"/>
                    </a:cubicBezTo>
                    <a:cubicBezTo>
                      <a:pt x="1520" y="59"/>
                      <a:pt x="1518" y="40"/>
                      <a:pt x="1517" y="31"/>
                    </a:cubicBezTo>
                    <a:cubicBezTo>
                      <a:pt x="1512" y="28"/>
                      <a:pt x="1510" y="23"/>
                      <a:pt x="1510" y="17"/>
                    </a:cubicBezTo>
                    <a:cubicBezTo>
                      <a:pt x="1510" y="8"/>
                      <a:pt x="1518" y="0"/>
                      <a:pt x="1527" y="0"/>
                    </a:cubicBezTo>
                    <a:cubicBezTo>
                      <a:pt x="1527" y="0"/>
                      <a:pt x="1527" y="0"/>
                      <a:pt x="1527" y="0"/>
                    </a:cubicBezTo>
                    <a:cubicBezTo>
                      <a:pt x="1530" y="0"/>
                      <a:pt x="1530" y="0"/>
                      <a:pt x="1532" y="0"/>
                    </a:cubicBezTo>
                    <a:cubicBezTo>
                      <a:pt x="1542" y="2"/>
                      <a:pt x="1545" y="7"/>
                      <a:pt x="1547" y="10"/>
                    </a:cubicBezTo>
                    <a:cubicBezTo>
                      <a:pt x="1547" y="10"/>
                      <a:pt x="1547" y="11"/>
                      <a:pt x="1547" y="11"/>
                    </a:cubicBezTo>
                    <a:cubicBezTo>
                      <a:pt x="1548" y="14"/>
                      <a:pt x="1549" y="15"/>
                      <a:pt x="1550" y="18"/>
                    </a:cubicBezTo>
                    <a:cubicBezTo>
                      <a:pt x="1550" y="18"/>
                      <a:pt x="1550" y="18"/>
                      <a:pt x="1550" y="18"/>
                    </a:cubicBezTo>
                    <a:cubicBezTo>
                      <a:pt x="1551" y="22"/>
                      <a:pt x="1551" y="28"/>
                      <a:pt x="1552" y="33"/>
                    </a:cubicBezTo>
                    <a:cubicBezTo>
                      <a:pt x="1553" y="44"/>
                      <a:pt x="1554" y="59"/>
                      <a:pt x="1555" y="81"/>
                    </a:cubicBezTo>
                    <a:cubicBezTo>
                      <a:pt x="1555" y="82"/>
                      <a:pt x="1555" y="82"/>
                      <a:pt x="1555" y="82"/>
                    </a:cubicBezTo>
                    <a:cubicBezTo>
                      <a:pt x="1555" y="91"/>
                      <a:pt x="1548" y="99"/>
                      <a:pt x="1538" y="99"/>
                    </a:cubicBezTo>
                    <a:cubicBezTo>
                      <a:pt x="1538" y="99"/>
                      <a:pt x="1538" y="99"/>
                      <a:pt x="1538" y="99"/>
                    </a:cubicBezTo>
                    <a:close/>
                    <a:moveTo>
                      <a:pt x="142" y="42"/>
                    </a:moveTo>
                    <a:cubicBezTo>
                      <a:pt x="132" y="42"/>
                      <a:pt x="125" y="34"/>
                      <a:pt x="125" y="25"/>
                    </a:cubicBezTo>
                    <a:cubicBezTo>
                      <a:pt x="125" y="15"/>
                      <a:pt x="132" y="7"/>
                      <a:pt x="142" y="7"/>
                    </a:cubicBezTo>
                    <a:cubicBezTo>
                      <a:pt x="164" y="7"/>
                      <a:pt x="187" y="7"/>
                      <a:pt x="211" y="7"/>
                    </a:cubicBezTo>
                    <a:cubicBezTo>
                      <a:pt x="221" y="7"/>
                      <a:pt x="228" y="15"/>
                      <a:pt x="228" y="24"/>
                    </a:cubicBezTo>
                    <a:cubicBezTo>
                      <a:pt x="228" y="29"/>
                      <a:pt x="227" y="33"/>
                      <a:pt x="223" y="37"/>
                    </a:cubicBezTo>
                    <a:cubicBezTo>
                      <a:pt x="220" y="40"/>
                      <a:pt x="216" y="42"/>
                      <a:pt x="211" y="42"/>
                    </a:cubicBezTo>
                    <a:cubicBezTo>
                      <a:pt x="193" y="42"/>
                      <a:pt x="176" y="42"/>
                      <a:pt x="159" y="42"/>
                    </a:cubicBezTo>
                    <a:cubicBezTo>
                      <a:pt x="142" y="42"/>
                      <a:pt x="142" y="42"/>
                      <a:pt x="142" y="42"/>
                    </a:cubicBezTo>
                    <a:close/>
                    <a:moveTo>
                      <a:pt x="315" y="41"/>
                    </a:moveTo>
                    <a:cubicBezTo>
                      <a:pt x="315" y="41"/>
                      <a:pt x="315" y="41"/>
                      <a:pt x="315" y="41"/>
                    </a:cubicBezTo>
                    <a:cubicBezTo>
                      <a:pt x="305" y="41"/>
                      <a:pt x="298" y="34"/>
                      <a:pt x="298" y="24"/>
                    </a:cubicBezTo>
                    <a:cubicBezTo>
                      <a:pt x="298" y="19"/>
                      <a:pt x="299" y="15"/>
                      <a:pt x="303" y="12"/>
                    </a:cubicBezTo>
                    <a:cubicBezTo>
                      <a:pt x="306" y="9"/>
                      <a:pt x="310" y="7"/>
                      <a:pt x="315" y="7"/>
                    </a:cubicBezTo>
                    <a:cubicBezTo>
                      <a:pt x="320" y="7"/>
                      <a:pt x="320" y="7"/>
                      <a:pt x="320" y="7"/>
                    </a:cubicBezTo>
                    <a:cubicBezTo>
                      <a:pt x="341" y="7"/>
                      <a:pt x="362" y="7"/>
                      <a:pt x="384" y="6"/>
                    </a:cubicBezTo>
                    <a:cubicBezTo>
                      <a:pt x="394" y="6"/>
                      <a:pt x="401" y="14"/>
                      <a:pt x="402" y="24"/>
                    </a:cubicBezTo>
                    <a:cubicBezTo>
                      <a:pt x="402" y="33"/>
                      <a:pt x="394" y="41"/>
                      <a:pt x="384" y="41"/>
                    </a:cubicBezTo>
                    <a:cubicBezTo>
                      <a:pt x="373" y="41"/>
                      <a:pt x="362" y="41"/>
                      <a:pt x="350" y="41"/>
                    </a:cubicBezTo>
                    <a:cubicBezTo>
                      <a:pt x="338" y="41"/>
                      <a:pt x="327" y="41"/>
                      <a:pt x="315" y="41"/>
                    </a:cubicBezTo>
                    <a:close/>
                    <a:moveTo>
                      <a:pt x="488" y="40"/>
                    </a:moveTo>
                    <a:cubicBezTo>
                      <a:pt x="488" y="40"/>
                      <a:pt x="488" y="40"/>
                      <a:pt x="488" y="40"/>
                    </a:cubicBezTo>
                    <a:cubicBezTo>
                      <a:pt x="488" y="40"/>
                      <a:pt x="488" y="40"/>
                      <a:pt x="488" y="40"/>
                    </a:cubicBezTo>
                    <a:cubicBezTo>
                      <a:pt x="479" y="40"/>
                      <a:pt x="471" y="33"/>
                      <a:pt x="471" y="23"/>
                    </a:cubicBezTo>
                    <a:cubicBezTo>
                      <a:pt x="471" y="19"/>
                      <a:pt x="473" y="14"/>
                      <a:pt x="476" y="11"/>
                    </a:cubicBezTo>
                    <a:cubicBezTo>
                      <a:pt x="479" y="8"/>
                      <a:pt x="483" y="6"/>
                      <a:pt x="488" y="6"/>
                    </a:cubicBezTo>
                    <a:cubicBezTo>
                      <a:pt x="505" y="6"/>
                      <a:pt x="521" y="6"/>
                      <a:pt x="538" y="6"/>
                    </a:cubicBezTo>
                    <a:cubicBezTo>
                      <a:pt x="557" y="6"/>
                      <a:pt x="557" y="6"/>
                      <a:pt x="557" y="6"/>
                    </a:cubicBezTo>
                    <a:cubicBezTo>
                      <a:pt x="567" y="6"/>
                      <a:pt x="575" y="13"/>
                      <a:pt x="575" y="23"/>
                    </a:cubicBezTo>
                    <a:cubicBezTo>
                      <a:pt x="575" y="32"/>
                      <a:pt x="567" y="40"/>
                      <a:pt x="557" y="40"/>
                    </a:cubicBezTo>
                    <a:cubicBezTo>
                      <a:pt x="538" y="40"/>
                      <a:pt x="538" y="40"/>
                      <a:pt x="538" y="40"/>
                    </a:cubicBezTo>
                    <a:cubicBezTo>
                      <a:pt x="521" y="40"/>
                      <a:pt x="505" y="40"/>
                      <a:pt x="488" y="40"/>
                    </a:cubicBezTo>
                    <a:close/>
                    <a:moveTo>
                      <a:pt x="661" y="40"/>
                    </a:moveTo>
                    <a:cubicBezTo>
                      <a:pt x="661" y="40"/>
                      <a:pt x="661" y="40"/>
                      <a:pt x="661" y="40"/>
                    </a:cubicBezTo>
                    <a:cubicBezTo>
                      <a:pt x="661" y="40"/>
                      <a:pt x="661" y="40"/>
                      <a:pt x="661" y="40"/>
                    </a:cubicBezTo>
                    <a:cubicBezTo>
                      <a:pt x="652" y="40"/>
                      <a:pt x="644" y="32"/>
                      <a:pt x="644" y="22"/>
                    </a:cubicBezTo>
                    <a:cubicBezTo>
                      <a:pt x="644" y="18"/>
                      <a:pt x="646" y="13"/>
                      <a:pt x="649" y="10"/>
                    </a:cubicBezTo>
                    <a:cubicBezTo>
                      <a:pt x="652" y="7"/>
                      <a:pt x="657" y="5"/>
                      <a:pt x="661" y="5"/>
                    </a:cubicBezTo>
                    <a:cubicBezTo>
                      <a:pt x="685" y="5"/>
                      <a:pt x="685" y="5"/>
                      <a:pt x="685" y="5"/>
                    </a:cubicBezTo>
                    <a:cubicBezTo>
                      <a:pt x="700" y="5"/>
                      <a:pt x="715" y="5"/>
                      <a:pt x="730" y="5"/>
                    </a:cubicBezTo>
                    <a:cubicBezTo>
                      <a:pt x="740" y="5"/>
                      <a:pt x="748" y="12"/>
                      <a:pt x="748" y="22"/>
                    </a:cubicBezTo>
                    <a:cubicBezTo>
                      <a:pt x="748" y="31"/>
                      <a:pt x="740" y="39"/>
                      <a:pt x="731" y="39"/>
                    </a:cubicBezTo>
                    <a:cubicBezTo>
                      <a:pt x="719" y="39"/>
                      <a:pt x="707" y="39"/>
                      <a:pt x="696" y="39"/>
                    </a:cubicBezTo>
                    <a:cubicBezTo>
                      <a:pt x="684" y="39"/>
                      <a:pt x="673" y="39"/>
                      <a:pt x="661" y="40"/>
                    </a:cubicBezTo>
                    <a:close/>
                    <a:moveTo>
                      <a:pt x="834" y="38"/>
                    </a:moveTo>
                    <a:cubicBezTo>
                      <a:pt x="825" y="38"/>
                      <a:pt x="817" y="31"/>
                      <a:pt x="817" y="21"/>
                    </a:cubicBezTo>
                    <a:cubicBezTo>
                      <a:pt x="817" y="17"/>
                      <a:pt x="819" y="12"/>
                      <a:pt x="822" y="9"/>
                    </a:cubicBezTo>
                    <a:cubicBezTo>
                      <a:pt x="825" y="6"/>
                      <a:pt x="830" y="4"/>
                      <a:pt x="834" y="4"/>
                    </a:cubicBezTo>
                    <a:cubicBezTo>
                      <a:pt x="903" y="3"/>
                      <a:pt x="903" y="3"/>
                      <a:pt x="903" y="3"/>
                    </a:cubicBezTo>
                    <a:cubicBezTo>
                      <a:pt x="913" y="3"/>
                      <a:pt x="921" y="11"/>
                      <a:pt x="921" y="21"/>
                    </a:cubicBezTo>
                    <a:cubicBezTo>
                      <a:pt x="921" y="30"/>
                      <a:pt x="913" y="38"/>
                      <a:pt x="904" y="38"/>
                    </a:cubicBezTo>
                    <a:cubicBezTo>
                      <a:pt x="834" y="38"/>
                      <a:pt x="834" y="38"/>
                      <a:pt x="834" y="38"/>
                    </a:cubicBezTo>
                    <a:cubicBezTo>
                      <a:pt x="834" y="38"/>
                      <a:pt x="834" y="38"/>
                      <a:pt x="834" y="38"/>
                    </a:cubicBezTo>
                    <a:close/>
                    <a:moveTo>
                      <a:pt x="1008" y="37"/>
                    </a:moveTo>
                    <a:cubicBezTo>
                      <a:pt x="1008" y="37"/>
                      <a:pt x="1008" y="37"/>
                      <a:pt x="1008" y="37"/>
                    </a:cubicBezTo>
                    <a:cubicBezTo>
                      <a:pt x="1008" y="37"/>
                      <a:pt x="1008" y="37"/>
                      <a:pt x="1008" y="37"/>
                    </a:cubicBezTo>
                    <a:cubicBezTo>
                      <a:pt x="998" y="37"/>
                      <a:pt x="990" y="30"/>
                      <a:pt x="990" y="20"/>
                    </a:cubicBezTo>
                    <a:cubicBezTo>
                      <a:pt x="990" y="16"/>
                      <a:pt x="992" y="11"/>
                      <a:pt x="995" y="8"/>
                    </a:cubicBezTo>
                    <a:cubicBezTo>
                      <a:pt x="998" y="5"/>
                      <a:pt x="1003" y="3"/>
                      <a:pt x="1007" y="3"/>
                    </a:cubicBezTo>
                    <a:cubicBezTo>
                      <a:pt x="1020" y="3"/>
                      <a:pt x="1033" y="3"/>
                      <a:pt x="1046" y="3"/>
                    </a:cubicBezTo>
                    <a:cubicBezTo>
                      <a:pt x="1056" y="3"/>
                      <a:pt x="1067" y="3"/>
                      <a:pt x="1077" y="2"/>
                    </a:cubicBezTo>
                    <a:cubicBezTo>
                      <a:pt x="1086" y="2"/>
                      <a:pt x="1094" y="10"/>
                      <a:pt x="1094" y="20"/>
                    </a:cubicBezTo>
                    <a:cubicBezTo>
                      <a:pt x="1094" y="29"/>
                      <a:pt x="1086" y="37"/>
                      <a:pt x="1077" y="37"/>
                    </a:cubicBezTo>
                    <a:cubicBezTo>
                      <a:pt x="1066" y="37"/>
                      <a:pt x="1056" y="37"/>
                      <a:pt x="1045" y="37"/>
                    </a:cubicBezTo>
                    <a:cubicBezTo>
                      <a:pt x="1033" y="37"/>
                      <a:pt x="1020" y="37"/>
                      <a:pt x="1008" y="37"/>
                    </a:cubicBezTo>
                    <a:close/>
                    <a:moveTo>
                      <a:pt x="1181" y="36"/>
                    </a:moveTo>
                    <a:cubicBezTo>
                      <a:pt x="1181" y="36"/>
                      <a:pt x="1181" y="36"/>
                      <a:pt x="1181" y="36"/>
                    </a:cubicBezTo>
                    <a:cubicBezTo>
                      <a:pt x="1181" y="36"/>
                      <a:pt x="1181" y="36"/>
                      <a:pt x="1181" y="36"/>
                    </a:cubicBezTo>
                    <a:cubicBezTo>
                      <a:pt x="1171" y="36"/>
                      <a:pt x="1163" y="29"/>
                      <a:pt x="1163" y="19"/>
                    </a:cubicBezTo>
                    <a:cubicBezTo>
                      <a:pt x="1163" y="10"/>
                      <a:pt x="1171" y="2"/>
                      <a:pt x="1181" y="2"/>
                    </a:cubicBezTo>
                    <a:cubicBezTo>
                      <a:pt x="1205" y="2"/>
                      <a:pt x="1228" y="1"/>
                      <a:pt x="1250" y="1"/>
                    </a:cubicBezTo>
                    <a:cubicBezTo>
                      <a:pt x="1259" y="1"/>
                      <a:pt x="1267" y="9"/>
                      <a:pt x="1267" y="19"/>
                    </a:cubicBezTo>
                    <a:cubicBezTo>
                      <a:pt x="1267" y="28"/>
                      <a:pt x="1259" y="36"/>
                      <a:pt x="1250" y="36"/>
                    </a:cubicBezTo>
                    <a:cubicBezTo>
                      <a:pt x="1233" y="36"/>
                      <a:pt x="1233" y="36"/>
                      <a:pt x="1233" y="36"/>
                    </a:cubicBezTo>
                    <a:cubicBezTo>
                      <a:pt x="1216" y="36"/>
                      <a:pt x="1199" y="36"/>
                      <a:pt x="1181" y="36"/>
                    </a:cubicBezTo>
                    <a:close/>
                    <a:moveTo>
                      <a:pt x="1354" y="35"/>
                    </a:moveTo>
                    <a:cubicBezTo>
                      <a:pt x="1354" y="35"/>
                      <a:pt x="1354" y="35"/>
                      <a:pt x="1354" y="35"/>
                    </a:cubicBezTo>
                    <a:cubicBezTo>
                      <a:pt x="1354" y="35"/>
                      <a:pt x="1354" y="35"/>
                      <a:pt x="1354" y="35"/>
                    </a:cubicBezTo>
                    <a:cubicBezTo>
                      <a:pt x="1344" y="35"/>
                      <a:pt x="1337" y="28"/>
                      <a:pt x="1337" y="18"/>
                    </a:cubicBezTo>
                    <a:cubicBezTo>
                      <a:pt x="1337" y="13"/>
                      <a:pt x="1338" y="9"/>
                      <a:pt x="1341" y="6"/>
                    </a:cubicBezTo>
                    <a:cubicBezTo>
                      <a:pt x="1345" y="3"/>
                      <a:pt x="1349" y="1"/>
                      <a:pt x="1354" y="1"/>
                    </a:cubicBezTo>
                    <a:cubicBezTo>
                      <a:pt x="1379" y="1"/>
                      <a:pt x="1402" y="0"/>
                      <a:pt x="1423" y="0"/>
                    </a:cubicBezTo>
                    <a:cubicBezTo>
                      <a:pt x="1423" y="0"/>
                      <a:pt x="1423" y="0"/>
                      <a:pt x="1423" y="0"/>
                    </a:cubicBezTo>
                    <a:cubicBezTo>
                      <a:pt x="1433" y="0"/>
                      <a:pt x="1440" y="8"/>
                      <a:pt x="1440" y="18"/>
                    </a:cubicBezTo>
                    <a:cubicBezTo>
                      <a:pt x="1440" y="27"/>
                      <a:pt x="1433" y="35"/>
                      <a:pt x="1423" y="35"/>
                    </a:cubicBezTo>
                    <a:cubicBezTo>
                      <a:pt x="1403" y="35"/>
                      <a:pt x="1379" y="35"/>
                      <a:pt x="1354" y="35"/>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731" name="그룹 730">
                <a:extLst>
                  <a:ext uri="{FF2B5EF4-FFF2-40B4-BE49-F238E27FC236}">
                    <a16:creationId xmlns:a16="http://schemas.microsoft.com/office/drawing/2014/main" id="{ACA23E47-8139-4A7E-8FD2-BC3533D7331D}"/>
                  </a:ext>
                </a:extLst>
              </p:cNvPr>
              <p:cNvGrpSpPr/>
              <p:nvPr/>
            </p:nvGrpSpPr>
            <p:grpSpPr>
              <a:xfrm>
                <a:off x="8831718" y="1285875"/>
                <a:ext cx="1238940" cy="1073339"/>
                <a:chOff x="8558213" y="1530351"/>
                <a:chExt cx="1282700" cy="1111250"/>
              </a:xfrm>
            </p:grpSpPr>
            <p:sp>
              <p:nvSpPr>
                <p:cNvPr id="828" name="Freeform 127">
                  <a:extLst>
                    <a:ext uri="{FF2B5EF4-FFF2-40B4-BE49-F238E27FC236}">
                      <a16:creationId xmlns:a16="http://schemas.microsoft.com/office/drawing/2014/main" id="{3AE72413-55A6-45A5-8D62-EBEFC19F87C2}"/>
                    </a:ext>
                  </a:extLst>
                </p:cNvPr>
                <p:cNvSpPr>
                  <a:spLocks/>
                </p:cNvSpPr>
                <p:nvPr/>
              </p:nvSpPr>
              <p:spPr bwMode="auto">
                <a:xfrm>
                  <a:off x="8607425" y="1530351"/>
                  <a:ext cx="1233488" cy="1111250"/>
                </a:xfrm>
                <a:custGeom>
                  <a:avLst/>
                  <a:gdLst>
                    <a:gd name="T0" fmla="*/ 254 w 2649"/>
                    <a:gd name="T1" fmla="*/ 15 h 2389"/>
                    <a:gd name="T2" fmla="*/ 755 w 2649"/>
                    <a:gd name="T3" fmla="*/ 4 h 2389"/>
                    <a:gd name="T4" fmla="*/ 2401 w 2649"/>
                    <a:gd name="T5" fmla="*/ 2 h 2389"/>
                    <a:gd name="T6" fmla="*/ 2607 w 2649"/>
                    <a:gd name="T7" fmla="*/ 276 h 2389"/>
                    <a:gd name="T8" fmla="*/ 2595 w 2649"/>
                    <a:gd name="T9" fmla="*/ 1383 h 2389"/>
                    <a:gd name="T10" fmla="*/ 2391 w 2649"/>
                    <a:gd name="T11" fmla="*/ 1763 h 2389"/>
                    <a:gd name="T12" fmla="*/ 582 w 2649"/>
                    <a:gd name="T13" fmla="*/ 1786 h 2389"/>
                    <a:gd name="T14" fmla="*/ 223 w 2649"/>
                    <a:gd name="T15" fmla="*/ 2030 h 2389"/>
                    <a:gd name="T16" fmla="*/ 65 w 2649"/>
                    <a:gd name="T17" fmla="*/ 2388 h 2389"/>
                    <a:gd name="T18" fmla="*/ 40 w 2649"/>
                    <a:gd name="T19" fmla="*/ 507 h 2389"/>
                    <a:gd name="T20" fmla="*/ 254 w 2649"/>
                    <a:gd name="T21" fmla="*/ 15 h 2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9" h="2389">
                      <a:moveTo>
                        <a:pt x="254" y="15"/>
                      </a:moveTo>
                      <a:cubicBezTo>
                        <a:pt x="286" y="3"/>
                        <a:pt x="642" y="6"/>
                        <a:pt x="755" y="4"/>
                      </a:cubicBezTo>
                      <a:cubicBezTo>
                        <a:pt x="996" y="0"/>
                        <a:pt x="2274" y="2"/>
                        <a:pt x="2401" y="2"/>
                      </a:cubicBezTo>
                      <a:cubicBezTo>
                        <a:pt x="2599" y="2"/>
                        <a:pt x="2612" y="178"/>
                        <a:pt x="2607" y="276"/>
                      </a:cubicBezTo>
                      <a:cubicBezTo>
                        <a:pt x="2597" y="461"/>
                        <a:pt x="2601" y="1129"/>
                        <a:pt x="2595" y="1383"/>
                      </a:cubicBezTo>
                      <a:cubicBezTo>
                        <a:pt x="2592" y="1509"/>
                        <a:pt x="2649" y="1761"/>
                        <a:pt x="2391" y="1763"/>
                      </a:cubicBezTo>
                      <a:cubicBezTo>
                        <a:pt x="2003" y="1766"/>
                        <a:pt x="950" y="1789"/>
                        <a:pt x="582" y="1786"/>
                      </a:cubicBezTo>
                      <a:cubicBezTo>
                        <a:pt x="421" y="1784"/>
                        <a:pt x="303" y="1853"/>
                        <a:pt x="223" y="2030"/>
                      </a:cubicBezTo>
                      <a:cubicBezTo>
                        <a:pt x="194" y="2094"/>
                        <a:pt x="75" y="2389"/>
                        <a:pt x="65" y="2388"/>
                      </a:cubicBezTo>
                      <a:cubicBezTo>
                        <a:pt x="50" y="2387"/>
                        <a:pt x="0" y="940"/>
                        <a:pt x="40" y="507"/>
                      </a:cubicBezTo>
                      <a:cubicBezTo>
                        <a:pt x="57" y="328"/>
                        <a:pt x="63" y="81"/>
                        <a:pt x="25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9" name="Freeform 128">
                  <a:extLst>
                    <a:ext uri="{FF2B5EF4-FFF2-40B4-BE49-F238E27FC236}">
                      <a16:creationId xmlns:a16="http://schemas.microsoft.com/office/drawing/2014/main" id="{D73045C9-1999-4289-A34D-1FF95441C91B}"/>
                    </a:ext>
                  </a:extLst>
                </p:cNvPr>
                <p:cNvSpPr>
                  <a:spLocks/>
                </p:cNvSpPr>
                <p:nvPr/>
              </p:nvSpPr>
              <p:spPr bwMode="auto">
                <a:xfrm>
                  <a:off x="8558213" y="1533526"/>
                  <a:ext cx="200025" cy="1108075"/>
                </a:xfrm>
                <a:custGeom>
                  <a:avLst/>
                  <a:gdLst>
                    <a:gd name="T0" fmla="*/ 429 w 429"/>
                    <a:gd name="T1" fmla="*/ 2 h 2383"/>
                    <a:gd name="T2" fmla="*/ 95 w 429"/>
                    <a:gd name="T3" fmla="*/ 146 h 2383"/>
                    <a:gd name="T4" fmla="*/ 8 w 429"/>
                    <a:gd name="T5" fmla="*/ 891 h 2383"/>
                    <a:gd name="T6" fmla="*/ 25 w 429"/>
                    <a:gd name="T7" fmla="*/ 2135 h 2383"/>
                    <a:gd name="T8" fmla="*/ 173 w 429"/>
                    <a:gd name="T9" fmla="*/ 2381 h 2383"/>
                    <a:gd name="T10" fmla="*/ 174 w 429"/>
                    <a:gd name="T11" fmla="*/ 1871 h 2383"/>
                    <a:gd name="T12" fmla="*/ 168 w 429"/>
                    <a:gd name="T13" fmla="*/ 449 h 2383"/>
                    <a:gd name="T14" fmla="*/ 234 w 429"/>
                    <a:gd name="T15" fmla="*/ 131 h 2383"/>
                    <a:gd name="T16" fmla="*/ 429 w 429"/>
                    <a:gd name="T17" fmla="*/ 2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383">
                      <a:moveTo>
                        <a:pt x="429" y="2"/>
                      </a:moveTo>
                      <a:cubicBezTo>
                        <a:pt x="348" y="0"/>
                        <a:pt x="198" y="4"/>
                        <a:pt x="95" y="146"/>
                      </a:cubicBezTo>
                      <a:cubicBezTo>
                        <a:pt x="3" y="273"/>
                        <a:pt x="11" y="389"/>
                        <a:pt x="8" y="891"/>
                      </a:cubicBezTo>
                      <a:cubicBezTo>
                        <a:pt x="7" y="1099"/>
                        <a:pt x="0" y="1676"/>
                        <a:pt x="25" y="2135"/>
                      </a:cubicBezTo>
                      <a:cubicBezTo>
                        <a:pt x="36" y="2345"/>
                        <a:pt x="154" y="2383"/>
                        <a:pt x="173" y="2381"/>
                      </a:cubicBezTo>
                      <a:cubicBezTo>
                        <a:pt x="174" y="2381"/>
                        <a:pt x="175" y="1984"/>
                        <a:pt x="174" y="1871"/>
                      </a:cubicBezTo>
                      <a:cubicBezTo>
                        <a:pt x="166" y="1380"/>
                        <a:pt x="154" y="915"/>
                        <a:pt x="168" y="449"/>
                      </a:cubicBezTo>
                      <a:cubicBezTo>
                        <a:pt x="172" y="316"/>
                        <a:pt x="163" y="229"/>
                        <a:pt x="234" y="131"/>
                      </a:cubicBezTo>
                      <a:cubicBezTo>
                        <a:pt x="282" y="65"/>
                        <a:pt x="335" y="26"/>
                        <a:pt x="429" y="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0" name="Freeform 129">
                  <a:extLst>
                    <a:ext uri="{FF2B5EF4-FFF2-40B4-BE49-F238E27FC236}">
                      <a16:creationId xmlns:a16="http://schemas.microsoft.com/office/drawing/2014/main" id="{1800EE33-BEC8-4028-969B-FD13AC61C07B}"/>
                    </a:ext>
                  </a:extLst>
                </p:cNvPr>
                <p:cNvSpPr>
                  <a:spLocks/>
                </p:cNvSpPr>
                <p:nvPr/>
              </p:nvSpPr>
              <p:spPr bwMode="auto">
                <a:xfrm>
                  <a:off x="8732838" y="2268538"/>
                  <a:ext cx="1082675" cy="165100"/>
                </a:xfrm>
                <a:custGeom>
                  <a:avLst/>
                  <a:gdLst>
                    <a:gd name="T0" fmla="*/ 94 w 2327"/>
                    <a:gd name="T1" fmla="*/ 250 h 355"/>
                    <a:gd name="T2" fmla="*/ 6 w 2327"/>
                    <a:gd name="T3" fmla="*/ 355 h 355"/>
                    <a:gd name="T4" fmla="*/ 770 w 2327"/>
                    <a:gd name="T5" fmla="*/ 345 h 355"/>
                    <a:gd name="T6" fmla="*/ 1852 w 2327"/>
                    <a:gd name="T7" fmla="*/ 326 h 355"/>
                    <a:gd name="T8" fmla="*/ 2313 w 2327"/>
                    <a:gd name="T9" fmla="*/ 128 h 355"/>
                    <a:gd name="T10" fmla="*/ 2327 w 2327"/>
                    <a:gd name="T11" fmla="*/ 1 h 355"/>
                    <a:gd name="T12" fmla="*/ 2165 w 2327"/>
                    <a:gd name="T13" fmla="*/ 141 h 355"/>
                    <a:gd name="T14" fmla="*/ 1685 w 2327"/>
                    <a:gd name="T15" fmla="*/ 163 h 355"/>
                    <a:gd name="T16" fmla="*/ 1125 w 2327"/>
                    <a:gd name="T17" fmla="*/ 174 h 355"/>
                    <a:gd name="T18" fmla="*/ 299 w 2327"/>
                    <a:gd name="T19" fmla="*/ 191 h 355"/>
                    <a:gd name="T20" fmla="*/ 94 w 2327"/>
                    <a:gd name="T21" fmla="*/ 25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7" h="355">
                      <a:moveTo>
                        <a:pt x="94" y="250"/>
                      </a:moveTo>
                      <a:cubicBezTo>
                        <a:pt x="44" y="287"/>
                        <a:pt x="0" y="355"/>
                        <a:pt x="6" y="355"/>
                      </a:cubicBezTo>
                      <a:cubicBezTo>
                        <a:pt x="74" y="354"/>
                        <a:pt x="599" y="346"/>
                        <a:pt x="770" y="345"/>
                      </a:cubicBezTo>
                      <a:cubicBezTo>
                        <a:pt x="1174" y="342"/>
                        <a:pt x="1486" y="331"/>
                        <a:pt x="1852" y="326"/>
                      </a:cubicBezTo>
                      <a:cubicBezTo>
                        <a:pt x="2131" y="323"/>
                        <a:pt x="2279" y="311"/>
                        <a:pt x="2313" y="128"/>
                      </a:cubicBezTo>
                      <a:cubicBezTo>
                        <a:pt x="2318" y="103"/>
                        <a:pt x="2326" y="47"/>
                        <a:pt x="2327" y="1"/>
                      </a:cubicBezTo>
                      <a:cubicBezTo>
                        <a:pt x="2327" y="0"/>
                        <a:pt x="2285" y="121"/>
                        <a:pt x="2165" y="141"/>
                      </a:cubicBezTo>
                      <a:cubicBezTo>
                        <a:pt x="2005" y="167"/>
                        <a:pt x="1846" y="161"/>
                        <a:pt x="1685" y="163"/>
                      </a:cubicBezTo>
                      <a:cubicBezTo>
                        <a:pt x="1502" y="166"/>
                        <a:pt x="1317" y="167"/>
                        <a:pt x="1125" y="174"/>
                      </a:cubicBezTo>
                      <a:cubicBezTo>
                        <a:pt x="812" y="186"/>
                        <a:pt x="575" y="184"/>
                        <a:pt x="299" y="191"/>
                      </a:cubicBezTo>
                      <a:cubicBezTo>
                        <a:pt x="200" y="194"/>
                        <a:pt x="126" y="226"/>
                        <a:pt x="94" y="250"/>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1" name="Oval 130">
                  <a:extLst>
                    <a:ext uri="{FF2B5EF4-FFF2-40B4-BE49-F238E27FC236}">
                      <a16:creationId xmlns:a16="http://schemas.microsoft.com/office/drawing/2014/main" id="{7BF3CB33-9281-4AC1-AE86-461F0908519A}"/>
                    </a:ext>
                  </a:extLst>
                </p:cNvPr>
                <p:cNvSpPr>
                  <a:spLocks noChangeArrowheads="1"/>
                </p:cNvSpPr>
                <p:nvPr/>
              </p:nvSpPr>
              <p:spPr bwMode="auto">
                <a:xfrm>
                  <a:off x="9453563" y="1997076"/>
                  <a:ext cx="174625" cy="169863"/>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2" name="Freeform 131">
                  <a:extLst>
                    <a:ext uri="{FF2B5EF4-FFF2-40B4-BE49-F238E27FC236}">
                      <a16:creationId xmlns:a16="http://schemas.microsoft.com/office/drawing/2014/main" id="{5682B45D-D596-4048-B906-F6F44EB7EA24}"/>
                    </a:ext>
                  </a:extLst>
                </p:cNvPr>
                <p:cNvSpPr>
                  <a:spLocks noEditPoints="1"/>
                </p:cNvSpPr>
                <p:nvPr/>
              </p:nvSpPr>
              <p:spPr bwMode="auto">
                <a:xfrm>
                  <a:off x="8832850" y="1676401"/>
                  <a:ext cx="361950" cy="347663"/>
                </a:xfrm>
                <a:custGeom>
                  <a:avLst/>
                  <a:gdLst>
                    <a:gd name="T0" fmla="*/ 582 w 778"/>
                    <a:gd name="T1" fmla="*/ 746 h 746"/>
                    <a:gd name="T2" fmla="*/ 582 w 778"/>
                    <a:gd name="T3" fmla="*/ 711 h 746"/>
                    <a:gd name="T4" fmla="*/ 618 w 778"/>
                    <a:gd name="T5" fmla="*/ 729 h 746"/>
                    <a:gd name="T6" fmla="*/ 358 w 778"/>
                    <a:gd name="T7" fmla="*/ 745 h 746"/>
                    <a:gd name="T8" fmla="*/ 359 w 778"/>
                    <a:gd name="T9" fmla="*/ 711 h 746"/>
                    <a:gd name="T10" fmla="*/ 428 w 778"/>
                    <a:gd name="T11" fmla="*/ 746 h 746"/>
                    <a:gd name="T12" fmla="*/ 704 w 778"/>
                    <a:gd name="T13" fmla="*/ 710 h 746"/>
                    <a:gd name="T14" fmla="*/ 757 w 778"/>
                    <a:gd name="T15" fmla="*/ 688 h 746"/>
                    <a:gd name="T16" fmla="*/ 770 w 778"/>
                    <a:gd name="T17" fmla="*/ 734 h 746"/>
                    <a:gd name="T18" fmla="*/ 755 w 778"/>
                    <a:gd name="T19" fmla="*/ 741 h 746"/>
                    <a:gd name="T20" fmla="*/ 705 w 778"/>
                    <a:gd name="T21" fmla="*/ 745 h 746"/>
                    <a:gd name="T22" fmla="*/ 168 w 778"/>
                    <a:gd name="T23" fmla="*/ 727 h 746"/>
                    <a:gd name="T24" fmla="*/ 255 w 778"/>
                    <a:gd name="T25" fmla="*/ 710 h 746"/>
                    <a:gd name="T26" fmla="*/ 81 w 778"/>
                    <a:gd name="T27" fmla="*/ 741 h 746"/>
                    <a:gd name="T28" fmla="*/ 5 w 778"/>
                    <a:gd name="T29" fmla="*/ 729 h 746"/>
                    <a:gd name="T30" fmla="*/ 1 w 778"/>
                    <a:gd name="T31" fmla="*/ 714 h 746"/>
                    <a:gd name="T32" fmla="*/ 42 w 778"/>
                    <a:gd name="T33" fmla="*/ 705 h 746"/>
                    <a:gd name="T34" fmla="*/ 17 w 778"/>
                    <a:gd name="T35" fmla="*/ 626 h 746"/>
                    <a:gd name="T36" fmla="*/ 0 w 778"/>
                    <a:gd name="T37" fmla="*/ 540 h 746"/>
                    <a:gd name="T38" fmla="*/ 17 w 778"/>
                    <a:gd name="T39" fmla="*/ 626 h 746"/>
                    <a:gd name="T40" fmla="*/ 741 w 778"/>
                    <a:gd name="T41" fmla="*/ 602 h 746"/>
                    <a:gd name="T42" fmla="*/ 742 w 778"/>
                    <a:gd name="T43" fmla="*/ 533 h 746"/>
                    <a:gd name="T44" fmla="*/ 758 w 778"/>
                    <a:gd name="T45" fmla="*/ 619 h 746"/>
                    <a:gd name="T46" fmla="*/ 6 w 778"/>
                    <a:gd name="T47" fmla="*/ 448 h 746"/>
                    <a:gd name="T48" fmla="*/ 2 w 778"/>
                    <a:gd name="T49" fmla="*/ 366 h 746"/>
                    <a:gd name="T50" fmla="*/ 37 w 778"/>
                    <a:gd name="T51" fmla="*/ 378 h 746"/>
                    <a:gd name="T52" fmla="*/ 760 w 778"/>
                    <a:gd name="T53" fmla="*/ 446 h 746"/>
                    <a:gd name="T54" fmla="*/ 760 w 778"/>
                    <a:gd name="T55" fmla="*/ 343 h 746"/>
                    <a:gd name="T56" fmla="*/ 760 w 778"/>
                    <a:gd name="T57" fmla="*/ 446 h 746"/>
                    <a:gd name="T58" fmla="*/ 4 w 778"/>
                    <a:gd name="T59" fmla="*/ 263 h 746"/>
                    <a:gd name="T60" fmla="*/ 22 w 778"/>
                    <a:gd name="T61" fmla="*/ 177 h 746"/>
                    <a:gd name="T62" fmla="*/ 39 w 778"/>
                    <a:gd name="T63" fmla="*/ 194 h 746"/>
                    <a:gd name="T64" fmla="*/ 21 w 778"/>
                    <a:gd name="T65" fmla="*/ 280 h 746"/>
                    <a:gd name="T66" fmla="*/ 743 w 778"/>
                    <a:gd name="T67" fmla="*/ 256 h 746"/>
                    <a:gd name="T68" fmla="*/ 748 w 778"/>
                    <a:gd name="T69" fmla="*/ 175 h 746"/>
                    <a:gd name="T70" fmla="*/ 778 w 778"/>
                    <a:gd name="T71" fmla="*/ 256 h 746"/>
                    <a:gd name="T72" fmla="*/ 7 w 778"/>
                    <a:gd name="T73" fmla="*/ 90 h 746"/>
                    <a:gd name="T74" fmla="*/ 42 w 778"/>
                    <a:gd name="T75" fmla="*/ 21 h 746"/>
                    <a:gd name="T76" fmla="*/ 760 w 778"/>
                    <a:gd name="T77" fmla="*/ 101 h 746"/>
                    <a:gd name="T78" fmla="*/ 735 w 778"/>
                    <a:gd name="T79" fmla="*/ 17 h 746"/>
                    <a:gd name="T80" fmla="*/ 770 w 778"/>
                    <a:gd name="T81" fmla="*/ 8 h 746"/>
                    <a:gd name="T82" fmla="*/ 774 w 778"/>
                    <a:gd name="T83" fmla="*/ 19 h 746"/>
                    <a:gd name="T84" fmla="*/ 760 w 778"/>
                    <a:gd name="T85" fmla="*/ 101 h 746"/>
                    <a:gd name="T86" fmla="*/ 129 w 778"/>
                    <a:gd name="T87" fmla="*/ 3 h 746"/>
                    <a:gd name="T88" fmla="*/ 60 w 778"/>
                    <a:gd name="T89" fmla="*/ 38 h 746"/>
                    <a:gd name="T90" fmla="*/ 216 w 778"/>
                    <a:gd name="T91" fmla="*/ 20 h 746"/>
                    <a:gd name="T92" fmla="*/ 303 w 778"/>
                    <a:gd name="T93" fmla="*/ 37 h 746"/>
                    <a:gd name="T94" fmla="*/ 406 w 778"/>
                    <a:gd name="T95" fmla="*/ 36 h 746"/>
                    <a:gd name="T96" fmla="*/ 475 w 778"/>
                    <a:gd name="T97" fmla="*/ 1 h 746"/>
                    <a:gd name="T98" fmla="*/ 476 w 778"/>
                    <a:gd name="T99" fmla="*/ 36 h 746"/>
                    <a:gd name="T100" fmla="*/ 580 w 778"/>
                    <a:gd name="T101" fmla="*/ 35 h 746"/>
                    <a:gd name="T102" fmla="*/ 615 w 778"/>
                    <a:gd name="T103" fmla="*/ 0 h 746"/>
                    <a:gd name="T104" fmla="*/ 649 w 778"/>
                    <a:gd name="T105" fmla="*/ 35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8" h="746">
                      <a:moveTo>
                        <a:pt x="601" y="746"/>
                      </a:moveTo>
                      <a:cubicBezTo>
                        <a:pt x="601" y="746"/>
                        <a:pt x="601" y="746"/>
                        <a:pt x="601" y="746"/>
                      </a:cubicBezTo>
                      <a:cubicBezTo>
                        <a:pt x="595" y="746"/>
                        <a:pt x="590" y="746"/>
                        <a:pt x="587" y="746"/>
                      </a:cubicBezTo>
                      <a:cubicBezTo>
                        <a:pt x="584" y="746"/>
                        <a:pt x="583" y="746"/>
                        <a:pt x="582" y="746"/>
                      </a:cubicBezTo>
                      <a:cubicBezTo>
                        <a:pt x="532" y="746"/>
                        <a:pt x="532" y="746"/>
                        <a:pt x="532" y="746"/>
                      </a:cubicBezTo>
                      <a:cubicBezTo>
                        <a:pt x="522" y="746"/>
                        <a:pt x="514" y="738"/>
                        <a:pt x="514" y="729"/>
                      </a:cubicBezTo>
                      <a:cubicBezTo>
                        <a:pt x="514" y="719"/>
                        <a:pt x="522" y="711"/>
                        <a:pt x="532" y="711"/>
                      </a:cubicBezTo>
                      <a:cubicBezTo>
                        <a:pt x="582" y="711"/>
                        <a:pt x="582" y="711"/>
                        <a:pt x="582" y="711"/>
                      </a:cubicBezTo>
                      <a:cubicBezTo>
                        <a:pt x="583" y="711"/>
                        <a:pt x="585" y="711"/>
                        <a:pt x="588" y="711"/>
                      </a:cubicBezTo>
                      <a:cubicBezTo>
                        <a:pt x="591" y="711"/>
                        <a:pt x="596" y="711"/>
                        <a:pt x="601" y="711"/>
                      </a:cubicBezTo>
                      <a:cubicBezTo>
                        <a:pt x="606" y="711"/>
                        <a:pt x="610" y="713"/>
                        <a:pt x="613" y="716"/>
                      </a:cubicBezTo>
                      <a:cubicBezTo>
                        <a:pt x="616" y="720"/>
                        <a:pt x="618" y="724"/>
                        <a:pt x="618" y="729"/>
                      </a:cubicBezTo>
                      <a:cubicBezTo>
                        <a:pt x="618" y="738"/>
                        <a:pt x="610" y="746"/>
                        <a:pt x="601" y="746"/>
                      </a:cubicBezTo>
                      <a:close/>
                      <a:moveTo>
                        <a:pt x="428" y="746"/>
                      </a:moveTo>
                      <a:cubicBezTo>
                        <a:pt x="424" y="746"/>
                        <a:pt x="424" y="746"/>
                        <a:pt x="424" y="746"/>
                      </a:cubicBezTo>
                      <a:cubicBezTo>
                        <a:pt x="403" y="746"/>
                        <a:pt x="381" y="746"/>
                        <a:pt x="358" y="745"/>
                      </a:cubicBezTo>
                      <a:cubicBezTo>
                        <a:pt x="358" y="745"/>
                        <a:pt x="358" y="745"/>
                        <a:pt x="358" y="745"/>
                      </a:cubicBezTo>
                      <a:cubicBezTo>
                        <a:pt x="354" y="745"/>
                        <a:pt x="350" y="744"/>
                        <a:pt x="346" y="740"/>
                      </a:cubicBezTo>
                      <a:cubicBezTo>
                        <a:pt x="343" y="737"/>
                        <a:pt x="341" y="733"/>
                        <a:pt x="341" y="728"/>
                      </a:cubicBezTo>
                      <a:cubicBezTo>
                        <a:pt x="341" y="719"/>
                        <a:pt x="349" y="711"/>
                        <a:pt x="359" y="711"/>
                      </a:cubicBezTo>
                      <a:cubicBezTo>
                        <a:pt x="381" y="711"/>
                        <a:pt x="403" y="711"/>
                        <a:pt x="424" y="711"/>
                      </a:cubicBezTo>
                      <a:cubicBezTo>
                        <a:pt x="428" y="711"/>
                        <a:pt x="428" y="711"/>
                        <a:pt x="428" y="711"/>
                      </a:cubicBezTo>
                      <a:cubicBezTo>
                        <a:pt x="437" y="711"/>
                        <a:pt x="445" y="719"/>
                        <a:pt x="445" y="729"/>
                      </a:cubicBezTo>
                      <a:cubicBezTo>
                        <a:pt x="445" y="738"/>
                        <a:pt x="437" y="746"/>
                        <a:pt x="428" y="746"/>
                      </a:cubicBezTo>
                      <a:close/>
                      <a:moveTo>
                        <a:pt x="705" y="745"/>
                      </a:moveTo>
                      <a:cubicBezTo>
                        <a:pt x="695" y="745"/>
                        <a:pt x="688" y="738"/>
                        <a:pt x="687" y="728"/>
                      </a:cubicBezTo>
                      <a:cubicBezTo>
                        <a:pt x="687" y="728"/>
                        <a:pt x="687" y="728"/>
                        <a:pt x="687" y="728"/>
                      </a:cubicBezTo>
                      <a:cubicBezTo>
                        <a:pt x="687" y="718"/>
                        <a:pt x="695" y="711"/>
                        <a:pt x="704" y="710"/>
                      </a:cubicBezTo>
                      <a:cubicBezTo>
                        <a:pt x="718" y="710"/>
                        <a:pt x="731" y="709"/>
                        <a:pt x="740" y="708"/>
                      </a:cubicBezTo>
                      <a:cubicBezTo>
                        <a:pt x="740" y="707"/>
                        <a:pt x="740" y="707"/>
                        <a:pt x="740" y="706"/>
                      </a:cubicBezTo>
                      <a:cubicBezTo>
                        <a:pt x="740" y="696"/>
                        <a:pt x="748" y="688"/>
                        <a:pt x="757" y="688"/>
                      </a:cubicBezTo>
                      <a:cubicBezTo>
                        <a:pt x="757" y="688"/>
                        <a:pt x="757" y="688"/>
                        <a:pt x="757" y="688"/>
                      </a:cubicBezTo>
                      <a:cubicBezTo>
                        <a:pt x="767" y="689"/>
                        <a:pt x="775" y="696"/>
                        <a:pt x="774" y="706"/>
                      </a:cubicBezTo>
                      <a:cubicBezTo>
                        <a:pt x="774" y="722"/>
                        <a:pt x="774" y="722"/>
                        <a:pt x="774" y="722"/>
                      </a:cubicBezTo>
                      <a:cubicBezTo>
                        <a:pt x="774" y="728"/>
                        <a:pt x="771" y="732"/>
                        <a:pt x="770" y="733"/>
                      </a:cubicBezTo>
                      <a:cubicBezTo>
                        <a:pt x="770" y="734"/>
                        <a:pt x="770" y="734"/>
                        <a:pt x="770" y="734"/>
                      </a:cubicBezTo>
                      <a:cubicBezTo>
                        <a:pt x="770" y="734"/>
                        <a:pt x="770" y="734"/>
                        <a:pt x="770" y="734"/>
                      </a:cubicBezTo>
                      <a:cubicBezTo>
                        <a:pt x="766" y="738"/>
                        <a:pt x="764" y="739"/>
                        <a:pt x="762" y="739"/>
                      </a:cubicBezTo>
                      <a:cubicBezTo>
                        <a:pt x="761" y="739"/>
                        <a:pt x="761" y="740"/>
                        <a:pt x="760" y="740"/>
                      </a:cubicBezTo>
                      <a:cubicBezTo>
                        <a:pt x="758" y="740"/>
                        <a:pt x="757" y="741"/>
                        <a:pt x="755" y="741"/>
                      </a:cubicBezTo>
                      <a:cubicBezTo>
                        <a:pt x="750" y="742"/>
                        <a:pt x="746" y="742"/>
                        <a:pt x="742" y="743"/>
                      </a:cubicBezTo>
                      <a:cubicBezTo>
                        <a:pt x="732" y="744"/>
                        <a:pt x="720" y="744"/>
                        <a:pt x="705" y="745"/>
                      </a:cubicBezTo>
                      <a:cubicBezTo>
                        <a:pt x="705" y="745"/>
                        <a:pt x="705" y="745"/>
                        <a:pt x="705" y="745"/>
                      </a:cubicBezTo>
                      <a:cubicBezTo>
                        <a:pt x="705" y="745"/>
                        <a:pt x="705" y="745"/>
                        <a:pt x="705" y="745"/>
                      </a:cubicBezTo>
                      <a:close/>
                      <a:moveTo>
                        <a:pt x="255" y="745"/>
                      </a:moveTo>
                      <a:cubicBezTo>
                        <a:pt x="255" y="745"/>
                        <a:pt x="255" y="745"/>
                        <a:pt x="255" y="745"/>
                      </a:cubicBezTo>
                      <a:cubicBezTo>
                        <a:pt x="232" y="745"/>
                        <a:pt x="208" y="744"/>
                        <a:pt x="185" y="744"/>
                      </a:cubicBezTo>
                      <a:cubicBezTo>
                        <a:pt x="176" y="744"/>
                        <a:pt x="168" y="736"/>
                        <a:pt x="168" y="727"/>
                      </a:cubicBezTo>
                      <a:cubicBezTo>
                        <a:pt x="168" y="726"/>
                        <a:pt x="168" y="726"/>
                        <a:pt x="168" y="726"/>
                      </a:cubicBezTo>
                      <a:cubicBezTo>
                        <a:pt x="168" y="717"/>
                        <a:pt x="176" y="709"/>
                        <a:pt x="186" y="709"/>
                      </a:cubicBezTo>
                      <a:cubicBezTo>
                        <a:pt x="186" y="709"/>
                        <a:pt x="186" y="709"/>
                        <a:pt x="186" y="709"/>
                      </a:cubicBezTo>
                      <a:cubicBezTo>
                        <a:pt x="209" y="710"/>
                        <a:pt x="232" y="710"/>
                        <a:pt x="255" y="710"/>
                      </a:cubicBezTo>
                      <a:cubicBezTo>
                        <a:pt x="264" y="710"/>
                        <a:pt x="272" y="718"/>
                        <a:pt x="272" y="728"/>
                      </a:cubicBezTo>
                      <a:cubicBezTo>
                        <a:pt x="272" y="737"/>
                        <a:pt x="264" y="745"/>
                        <a:pt x="255" y="745"/>
                      </a:cubicBezTo>
                      <a:close/>
                      <a:moveTo>
                        <a:pt x="82" y="741"/>
                      </a:moveTo>
                      <a:cubicBezTo>
                        <a:pt x="81" y="741"/>
                        <a:pt x="81" y="741"/>
                        <a:pt x="81" y="741"/>
                      </a:cubicBezTo>
                      <a:cubicBezTo>
                        <a:pt x="64" y="741"/>
                        <a:pt x="50" y="740"/>
                        <a:pt x="39" y="739"/>
                      </a:cubicBezTo>
                      <a:cubicBezTo>
                        <a:pt x="29" y="739"/>
                        <a:pt x="21" y="738"/>
                        <a:pt x="15" y="736"/>
                      </a:cubicBezTo>
                      <a:cubicBezTo>
                        <a:pt x="9" y="734"/>
                        <a:pt x="6" y="731"/>
                        <a:pt x="5" y="729"/>
                      </a:cubicBezTo>
                      <a:cubicBezTo>
                        <a:pt x="5" y="729"/>
                        <a:pt x="5" y="729"/>
                        <a:pt x="5" y="729"/>
                      </a:cubicBezTo>
                      <a:cubicBezTo>
                        <a:pt x="4" y="727"/>
                        <a:pt x="3" y="725"/>
                        <a:pt x="3" y="725"/>
                      </a:cubicBezTo>
                      <a:cubicBezTo>
                        <a:pt x="2" y="723"/>
                        <a:pt x="2" y="722"/>
                        <a:pt x="2" y="721"/>
                      </a:cubicBezTo>
                      <a:cubicBezTo>
                        <a:pt x="2" y="721"/>
                        <a:pt x="2" y="721"/>
                        <a:pt x="2" y="721"/>
                      </a:cubicBezTo>
                      <a:cubicBezTo>
                        <a:pt x="2" y="719"/>
                        <a:pt x="1" y="717"/>
                        <a:pt x="1" y="714"/>
                      </a:cubicBezTo>
                      <a:cubicBezTo>
                        <a:pt x="1" y="714"/>
                        <a:pt x="1" y="713"/>
                        <a:pt x="1" y="713"/>
                      </a:cubicBezTo>
                      <a:cubicBezTo>
                        <a:pt x="1" y="704"/>
                        <a:pt x="8" y="696"/>
                        <a:pt x="17" y="696"/>
                      </a:cubicBezTo>
                      <a:cubicBezTo>
                        <a:pt x="24" y="695"/>
                        <a:pt x="30" y="698"/>
                        <a:pt x="33" y="704"/>
                      </a:cubicBezTo>
                      <a:cubicBezTo>
                        <a:pt x="36" y="704"/>
                        <a:pt x="39" y="705"/>
                        <a:pt x="42" y="705"/>
                      </a:cubicBezTo>
                      <a:cubicBezTo>
                        <a:pt x="52" y="706"/>
                        <a:pt x="66" y="706"/>
                        <a:pt x="82" y="707"/>
                      </a:cubicBezTo>
                      <a:cubicBezTo>
                        <a:pt x="92" y="707"/>
                        <a:pt x="99" y="715"/>
                        <a:pt x="99" y="725"/>
                      </a:cubicBezTo>
                      <a:cubicBezTo>
                        <a:pt x="99" y="734"/>
                        <a:pt x="91" y="741"/>
                        <a:pt x="82" y="741"/>
                      </a:cubicBezTo>
                      <a:close/>
                      <a:moveTo>
                        <a:pt x="17" y="626"/>
                      </a:moveTo>
                      <a:cubicBezTo>
                        <a:pt x="17" y="626"/>
                        <a:pt x="17" y="626"/>
                        <a:pt x="17" y="626"/>
                      </a:cubicBezTo>
                      <a:cubicBezTo>
                        <a:pt x="12" y="626"/>
                        <a:pt x="8" y="625"/>
                        <a:pt x="5" y="621"/>
                      </a:cubicBezTo>
                      <a:cubicBezTo>
                        <a:pt x="2" y="618"/>
                        <a:pt x="0" y="614"/>
                        <a:pt x="0" y="609"/>
                      </a:cubicBezTo>
                      <a:cubicBezTo>
                        <a:pt x="0" y="589"/>
                        <a:pt x="0" y="566"/>
                        <a:pt x="0" y="540"/>
                      </a:cubicBezTo>
                      <a:cubicBezTo>
                        <a:pt x="0" y="530"/>
                        <a:pt x="8" y="523"/>
                        <a:pt x="18" y="523"/>
                      </a:cubicBezTo>
                      <a:cubicBezTo>
                        <a:pt x="27" y="523"/>
                        <a:pt x="35" y="531"/>
                        <a:pt x="35" y="540"/>
                      </a:cubicBezTo>
                      <a:cubicBezTo>
                        <a:pt x="35" y="562"/>
                        <a:pt x="35" y="587"/>
                        <a:pt x="35" y="609"/>
                      </a:cubicBezTo>
                      <a:cubicBezTo>
                        <a:pt x="35" y="619"/>
                        <a:pt x="27" y="626"/>
                        <a:pt x="17" y="626"/>
                      </a:cubicBezTo>
                      <a:close/>
                      <a:moveTo>
                        <a:pt x="758" y="619"/>
                      </a:moveTo>
                      <a:cubicBezTo>
                        <a:pt x="758" y="619"/>
                        <a:pt x="758" y="619"/>
                        <a:pt x="758" y="619"/>
                      </a:cubicBezTo>
                      <a:cubicBezTo>
                        <a:pt x="749" y="619"/>
                        <a:pt x="741" y="612"/>
                        <a:pt x="741" y="602"/>
                      </a:cubicBezTo>
                      <a:cubicBezTo>
                        <a:pt x="741" y="602"/>
                        <a:pt x="741" y="602"/>
                        <a:pt x="741" y="602"/>
                      </a:cubicBezTo>
                      <a:cubicBezTo>
                        <a:pt x="741" y="602"/>
                        <a:pt x="741" y="602"/>
                        <a:pt x="741" y="602"/>
                      </a:cubicBezTo>
                      <a:cubicBezTo>
                        <a:pt x="741" y="601"/>
                        <a:pt x="741" y="601"/>
                        <a:pt x="741" y="601"/>
                      </a:cubicBezTo>
                      <a:cubicBezTo>
                        <a:pt x="741" y="591"/>
                        <a:pt x="741" y="580"/>
                        <a:pt x="741" y="569"/>
                      </a:cubicBezTo>
                      <a:cubicBezTo>
                        <a:pt x="741" y="557"/>
                        <a:pt x="742" y="545"/>
                        <a:pt x="742" y="533"/>
                      </a:cubicBezTo>
                      <a:cubicBezTo>
                        <a:pt x="742" y="523"/>
                        <a:pt x="750" y="516"/>
                        <a:pt x="759" y="516"/>
                      </a:cubicBezTo>
                      <a:cubicBezTo>
                        <a:pt x="769" y="516"/>
                        <a:pt x="776" y="523"/>
                        <a:pt x="776" y="533"/>
                      </a:cubicBezTo>
                      <a:cubicBezTo>
                        <a:pt x="776" y="557"/>
                        <a:pt x="776" y="581"/>
                        <a:pt x="776" y="602"/>
                      </a:cubicBezTo>
                      <a:cubicBezTo>
                        <a:pt x="775" y="612"/>
                        <a:pt x="768" y="619"/>
                        <a:pt x="758" y="619"/>
                      </a:cubicBezTo>
                      <a:close/>
                      <a:moveTo>
                        <a:pt x="19" y="453"/>
                      </a:moveTo>
                      <a:cubicBezTo>
                        <a:pt x="19" y="453"/>
                        <a:pt x="19" y="453"/>
                        <a:pt x="19" y="453"/>
                      </a:cubicBezTo>
                      <a:cubicBezTo>
                        <a:pt x="18" y="453"/>
                        <a:pt x="18" y="453"/>
                        <a:pt x="18" y="453"/>
                      </a:cubicBezTo>
                      <a:cubicBezTo>
                        <a:pt x="14" y="453"/>
                        <a:pt x="10" y="451"/>
                        <a:pt x="6" y="448"/>
                      </a:cubicBezTo>
                      <a:cubicBezTo>
                        <a:pt x="3" y="445"/>
                        <a:pt x="1" y="440"/>
                        <a:pt x="1" y="436"/>
                      </a:cubicBezTo>
                      <a:cubicBezTo>
                        <a:pt x="2" y="423"/>
                        <a:pt x="2" y="423"/>
                        <a:pt x="2" y="423"/>
                      </a:cubicBezTo>
                      <a:cubicBezTo>
                        <a:pt x="2" y="404"/>
                        <a:pt x="2" y="385"/>
                        <a:pt x="2" y="367"/>
                      </a:cubicBezTo>
                      <a:cubicBezTo>
                        <a:pt x="2" y="366"/>
                        <a:pt x="2" y="366"/>
                        <a:pt x="2" y="366"/>
                      </a:cubicBezTo>
                      <a:cubicBezTo>
                        <a:pt x="3" y="357"/>
                        <a:pt x="10" y="350"/>
                        <a:pt x="20" y="350"/>
                      </a:cubicBezTo>
                      <a:cubicBezTo>
                        <a:pt x="20" y="350"/>
                        <a:pt x="20" y="350"/>
                        <a:pt x="20" y="350"/>
                      </a:cubicBezTo>
                      <a:cubicBezTo>
                        <a:pt x="29" y="350"/>
                        <a:pt x="37" y="357"/>
                        <a:pt x="37" y="367"/>
                      </a:cubicBezTo>
                      <a:cubicBezTo>
                        <a:pt x="37" y="378"/>
                        <a:pt x="37" y="378"/>
                        <a:pt x="37" y="378"/>
                      </a:cubicBezTo>
                      <a:cubicBezTo>
                        <a:pt x="36" y="397"/>
                        <a:pt x="36" y="417"/>
                        <a:pt x="36" y="436"/>
                      </a:cubicBezTo>
                      <a:cubicBezTo>
                        <a:pt x="36" y="446"/>
                        <a:pt x="28" y="453"/>
                        <a:pt x="19" y="453"/>
                      </a:cubicBezTo>
                      <a:close/>
                      <a:moveTo>
                        <a:pt x="760" y="446"/>
                      </a:moveTo>
                      <a:cubicBezTo>
                        <a:pt x="760" y="446"/>
                        <a:pt x="760" y="446"/>
                        <a:pt x="760" y="446"/>
                      </a:cubicBezTo>
                      <a:cubicBezTo>
                        <a:pt x="755" y="446"/>
                        <a:pt x="751" y="444"/>
                        <a:pt x="747" y="441"/>
                      </a:cubicBezTo>
                      <a:cubicBezTo>
                        <a:pt x="744" y="438"/>
                        <a:pt x="743" y="434"/>
                        <a:pt x="743" y="429"/>
                      </a:cubicBezTo>
                      <a:cubicBezTo>
                        <a:pt x="743" y="406"/>
                        <a:pt x="743" y="383"/>
                        <a:pt x="743" y="360"/>
                      </a:cubicBezTo>
                      <a:cubicBezTo>
                        <a:pt x="743" y="350"/>
                        <a:pt x="751" y="343"/>
                        <a:pt x="760" y="343"/>
                      </a:cubicBezTo>
                      <a:cubicBezTo>
                        <a:pt x="770" y="343"/>
                        <a:pt x="778" y="350"/>
                        <a:pt x="778" y="360"/>
                      </a:cubicBezTo>
                      <a:cubicBezTo>
                        <a:pt x="777" y="383"/>
                        <a:pt x="777" y="406"/>
                        <a:pt x="777" y="429"/>
                      </a:cubicBezTo>
                      <a:cubicBezTo>
                        <a:pt x="777" y="429"/>
                        <a:pt x="777" y="429"/>
                        <a:pt x="777" y="429"/>
                      </a:cubicBezTo>
                      <a:cubicBezTo>
                        <a:pt x="777" y="439"/>
                        <a:pt x="769" y="446"/>
                        <a:pt x="760" y="446"/>
                      </a:cubicBezTo>
                      <a:close/>
                      <a:moveTo>
                        <a:pt x="21" y="280"/>
                      </a:moveTo>
                      <a:cubicBezTo>
                        <a:pt x="21" y="280"/>
                        <a:pt x="21" y="280"/>
                        <a:pt x="21" y="280"/>
                      </a:cubicBezTo>
                      <a:cubicBezTo>
                        <a:pt x="16" y="280"/>
                        <a:pt x="12" y="278"/>
                        <a:pt x="9" y="275"/>
                      </a:cubicBezTo>
                      <a:cubicBezTo>
                        <a:pt x="5" y="272"/>
                        <a:pt x="4" y="267"/>
                        <a:pt x="4" y="263"/>
                      </a:cubicBezTo>
                      <a:cubicBezTo>
                        <a:pt x="4" y="260"/>
                        <a:pt x="4" y="260"/>
                        <a:pt x="4" y="260"/>
                      </a:cubicBezTo>
                      <a:cubicBezTo>
                        <a:pt x="4" y="237"/>
                        <a:pt x="5" y="215"/>
                        <a:pt x="5" y="194"/>
                      </a:cubicBezTo>
                      <a:cubicBezTo>
                        <a:pt x="5" y="193"/>
                        <a:pt x="5" y="193"/>
                        <a:pt x="5" y="193"/>
                      </a:cubicBezTo>
                      <a:cubicBezTo>
                        <a:pt x="5" y="184"/>
                        <a:pt x="13" y="177"/>
                        <a:pt x="22" y="177"/>
                      </a:cubicBezTo>
                      <a:cubicBezTo>
                        <a:pt x="23" y="177"/>
                        <a:pt x="23" y="177"/>
                        <a:pt x="23" y="177"/>
                      </a:cubicBezTo>
                      <a:cubicBezTo>
                        <a:pt x="32" y="177"/>
                        <a:pt x="39" y="184"/>
                        <a:pt x="39" y="194"/>
                      </a:cubicBezTo>
                      <a:cubicBezTo>
                        <a:pt x="39" y="194"/>
                        <a:pt x="39" y="194"/>
                        <a:pt x="39" y="194"/>
                      </a:cubicBezTo>
                      <a:cubicBezTo>
                        <a:pt x="39" y="194"/>
                        <a:pt x="39" y="194"/>
                        <a:pt x="39" y="194"/>
                      </a:cubicBezTo>
                      <a:cubicBezTo>
                        <a:pt x="39" y="194"/>
                        <a:pt x="39" y="195"/>
                        <a:pt x="39" y="195"/>
                      </a:cubicBezTo>
                      <a:cubicBezTo>
                        <a:pt x="39" y="200"/>
                        <a:pt x="39" y="200"/>
                        <a:pt x="39" y="200"/>
                      </a:cubicBezTo>
                      <a:cubicBezTo>
                        <a:pt x="39" y="220"/>
                        <a:pt x="39" y="241"/>
                        <a:pt x="38" y="263"/>
                      </a:cubicBezTo>
                      <a:cubicBezTo>
                        <a:pt x="38" y="273"/>
                        <a:pt x="30" y="280"/>
                        <a:pt x="21" y="280"/>
                      </a:cubicBezTo>
                      <a:close/>
                      <a:moveTo>
                        <a:pt x="761" y="273"/>
                      </a:moveTo>
                      <a:cubicBezTo>
                        <a:pt x="761" y="273"/>
                        <a:pt x="761" y="273"/>
                        <a:pt x="761" y="273"/>
                      </a:cubicBezTo>
                      <a:cubicBezTo>
                        <a:pt x="756" y="273"/>
                        <a:pt x="752" y="272"/>
                        <a:pt x="748" y="268"/>
                      </a:cubicBezTo>
                      <a:cubicBezTo>
                        <a:pt x="745" y="265"/>
                        <a:pt x="743" y="261"/>
                        <a:pt x="743" y="256"/>
                      </a:cubicBezTo>
                      <a:cubicBezTo>
                        <a:pt x="743" y="252"/>
                        <a:pt x="743" y="248"/>
                        <a:pt x="743" y="244"/>
                      </a:cubicBezTo>
                      <a:cubicBezTo>
                        <a:pt x="743" y="239"/>
                        <a:pt x="743" y="235"/>
                        <a:pt x="743" y="231"/>
                      </a:cubicBezTo>
                      <a:cubicBezTo>
                        <a:pt x="743" y="216"/>
                        <a:pt x="743" y="201"/>
                        <a:pt x="743" y="187"/>
                      </a:cubicBezTo>
                      <a:cubicBezTo>
                        <a:pt x="743" y="182"/>
                        <a:pt x="745" y="178"/>
                        <a:pt x="748" y="175"/>
                      </a:cubicBezTo>
                      <a:cubicBezTo>
                        <a:pt x="752" y="172"/>
                        <a:pt x="756" y="170"/>
                        <a:pt x="760" y="170"/>
                      </a:cubicBezTo>
                      <a:cubicBezTo>
                        <a:pt x="770" y="170"/>
                        <a:pt x="778" y="177"/>
                        <a:pt x="778" y="187"/>
                      </a:cubicBezTo>
                      <a:cubicBezTo>
                        <a:pt x="778" y="201"/>
                        <a:pt x="778" y="216"/>
                        <a:pt x="778" y="231"/>
                      </a:cubicBezTo>
                      <a:cubicBezTo>
                        <a:pt x="778" y="256"/>
                        <a:pt x="778" y="256"/>
                        <a:pt x="778" y="256"/>
                      </a:cubicBezTo>
                      <a:cubicBezTo>
                        <a:pt x="778" y="266"/>
                        <a:pt x="770" y="273"/>
                        <a:pt x="761" y="273"/>
                      </a:cubicBezTo>
                      <a:close/>
                      <a:moveTo>
                        <a:pt x="24" y="107"/>
                      </a:moveTo>
                      <a:cubicBezTo>
                        <a:pt x="24" y="107"/>
                        <a:pt x="24" y="107"/>
                        <a:pt x="24" y="107"/>
                      </a:cubicBezTo>
                      <a:cubicBezTo>
                        <a:pt x="14" y="107"/>
                        <a:pt x="6" y="99"/>
                        <a:pt x="7" y="90"/>
                      </a:cubicBezTo>
                      <a:cubicBezTo>
                        <a:pt x="7" y="53"/>
                        <a:pt x="7" y="31"/>
                        <a:pt x="7" y="23"/>
                      </a:cubicBezTo>
                      <a:cubicBezTo>
                        <a:pt x="7" y="21"/>
                        <a:pt x="7" y="21"/>
                        <a:pt x="7" y="21"/>
                      </a:cubicBezTo>
                      <a:cubicBezTo>
                        <a:pt x="7" y="11"/>
                        <a:pt x="15" y="3"/>
                        <a:pt x="25" y="3"/>
                      </a:cubicBezTo>
                      <a:cubicBezTo>
                        <a:pt x="34" y="3"/>
                        <a:pt x="42" y="11"/>
                        <a:pt x="42" y="21"/>
                      </a:cubicBezTo>
                      <a:cubicBezTo>
                        <a:pt x="42" y="23"/>
                        <a:pt x="42" y="23"/>
                        <a:pt x="42" y="23"/>
                      </a:cubicBezTo>
                      <a:cubicBezTo>
                        <a:pt x="42" y="31"/>
                        <a:pt x="42" y="52"/>
                        <a:pt x="41" y="90"/>
                      </a:cubicBezTo>
                      <a:cubicBezTo>
                        <a:pt x="41" y="100"/>
                        <a:pt x="33" y="107"/>
                        <a:pt x="24" y="107"/>
                      </a:cubicBezTo>
                      <a:close/>
                      <a:moveTo>
                        <a:pt x="760" y="101"/>
                      </a:moveTo>
                      <a:cubicBezTo>
                        <a:pt x="760" y="101"/>
                        <a:pt x="760" y="101"/>
                        <a:pt x="760" y="101"/>
                      </a:cubicBezTo>
                      <a:cubicBezTo>
                        <a:pt x="750" y="101"/>
                        <a:pt x="742" y="93"/>
                        <a:pt x="742" y="84"/>
                      </a:cubicBezTo>
                      <a:cubicBezTo>
                        <a:pt x="742" y="56"/>
                        <a:pt x="741" y="37"/>
                        <a:pt x="740" y="28"/>
                      </a:cubicBezTo>
                      <a:cubicBezTo>
                        <a:pt x="737" y="25"/>
                        <a:pt x="735" y="21"/>
                        <a:pt x="735" y="17"/>
                      </a:cubicBezTo>
                      <a:cubicBezTo>
                        <a:pt x="735" y="7"/>
                        <a:pt x="743" y="0"/>
                        <a:pt x="753" y="0"/>
                      </a:cubicBezTo>
                      <a:cubicBezTo>
                        <a:pt x="754" y="0"/>
                        <a:pt x="754" y="0"/>
                        <a:pt x="754" y="0"/>
                      </a:cubicBezTo>
                      <a:cubicBezTo>
                        <a:pt x="755" y="0"/>
                        <a:pt x="755" y="0"/>
                        <a:pt x="757" y="0"/>
                      </a:cubicBezTo>
                      <a:cubicBezTo>
                        <a:pt x="765" y="1"/>
                        <a:pt x="768" y="6"/>
                        <a:pt x="770" y="8"/>
                      </a:cubicBezTo>
                      <a:cubicBezTo>
                        <a:pt x="770" y="8"/>
                        <a:pt x="770" y="8"/>
                        <a:pt x="770" y="8"/>
                      </a:cubicBezTo>
                      <a:cubicBezTo>
                        <a:pt x="771" y="10"/>
                        <a:pt x="772" y="11"/>
                        <a:pt x="772" y="13"/>
                      </a:cubicBezTo>
                      <a:cubicBezTo>
                        <a:pt x="772" y="13"/>
                        <a:pt x="772" y="13"/>
                        <a:pt x="772" y="13"/>
                      </a:cubicBezTo>
                      <a:cubicBezTo>
                        <a:pt x="773" y="15"/>
                        <a:pt x="773" y="17"/>
                        <a:pt x="774" y="19"/>
                      </a:cubicBezTo>
                      <a:cubicBezTo>
                        <a:pt x="774" y="23"/>
                        <a:pt x="775" y="27"/>
                        <a:pt x="775" y="34"/>
                      </a:cubicBezTo>
                      <a:cubicBezTo>
                        <a:pt x="776" y="45"/>
                        <a:pt x="776" y="61"/>
                        <a:pt x="777" y="83"/>
                      </a:cubicBezTo>
                      <a:cubicBezTo>
                        <a:pt x="777" y="83"/>
                        <a:pt x="777" y="83"/>
                        <a:pt x="777" y="83"/>
                      </a:cubicBezTo>
                      <a:cubicBezTo>
                        <a:pt x="777" y="93"/>
                        <a:pt x="769" y="100"/>
                        <a:pt x="760" y="101"/>
                      </a:cubicBezTo>
                      <a:close/>
                      <a:moveTo>
                        <a:pt x="60" y="38"/>
                      </a:moveTo>
                      <a:cubicBezTo>
                        <a:pt x="51" y="38"/>
                        <a:pt x="43" y="30"/>
                        <a:pt x="43" y="21"/>
                      </a:cubicBezTo>
                      <a:cubicBezTo>
                        <a:pt x="43" y="11"/>
                        <a:pt x="51" y="3"/>
                        <a:pt x="60" y="3"/>
                      </a:cubicBezTo>
                      <a:cubicBezTo>
                        <a:pt x="81" y="3"/>
                        <a:pt x="104" y="3"/>
                        <a:pt x="129" y="3"/>
                      </a:cubicBezTo>
                      <a:cubicBezTo>
                        <a:pt x="139" y="3"/>
                        <a:pt x="147" y="11"/>
                        <a:pt x="147" y="20"/>
                      </a:cubicBezTo>
                      <a:cubicBezTo>
                        <a:pt x="147" y="25"/>
                        <a:pt x="145" y="29"/>
                        <a:pt x="142" y="33"/>
                      </a:cubicBezTo>
                      <a:cubicBezTo>
                        <a:pt x="139" y="36"/>
                        <a:pt x="134" y="38"/>
                        <a:pt x="130" y="38"/>
                      </a:cubicBezTo>
                      <a:cubicBezTo>
                        <a:pt x="104" y="38"/>
                        <a:pt x="81" y="38"/>
                        <a:pt x="60" y="38"/>
                      </a:cubicBezTo>
                      <a:close/>
                      <a:moveTo>
                        <a:pt x="233" y="37"/>
                      </a:moveTo>
                      <a:cubicBezTo>
                        <a:pt x="233" y="37"/>
                        <a:pt x="233" y="37"/>
                        <a:pt x="233" y="37"/>
                      </a:cubicBezTo>
                      <a:cubicBezTo>
                        <a:pt x="233" y="37"/>
                        <a:pt x="233" y="37"/>
                        <a:pt x="233" y="37"/>
                      </a:cubicBezTo>
                      <a:cubicBezTo>
                        <a:pt x="224" y="37"/>
                        <a:pt x="216" y="29"/>
                        <a:pt x="216" y="20"/>
                      </a:cubicBezTo>
                      <a:cubicBezTo>
                        <a:pt x="216" y="10"/>
                        <a:pt x="224" y="3"/>
                        <a:pt x="233" y="3"/>
                      </a:cubicBezTo>
                      <a:cubicBezTo>
                        <a:pt x="302" y="2"/>
                        <a:pt x="302" y="2"/>
                        <a:pt x="302" y="2"/>
                      </a:cubicBezTo>
                      <a:cubicBezTo>
                        <a:pt x="312" y="2"/>
                        <a:pt x="320" y="10"/>
                        <a:pt x="320" y="19"/>
                      </a:cubicBezTo>
                      <a:cubicBezTo>
                        <a:pt x="320" y="29"/>
                        <a:pt x="312" y="37"/>
                        <a:pt x="303" y="37"/>
                      </a:cubicBezTo>
                      <a:lnTo>
                        <a:pt x="233" y="37"/>
                      </a:lnTo>
                      <a:close/>
                      <a:moveTo>
                        <a:pt x="406" y="36"/>
                      </a:moveTo>
                      <a:cubicBezTo>
                        <a:pt x="406" y="36"/>
                        <a:pt x="406" y="36"/>
                        <a:pt x="406" y="36"/>
                      </a:cubicBezTo>
                      <a:cubicBezTo>
                        <a:pt x="406" y="36"/>
                        <a:pt x="406" y="36"/>
                        <a:pt x="406" y="36"/>
                      </a:cubicBezTo>
                      <a:cubicBezTo>
                        <a:pt x="397" y="36"/>
                        <a:pt x="389" y="28"/>
                        <a:pt x="389" y="19"/>
                      </a:cubicBezTo>
                      <a:cubicBezTo>
                        <a:pt x="389" y="9"/>
                        <a:pt x="397" y="2"/>
                        <a:pt x="406" y="2"/>
                      </a:cubicBezTo>
                      <a:cubicBezTo>
                        <a:pt x="430" y="1"/>
                        <a:pt x="453" y="1"/>
                        <a:pt x="475" y="1"/>
                      </a:cubicBezTo>
                      <a:cubicBezTo>
                        <a:pt x="475" y="1"/>
                        <a:pt x="475" y="1"/>
                        <a:pt x="475" y="1"/>
                      </a:cubicBezTo>
                      <a:cubicBezTo>
                        <a:pt x="476" y="1"/>
                        <a:pt x="476" y="1"/>
                        <a:pt x="476" y="1"/>
                      </a:cubicBezTo>
                      <a:cubicBezTo>
                        <a:pt x="485" y="1"/>
                        <a:pt x="493" y="9"/>
                        <a:pt x="493" y="18"/>
                      </a:cubicBezTo>
                      <a:cubicBezTo>
                        <a:pt x="493" y="23"/>
                        <a:pt x="491" y="27"/>
                        <a:pt x="488" y="31"/>
                      </a:cubicBezTo>
                      <a:cubicBezTo>
                        <a:pt x="485" y="34"/>
                        <a:pt x="480" y="36"/>
                        <a:pt x="476" y="36"/>
                      </a:cubicBezTo>
                      <a:cubicBezTo>
                        <a:pt x="476" y="36"/>
                        <a:pt x="475" y="36"/>
                        <a:pt x="475" y="36"/>
                      </a:cubicBezTo>
                      <a:lnTo>
                        <a:pt x="406" y="36"/>
                      </a:lnTo>
                      <a:close/>
                      <a:moveTo>
                        <a:pt x="580" y="35"/>
                      </a:moveTo>
                      <a:cubicBezTo>
                        <a:pt x="580" y="35"/>
                        <a:pt x="580" y="35"/>
                        <a:pt x="580" y="35"/>
                      </a:cubicBezTo>
                      <a:cubicBezTo>
                        <a:pt x="580" y="35"/>
                        <a:pt x="580" y="35"/>
                        <a:pt x="580" y="35"/>
                      </a:cubicBezTo>
                      <a:cubicBezTo>
                        <a:pt x="570" y="35"/>
                        <a:pt x="562" y="27"/>
                        <a:pt x="562" y="18"/>
                      </a:cubicBezTo>
                      <a:cubicBezTo>
                        <a:pt x="562" y="8"/>
                        <a:pt x="570" y="1"/>
                        <a:pt x="579" y="0"/>
                      </a:cubicBezTo>
                      <a:cubicBezTo>
                        <a:pt x="592" y="0"/>
                        <a:pt x="603" y="0"/>
                        <a:pt x="615" y="0"/>
                      </a:cubicBezTo>
                      <a:cubicBezTo>
                        <a:pt x="627" y="0"/>
                        <a:pt x="638" y="0"/>
                        <a:pt x="649" y="0"/>
                      </a:cubicBezTo>
                      <a:cubicBezTo>
                        <a:pt x="658" y="0"/>
                        <a:pt x="666" y="8"/>
                        <a:pt x="666" y="17"/>
                      </a:cubicBezTo>
                      <a:cubicBezTo>
                        <a:pt x="666" y="22"/>
                        <a:pt x="664" y="26"/>
                        <a:pt x="661" y="30"/>
                      </a:cubicBezTo>
                      <a:cubicBezTo>
                        <a:pt x="658" y="33"/>
                        <a:pt x="653" y="35"/>
                        <a:pt x="649" y="35"/>
                      </a:cubicBezTo>
                      <a:cubicBezTo>
                        <a:pt x="628" y="35"/>
                        <a:pt x="605" y="35"/>
                        <a:pt x="580"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3" name="Freeform 132">
                  <a:extLst>
                    <a:ext uri="{FF2B5EF4-FFF2-40B4-BE49-F238E27FC236}">
                      <a16:creationId xmlns:a16="http://schemas.microsoft.com/office/drawing/2014/main" id="{9D526280-119D-484B-AF67-E41590A347C7}"/>
                    </a:ext>
                  </a:extLst>
                </p:cNvPr>
                <p:cNvSpPr>
                  <a:spLocks/>
                </p:cNvSpPr>
                <p:nvPr/>
              </p:nvSpPr>
              <p:spPr bwMode="auto">
                <a:xfrm>
                  <a:off x="9047163" y="1730376"/>
                  <a:ext cx="576263" cy="80963"/>
                </a:xfrm>
                <a:custGeom>
                  <a:avLst/>
                  <a:gdLst>
                    <a:gd name="T0" fmla="*/ 2 w 1241"/>
                    <a:gd name="T1" fmla="*/ 31 h 171"/>
                    <a:gd name="T2" fmla="*/ 6 w 1241"/>
                    <a:gd name="T3" fmla="*/ 168 h 171"/>
                    <a:gd name="T4" fmla="*/ 421 w 1241"/>
                    <a:gd name="T5" fmla="*/ 165 h 171"/>
                    <a:gd name="T6" fmla="*/ 1241 w 1241"/>
                    <a:gd name="T7" fmla="*/ 149 h 171"/>
                    <a:gd name="T8" fmla="*/ 1241 w 1241"/>
                    <a:gd name="T9" fmla="*/ 9 h 171"/>
                    <a:gd name="T10" fmla="*/ 2 w 1241"/>
                    <a:gd name="T11" fmla="*/ 31 h 171"/>
                  </a:gdLst>
                  <a:ahLst/>
                  <a:cxnLst>
                    <a:cxn ang="0">
                      <a:pos x="T0" y="T1"/>
                    </a:cxn>
                    <a:cxn ang="0">
                      <a:pos x="T2" y="T3"/>
                    </a:cxn>
                    <a:cxn ang="0">
                      <a:pos x="T4" y="T5"/>
                    </a:cxn>
                    <a:cxn ang="0">
                      <a:pos x="T6" y="T7"/>
                    </a:cxn>
                    <a:cxn ang="0">
                      <a:pos x="T8" y="T9"/>
                    </a:cxn>
                    <a:cxn ang="0">
                      <a:pos x="T10" y="T11"/>
                    </a:cxn>
                  </a:cxnLst>
                  <a:rect l="0" t="0" r="r" b="b"/>
                  <a:pathLst>
                    <a:path w="1241" h="171">
                      <a:moveTo>
                        <a:pt x="2" y="31"/>
                      </a:moveTo>
                      <a:cubicBezTo>
                        <a:pt x="1" y="110"/>
                        <a:pt x="0" y="168"/>
                        <a:pt x="6" y="168"/>
                      </a:cubicBezTo>
                      <a:cubicBezTo>
                        <a:pt x="53" y="171"/>
                        <a:pt x="369" y="165"/>
                        <a:pt x="421" y="165"/>
                      </a:cubicBezTo>
                      <a:cubicBezTo>
                        <a:pt x="855" y="158"/>
                        <a:pt x="1241" y="152"/>
                        <a:pt x="1241" y="149"/>
                      </a:cubicBezTo>
                      <a:cubicBezTo>
                        <a:pt x="1241" y="87"/>
                        <a:pt x="1240" y="46"/>
                        <a:pt x="1241" y="9"/>
                      </a:cubicBezTo>
                      <a:cubicBezTo>
                        <a:pt x="1241" y="0"/>
                        <a:pt x="2" y="31"/>
                        <a:pt x="2" y="3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4" name="Freeform 133">
                  <a:extLst>
                    <a:ext uri="{FF2B5EF4-FFF2-40B4-BE49-F238E27FC236}">
                      <a16:creationId xmlns:a16="http://schemas.microsoft.com/office/drawing/2014/main" id="{9A01560A-39D8-4A90-B660-A4E4FDC8B0E4}"/>
                    </a:ext>
                  </a:extLst>
                </p:cNvPr>
                <p:cNvSpPr>
                  <a:spLocks/>
                </p:cNvSpPr>
                <p:nvPr/>
              </p:nvSpPr>
              <p:spPr bwMode="auto">
                <a:xfrm>
                  <a:off x="8837613" y="2090738"/>
                  <a:ext cx="577850" cy="79375"/>
                </a:xfrm>
                <a:custGeom>
                  <a:avLst/>
                  <a:gdLst>
                    <a:gd name="T0" fmla="*/ 3 w 1242"/>
                    <a:gd name="T1" fmla="*/ 30 h 171"/>
                    <a:gd name="T2" fmla="*/ 7 w 1242"/>
                    <a:gd name="T3" fmla="*/ 168 h 171"/>
                    <a:gd name="T4" fmla="*/ 421 w 1242"/>
                    <a:gd name="T5" fmla="*/ 164 h 171"/>
                    <a:gd name="T6" fmla="*/ 1242 w 1242"/>
                    <a:gd name="T7" fmla="*/ 148 h 171"/>
                    <a:gd name="T8" fmla="*/ 1241 w 1242"/>
                    <a:gd name="T9" fmla="*/ 8 h 171"/>
                    <a:gd name="T10" fmla="*/ 3 w 1242"/>
                    <a:gd name="T11" fmla="*/ 30 h 171"/>
                  </a:gdLst>
                  <a:ahLst/>
                  <a:cxnLst>
                    <a:cxn ang="0">
                      <a:pos x="T0" y="T1"/>
                    </a:cxn>
                    <a:cxn ang="0">
                      <a:pos x="T2" y="T3"/>
                    </a:cxn>
                    <a:cxn ang="0">
                      <a:pos x="T4" y="T5"/>
                    </a:cxn>
                    <a:cxn ang="0">
                      <a:pos x="T6" y="T7"/>
                    </a:cxn>
                    <a:cxn ang="0">
                      <a:pos x="T8" y="T9"/>
                    </a:cxn>
                    <a:cxn ang="0">
                      <a:pos x="T10" y="T11"/>
                    </a:cxn>
                  </a:cxnLst>
                  <a:rect l="0" t="0" r="r" b="b"/>
                  <a:pathLst>
                    <a:path w="1242" h="171">
                      <a:moveTo>
                        <a:pt x="3" y="30"/>
                      </a:moveTo>
                      <a:cubicBezTo>
                        <a:pt x="2" y="110"/>
                        <a:pt x="0" y="167"/>
                        <a:pt x="7" y="168"/>
                      </a:cubicBezTo>
                      <a:cubicBezTo>
                        <a:pt x="53" y="171"/>
                        <a:pt x="369" y="165"/>
                        <a:pt x="421" y="164"/>
                      </a:cubicBezTo>
                      <a:cubicBezTo>
                        <a:pt x="855" y="158"/>
                        <a:pt x="1242" y="151"/>
                        <a:pt x="1242" y="148"/>
                      </a:cubicBezTo>
                      <a:cubicBezTo>
                        <a:pt x="1242" y="87"/>
                        <a:pt x="1241" y="45"/>
                        <a:pt x="1241" y="8"/>
                      </a:cubicBezTo>
                      <a:cubicBezTo>
                        <a:pt x="1241" y="0"/>
                        <a:pt x="3" y="30"/>
                        <a:pt x="3" y="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5" name="Freeform 134">
                  <a:extLst>
                    <a:ext uri="{FF2B5EF4-FFF2-40B4-BE49-F238E27FC236}">
                      <a16:creationId xmlns:a16="http://schemas.microsoft.com/office/drawing/2014/main" id="{8FB474A0-2ACE-4EBB-AB52-65EFACD8EC7C}"/>
                    </a:ext>
                  </a:extLst>
                </p:cNvPr>
                <p:cNvSpPr>
                  <a:spLocks/>
                </p:cNvSpPr>
                <p:nvPr/>
              </p:nvSpPr>
              <p:spPr bwMode="auto">
                <a:xfrm>
                  <a:off x="9047163" y="1819276"/>
                  <a:ext cx="577850" cy="79375"/>
                </a:xfrm>
                <a:custGeom>
                  <a:avLst/>
                  <a:gdLst>
                    <a:gd name="T0" fmla="*/ 3 w 1242"/>
                    <a:gd name="T1" fmla="*/ 31 h 171"/>
                    <a:gd name="T2" fmla="*/ 7 w 1242"/>
                    <a:gd name="T3" fmla="*/ 168 h 171"/>
                    <a:gd name="T4" fmla="*/ 421 w 1242"/>
                    <a:gd name="T5" fmla="*/ 164 h 171"/>
                    <a:gd name="T6" fmla="*/ 1241 w 1242"/>
                    <a:gd name="T7" fmla="*/ 149 h 171"/>
                    <a:gd name="T8" fmla="*/ 1241 w 1242"/>
                    <a:gd name="T9" fmla="*/ 8 h 171"/>
                    <a:gd name="T10" fmla="*/ 3 w 1242"/>
                    <a:gd name="T11" fmla="*/ 31 h 171"/>
                  </a:gdLst>
                  <a:ahLst/>
                  <a:cxnLst>
                    <a:cxn ang="0">
                      <a:pos x="T0" y="T1"/>
                    </a:cxn>
                    <a:cxn ang="0">
                      <a:pos x="T2" y="T3"/>
                    </a:cxn>
                    <a:cxn ang="0">
                      <a:pos x="T4" y="T5"/>
                    </a:cxn>
                    <a:cxn ang="0">
                      <a:pos x="T6" y="T7"/>
                    </a:cxn>
                    <a:cxn ang="0">
                      <a:pos x="T8" y="T9"/>
                    </a:cxn>
                    <a:cxn ang="0">
                      <a:pos x="T10" y="T11"/>
                    </a:cxn>
                  </a:cxnLst>
                  <a:rect l="0" t="0" r="r" b="b"/>
                  <a:pathLst>
                    <a:path w="1242" h="171">
                      <a:moveTo>
                        <a:pt x="3" y="31"/>
                      </a:moveTo>
                      <a:cubicBezTo>
                        <a:pt x="1" y="110"/>
                        <a:pt x="0" y="168"/>
                        <a:pt x="7" y="168"/>
                      </a:cubicBezTo>
                      <a:cubicBezTo>
                        <a:pt x="53" y="171"/>
                        <a:pt x="369" y="165"/>
                        <a:pt x="421" y="164"/>
                      </a:cubicBezTo>
                      <a:cubicBezTo>
                        <a:pt x="855" y="158"/>
                        <a:pt x="1241" y="152"/>
                        <a:pt x="1241" y="149"/>
                      </a:cubicBezTo>
                      <a:cubicBezTo>
                        <a:pt x="1242" y="87"/>
                        <a:pt x="1241" y="45"/>
                        <a:pt x="1241" y="8"/>
                      </a:cubicBezTo>
                      <a:cubicBezTo>
                        <a:pt x="1241" y="0"/>
                        <a:pt x="3" y="31"/>
                        <a:pt x="3" y="3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nvGrpSpPr>
              <p:cNvPr id="732" name="그룹 731">
                <a:extLst>
                  <a:ext uri="{FF2B5EF4-FFF2-40B4-BE49-F238E27FC236}">
                    <a16:creationId xmlns:a16="http://schemas.microsoft.com/office/drawing/2014/main" id="{A9946A82-2EB8-43D8-ACE7-2AD17CF9B57B}"/>
                  </a:ext>
                </a:extLst>
              </p:cNvPr>
              <p:cNvGrpSpPr/>
              <p:nvPr/>
            </p:nvGrpSpPr>
            <p:grpSpPr>
              <a:xfrm>
                <a:off x="5449167" y="4591760"/>
                <a:ext cx="1219007" cy="530536"/>
                <a:chOff x="5056188" y="4953001"/>
                <a:chExt cx="1262063" cy="549275"/>
              </a:xfrm>
            </p:grpSpPr>
            <p:sp>
              <p:nvSpPr>
                <p:cNvPr id="821" name="Freeform 8">
                  <a:extLst>
                    <a:ext uri="{FF2B5EF4-FFF2-40B4-BE49-F238E27FC236}">
                      <a16:creationId xmlns:a16="http://schemas.microsoft.com/office/drawing/2014/main" id="{3A669D9E-058E-4D38-8A2C-5D07627BA320}"/>
                    </a:ext>
                  </a:extLst>
                </p:cNvPr>
                <p:cNvSpPr>
                  <a:spLocks noEditPoints="1"/>
                </p:cNvSpPr>
                <p:nvPr/>
              </p:nvSpPr>
              <p:spPr bwMode="auto">
                <a:xfrm>
                  <a:off x="5056188" y="5154613"/>
                  <a:ext cx="1031875" cy="347663"/>
                </a:xfrm>
                <a:custGeom>
                  <a:avLst/>
                  <a:gdLst>
                    <a:gd name="T0" fmla="*/ 1828 w 2217"/>
                    <a:gd name="T1" fmla="*/ 713 h 748"/>
                    <a:gd name="T2" fmla="*/ 1655 w 2217"/>
                    <a:gd name="T3" fmla="*/ 748 h 748"/>
                    <a:gd name="T4" fmla="*/ 1655 w 2217"/>
                    <a:gd name="T5" fmla="*/ 748 h 748"/>
                    <a:gd name="T6" fmla="*/ 1413 w 2217"/>
                    <a:gd name="T7" fmla="*/ 713 h 748"/>
                    <a:gd name="T8" fmla="*/ 1309 w 2217"/>
                    <a:gd name="T9" fmla="*/ 748 h 748"/>
                    <a:gd name="T10" fmla="*/ 1326 w 2217"/>
                    <a:gd name="T11" fmla="*/ 730 h 748"/>
                    <a:gd name="T12" fmla="*/ 1932 w 2217"/>
                    <a:gd name="T13" fmla="*/ 713 h 748"/>
                    <a:gd name="T14" fmla="*/ 1136 w 2217"/>
                    <a:gd name="T15" fmla="*/ 747 h 748"/>
                    <a:gd name="T16" fmla="*/ 1136 w 2217"/>
                    <a:gd name="T17" fmla="*/ 713 h 748"/>
                    <a:gd name="T18" fmla="*/ 881 w 2217"/>
                    <a:gd name="T19" fmla="*/ 742 h 748"/>
                    <a:gd name="T20" fmla="*/ 980 w 2217"/>
                    <a:gd name="T21" fmla="*/ 730 h 748"/>
                    <a:gd name="T22" fmla="*/ 703 w 2217"/>
                    <a:gd name="T23" fmla="*/ 729 h 748"/>
                    <a:gd name="T24" fmla="*/ 616 w 2217"/>
                    <a:gd name="T25" fmla="*/ 746 h 748"/>
                    <a:gd name="T26" fmla="*/ 553 w 2217"/>
                    <a:gd name="T27" fmla="*/ 711 h 748"/>
                    <a:gd name="T28" fmla="*/ 2105 w 2217"/>
                    <a:gd name="T29" fmla="*/ 745 h 748"/>
                    <a:gd name="T30" fmla="*/ 2105 w 2217"/>
                    <a:gd name="T31" fmla="*/ 711 h 748"/>
                    <a:gd name="T32" fmla="*/ 443 w 2217"/>
                    <a:gd name="T33" fmla="*/ 745 h 748"/>
                    <a:gd name="T34" fmla="*/ 374 w 2217"/>
                    <a:gd name="T35" fmla="*/ 710 h 748"/>
                    <a:gd name="T36" fmla="*/ 200 w 2217"/>
                    <a:gd name="T37" fmla="*/ 743 h 748"/>
                    <a:gd name="T38" fmla="*/ 270 w 2217"/>
                    <a:gd name="T39" fmla="*/ 709 h 748"/>
                    <a:gd name="T40" fmla="*/ 20 w 2217"/>
                    <a:gd name="T41" fmla="*/ 728 h 748"/>
                    <a:gd name="T42" fmla="*/ 97 w 2217"/>
                    <a:gd name="T43" fmla="*/ 707 h 748"/>
                    <a:gd name="T44" fmla="*/ 2175 w 2217"/>
                    <a:gd name="T45" fmla="*/ 635 h 748"/>
                    <a:gd name="T46" fmla="*/ 2211 w 2217"/>
                    <a:gd name="T47" fmla="*/ 566 h 748"/>
                    <a:gd name="T48" fmla="*/ 5 w 2217"/>
                    <a:gd name="T49" fmla="*/ 541 h 748"/>
                    <a:gd name="T50" fmla="*/ 42 w 2217"/>
                    <a:gd name="T51" fmla="*/ 609 h 748"/>
                    <a:gd name="T52" fmla="*/ 2181 w 2217"/>
                    <a:gd name="T53" fmla="*/ 393 h 748"/>
                    <a:gd name="T54" fmla="*/ 2197 w 2217"/>
                    <a:gd name="T55" fmla="*/ 480 h 748"/>
                    <a:gd name="T56" fmla="*/ 7 w 2217"/>
                    <a:gd name="T57" fmla="*/ 355 h 748"/>
                    <a:gd name="T58" fmla="*/ 21 w 2217"/>
                    <a:gd name="T59" fmla="*/ 454 h 748"/>
                    <a:gd name="T60" fmla="*/ 2182 w 2217"/>
                    <a:gd name="T61" fmla="*/ 220 h 748"/>
                    <a:gd name="T62" fmla="*/ 2200 w 2217"/>
                    <a:gd name="T63" fmla="*/ 307 h 748"/>
                    <a:gd name="T64" fmla="*/ 1 w 2217"/>
                    <a:gd name="T65" fmla="*/ 194 h 748"/>
                    <a:gd name="T66" fmla="*/ 19 w 2217"/>
                    <a:gd name="T67" fmla="*/ 281 h 748"/>
                    <a:gd name="T68" fmla="*/ 2211 w 2217"/>
                    <a:gd name="T69" fmla="*/ 45 h 748"/>
                    <a:gd name="T70" fmla="*/ 18 w 2217"/>
                    <a:gd name="T71" fmla="*/ 108 h 748"/>
                    <a:gd name="T72" fmla="*/ 52 w 2217"/>
                    <a:gd name="T73" fmla="*/ 21 h 748"/>
                    <a:gd name="T74" fmla="*/ 139 w 2217"/>
                    <a:gd name="T75" fmla="*/ 38 h 748"/>
                    <a:gd name="T76" fmla="*/ 208 w 2217"/>
                    <a:gd name="T77" fmla="*/ 38 h 748"/>
                    <a:gd name="T78" fmla="*/ 316 w 2217"/>
                    <a:gd name="T79" fmla="*/ 3 h 748"/>
                    <a:gd name="T80" fmla="*/ 485 w 2217"/>
                    <a:gd name="T81" fmla="*/ 37 h 748"/>
                    <a:gd name="T82" fmla="*/ 554 w 2217"/>
                    <a:gd name="T83" fmla="*/ 3 h 748"/>
                    <a:gd name="T84" fmla="*/ 658 w 2217"/>
                    <a:gd name="T85" fmla="*/ 37 h 748"/>
                    <a:gd name="T86" fmla="*/ 728 w 2217"/>
                    <a:gd name="T87" fmla="*/ 37 h 748"/>
                    <a:gd name="T88" fmla="*/ 831 w 2217"/>
                    <a:gd name="T89" fmla="*/ 2 h 748"/>
                    <a:gd name="T90" fmla="*/ 1005 w 2217"/>
                    <a:gd name="T91" fmla="*/ 36 h 748"/>
                    <a:gd name="T92" fmla="*/ 1091 w 2217"/>
                    <a:gd name="T93" fmla="*/ 19 h 748"/>
                    <a:gd name="T94" fmla="*/ 1160 w 2217"/>
                    <a:gd name="T95" fmla="*/ 19 h 748"/>
                    <a:gd name="T96" fmla="*/ 1247 w 2217"/>
                    <a:gd name="T97" fmla="*/ 36 h 748"/>
                    <a:gd name="T98" fmla="*/ 1351 w 2217"/>
                    <a:gd name="T99" fmla="*/ 1 h 748"/>
                    <a:gd name="T100" fmla="*/ 1351 w 2217"/>
                    <a:gd name="T101" fmla="*/ 36 h 748"/>
                    <a:gd name="T102" fmla="*/ 1542 w 2217"/>
                    <a:gd name="T103" fmla="*/ 1 h 748"/>
                    <a:gd name="T104" fmla="*/ 1524 w 2217"/>
                    <a:gd name="T105" fmla="*/ 35 h 748"/>
                    <a:gd name="T106" fmla="*/ 1766 w 2217"/>
                    <a:gd name="T107" fmla="*/ 0 h 748"/>
                    <a:gd name="T108" fmla="*/ 1766 w 2217"/>
                    <a:gd name="T109" fmla="*/ 35 h 748"/>
                    <a:gd name="T110" fmla="*/ 1870 w 2217"/>
                    <a:gd name="T111" fmla="*/ 0 h 748"/>
                    <a:gd name="T112" fmla="*/ 1870 w 2217"/>
                    <a:gd name="T113" fmla="*/ 35 h 748"/>
                    <a:gd name="T114" fmla="*/ 2062 w 2217"/>
                    <a:gd name="T115" fmla="*/ 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7" h="748">
                      <a:moveTo>
                        <a:pt x="1775" y="748"/>
                      </a:moveTo>
                      <a:cubicBezTo>
                        <a:pt x="1759" y="748"/>
                        <a:pt x="1759" y="748"/>
                        <a:pt x="1759" y="748"/>
                      </a:cubicBezTo>
                      <a:cubicBezTo>
                        <a:pt x="1749" y="748"/>
                        <a:pt x="1742" y="740"/>
                        <a:pt x="1742" y="730"/>
                      </a:cubicBezTo>
                      <a:cubicBezTo>
                        <a:pt x="1742" y="721"/>
                        <a:pt x="1749" y="713"/>
                        <a:pt x="1759" y="713"/>
                      </a:cubicBezTo>
                      <a:cubicBezTo>
                        <a:pt x="1775" y="713"/>
                        <a:pt x="1775" y="713"/>
                        <a:pt x="1775" y="713"/>
                      </a:cubicBezTo>
                      <a:cubicBezTo>
                        <a:pt x="1791" y="713"/>
                        <a:pt x="1809" y="713"/>
                        <a:pt x="1828" y="713"/>
                      </a:cubicBezTo>
                      <a:cubicBezTo>
                        <a:pt x="1838" y="713"/>
                        <a:pt x="1845" y="721"/>
                        <a:pt x="1845" y="730"/>
                      </a:cubicBezTo>
                      <a:cubicBezTo>
                        <a:pt x="1845" y="735"/>
                        <a:pt x="1844" y="739"/>
                        <a:pt x="1840" y="743"/>
                      </a:cubicBezTo>
                      <a:cubicBezTo>
                        <a:pt x="1837" y="746"/>
                        <a:pt x="1833" y="748"/>
                        <a:pt x="1828" y="748"/>
                      </a:cubicBezTo>
                      <a:cubicBezTo>
                        <a:pt x="1825" y="748"/>
                        <a:pt x="1825" y="748"/>
                        <a:pt x="1825" y="748"/>
                      </a:cubicBezTo>
                      <a:cubicBezTo>
                        <a:pt x="1808" y="748"/>
                        <a:pt x="1790" y="748"/>
                        <a:pt x="1775" y="748"/>
                      </a:cubicBezTo>
                      <a:close/>
                      <a:moveTo>
                        <a:pt x="1655" y="748"/>
                      </a:moveTo>
                      <a:cubicBezTo>
                        <a:pt x="1586" y="748"/>
                        <a:pt x="1586" y="748"/>
                        <a:pt x="1586" y="748"/>
                      </a:cubicBezTo>
                      <a:cubicBezTo>
                        <a:pt x="1576" y="748"/>
                        <a:pt x="1569" y="740"/>
                        <a:pt x="1569" y="730"/>
                      </a:cubicBezTo>
                      <a:cubicBezTo>
                        <a:pt x="1569" y="721"/>
                        <a:pt x="1576" y="713"/>
                        <a:pt x="1586" y="713"/>
                      </a:cubicBezTo>
                      <a:cubicBezTo>
                        <a:pt x="1655" y="713"/>
                        <a:pt x="1655" y="713"/>
                        <a:pt x="1655" y="713"/>
                      </a:cubicBezTo>
                      <a:cubicBezTo>
                        <a:pt x="1665" y="713"/>
                        <a:pt x="1672" y="721"/>
                        <a:pt x="1672" y="730"/>
                      </a:cubicBezTo>
                      <a:cubicBezTo>
                        <a:pt x="1672" y="740"/>
                        <a:pt x="1665" y="748"/>
                        <a:pt x="1655" y="748"/>
                      </a:cubicBezTo>
                      <a:close/>
                      <a:moveTo>
                        <a:pt x="1482" y="748"/>
                      </a:moveTo>
                      <a:cubicBezTo>
                        <a:pt x="1459" y="748"/>
                        <a:pt x="1436" y="748"/>
                        <a:pt x="1413" y="748"/>
                      </a:cubicBezTo>
                      <a:cubicBezTo>
                        <a:pt x="1408" y="748"/>
                        <a:pt x="1404" y="746"/>
                        <a:pt x="1400" y="743"/>
                      </a:cubicBezTo>
                      <a:cubicBezTo>
                        <a:pt x="1397" y="739"/>
                        <a:pt x="1395" y="735"/>
                        <a:pt x="1395" y="730"/>
                      </a:cubicBezTo>
                      <a:cubicBezTo>
                        <a:pt x="1395" y="721"/>
                        <a:pt x="1403" y="713"/>
                        <a:pt x="1413" y="713"/>
                      </a:cubicBezTo>
                      <a:cubicBezTo>
                        <a:pt x="1413" y="713"/>
                        <a:pt x="1413" y="713"/>
                        <a:pt x="1413" y="713"/>
                      </a:cubicBezTo>
                      <a:cubicBezTo>
                        <a:pt x="1413" y="713"/>
                        <a:pt x="1413" y="713"/>
                        <a:pt x="1413" y="713"/>
                      </a:cubicBezTo>
                      <a:cubicBezTo>
                        <a:pt x="1413" y="713"/>
                        <a:pt x="1413" y="713"/>
                        <a:pt x="1413" y="713"/>
                      </a:cubicBezTo>
                      <a:cubicBezTo>
                        <a:pt x="1436" y="713"/>
                        <a:pt x="1459" y="713"/>
                        <a:pt x="1482" y="713"/>
                      </a:cubicBezTo>
                      <a:cubicBezTo>
                        <a:pt x="1492" y="713"/>
                        <a:pt x="1499" y="721"/>
                        <a:pt x="1499" y="730"/>
                      </a:cubicBezTo>
                      <a:cubicBezTo>
                        <a:pt x="1499" y="740"/>
                        <a:pt x="1492" y="748"/>
                        <a:pt x="1482" y="748"/>
                      </a:cubicBezTo>
                      <a:close/>
                      <a:moveTo>
                        <a:pt x="1309" y="748"/>
                      </a:moveTo>
                      <a:cubicBezTo>
                        <a:pt x="1309" y="748"/>
                        <a:pt x="1309" y="748"/>
                        <a:pt x="1309" y="748"/>
                      </a:cubicBezTo>
                      <a:cubicBezTo>
                        <a:pt x="1286" y="747"/>
                        <a:pt x="1263" y="747"/>
                        <a:pt x="1240" y="747"/>
                      </a:cubicBezTo>
                      <a:cubicBezTo>
                        <a:pt x="1230" y="747"/>
                        <a:pt x="1222" y="740"/>
                        <a:pt x="1222" y="730"/>
                      </a:cubicBezTo>
                      <a:cubicBezTo>
                        <a:pt x="1222" y="721"/>
                        <a:pt x="1230" y="713"/>
                        <a:pt x="1240" y="713"/>
                      </a:cubicBezTo>
                      <a:cubicBezTo>
                        <a:pt x="1309" y="713"/>
                        <a:pt x="1309" y="713"/>
                        <a:pt x="1309" y="713"/>
                      </a:cubicBezTo>
                      <a:cubicBezTo>
                        <a:pt x="1318" y="713"/>
                        <a:pt x="1326" y="721"/>
                        <a:pt x="1326" y="730"/>
                      </a:cubicBezTo>
                      <a:cubicBezTo>
                        <a:pt x="1326" y="740"/>
                        <a:pt x="1318" y="748"/>
                        <a:pt x="1309" y="748"/>
                      </a:cubicBezTo>
                      <a:close/>
                      <a:moveTo>
                        <a:pt x="1932" y="747"/>
                      </a:moveTo>
                      <a:cubicBezTo>
                        <a:pt x="1932" y="747"/>
                        <a:pt x="1932" y="747"/>
                        <a:pt x="1932" y="747"/>
                      </a:cubicBezTo>
                      <a:cubicBezTo>
                        <a:pt x="1932" y="747"/>
                        <a:pt x="1932" y="747"/>
                        <a:pt x="1932" y="747"/>
                      </a:cubicBezTo>
                      <a:cubicBezTo>
                        <a:pt x="1922" y="747"/>
                        <a:pt x="1915" y="740"/>
                        <a:pt x="1915" y="730"/>
                      </a:cubicBezTo>
                      <a:cubicBezTo>
                        <a:pt x="1915" y="721"/>
                        <a:pt x="1922" y="713"/>
                        <a:pt x="1932" y="713"/>
                      </a:cubicBezTo>
                      <a:cubicBezTo>
                        <a:pt x="1953" y="713"/>
                        <a:pt x="1976" y="713"/>
                        <a:pt x="2001" y="712"/>
                      </a:cubicBezTo>
                      <a:cubicBezTo>
                        <a:pt x="2001" y="712"/>
                        <a:pt x="2001" y="712"/>
                        <a:pt x="2001" y="712"/>
                      </a:cubicBezTo>
                      <a:cubicBezTo>
                        <a:pt x="2011" y="712"/>
                        <a:pt x="2018" y="720"/>
                        <a:pt x="2018" y="729"/>
                      </a:cubicBezTo>
                      <a:cubicBezTo>
                        <a:pt x="2018" y="739"/>
                        <a:pt x="2011" y="747"/>
                        <a:pt x="2001" y="747"/>
                      </a:cubicBezTo>
                      <a:cubicBezTo>
                        <a:pt x="1978" y="747"/>
                        <a:pt x="1955" y="747"/>
                        <a:pt x="1932" y="747"/>
                      </a:cubicBezTo>
                      <a:close/>
                      <a:moveTo>
                        <a:pt x="1136" y="747"/>
                      </a:moveTo>
                      <a:cubicBezTo>
                        <a:pt x="1136" y="747"/>
                        <a:pt x="1136" y="747"/>
                        <a:pt x="1136" y="747"/>
                      </a:cubicBezTo>
                      <a:cubicBezTo>
                        <a:pt x="1120" y="747"/>
                        <a:pt x="1105" y="747"/>
                        <a:pt x="1090" y="747"/>
                      </a:cubicBezTo>
                      <a:cubicBezTo>
                        <a:pt x="1066" y="747"/>
                        <a:pt x="1066" y="747"/>
                        <a:pt x="1066" y="747"/>
                      </a:cubicBezTo>
                      <a:cubicBezTo>
                        <a:pt x="1057" y="747"/>
                        <a:pt x="1049" y="740"/>
                        <a:pt x="1049" y="730"/>
                      </a:cubicBezTo>
                      <a:cubicBezTo>
                        <a:pt x="1049" y="720"/>
                        <a:pt x="1057" y="713"/>
                        <a:pt x="1066" y="713"/>
                      </a:cubicBezTo>
                      <a:cubicBezTo>
                        <a:pt x="1090" y="713"/>
                        <a:pt x="1113" y="713"/>
                        <a:pt x="1136" y="713"/>
                      </a:cubicBezTo>
                      <a:cubicBezTo>
                        <a:pt x="1145" y="713"/>
                        <a:pt x="1153" y="721"/>
                        <a:pt x="1153" y="730"/>
                      </a:cubicBezTo>
                      <a:cubicBezTo>
                        <a:pt x="1153" y="740"/>
                        <a:pt x="1145" y="747"/>
                        <a:pt x="1136" y="747"/>
                      </a:cubicBezTo>
                      <a:close/>
                      <a:moveTo>
                        <a:pt x="963" y="747"/>
                      </a:moveTo>
                      <a:cubicBezTo>
                        <a:pt x="963" y="747"/>
                        <a:pt x="963" y="747"/>
                        <a:pt x="963" y="747"/>
                      </a:cubicBezTo>
                      <a:cubicBezTo>
                        <a:pt x="939" y="747"/>
                        <a:pt x="916" y="747"/>
                        <a:pt x="893" y="747"/>
                      </a:cubicBezTo>
                      <a:cubicBezTo>
                        <a:pt x="889" y="747"/>
                        <a:pt x="884" y="745"/>
                        <a:pt x="881" y="742"/>
                      </a:cubicBezTo>
                      <a:cubicBezTo>
                        <a:pt x="878" y="739"/>
                        <a:pt x="876" y="734"/>
                        <a:pt x="876" y="730"/>
                      </a:cubicBezTo>
                      <a:cubicBezTo>
                        <a:pt x="876" y="720"/>
                        <a:pt x="884" y="712"/>
                        <a:pt x="893" y="712"/>
                      </a:cubicBezTo>
                      <a:cubicBezTo>
                        <a:pt x="894" y="712"/>
                        <a:pt x="894" y="712"/>
                        <a:pt x="894" y="712"/>
                      </a:cubicBezTo>
                      <a:cubicBezTo>
                        <a:pt x="906" y="712"/>
                        <a:pt x="917" y="712"/>
                        <a:pt x="928" y="712"/>
                      </a:cubicBezTo>
                      <a:cubicBezTo>
                        <a:pt x="940" y="712"/>
                        <a:pt x="951" y="712"/>
                        <a:pt x="963" y="712"/>
                      </a:cubicBezTo>
                      <a:cubicBezTo>
                        <a:pt x="972" y="713"/>
                        <a:pt x="980" y="720"/>
                        <a:pt x="980" y="730"/>
                      </a:cubicBezTo>
                      <a:cubicBezTo>
                        <a:pt x="980" y="739"/>
                        <a:pt x="972" y="747"/>
                        <a:pt x="963" y="747"/>
                      </a:cubicBezTo>
                      <a:close/>
                      <a:moveTo>
                        <a:pt x="789" y="747"/>
                      </a:moveTo>
                      <a:cubicBezTo>
                        <a:pt x="789" y="747"/>
                        <a:pt x="789" y="747"/>
                        <a:pt x="789" y="747"/>
                      </a:cubicBezTo>
                      <a:cubicBezTo>
                        <a:pt x="766" y="747"/>
                        <a:pt x="743" y="747"/>
                        <a:pt x="720" y="746"/>
                      </a:cubicBezTo>
                      <a:cubicBezTo>
                        <a:pt x="716" y="746"/>
                        <a:pt x="711" y="745"/>
                        <a:pt x="708" y="741"/>
                      </a:cubicBezTo>
                      <a:cubicBezTo>
                        <a:pt x="705" y="738"/>
                        <a:pt x="703" y="734"/>
                        <a:pt x="703" y="729"/>
                      </a:cubicBezTo>
                      <a:cubicBezTo>
                        <a:pt x="703" y="720"/>
                        <a:pt x="711" y="712"/>
                        <a:pt x="720" y="712"/>
                      </a:cubicBezTo>
                      <a:cubicBezTo>
                        <a:pt x="743" y="712"/>
                        <a:pt x="766" y="712"/>
                        <a:pt x="789" y="712"/>
                      </a:cubicBezTo>
                      <a:cubicBezTo>
                        <a:pt x="794" y="712"/>
                        <a:pt x="798" y="714"/>
                        <a:pt x="802" y="717"/>
                      </a:cubicBezTo>
                      <a:cubicBezTo>
                        <a:pt x="805" y="720"/>
                        <a:pt x="807" y="725"/>
                        <a:pt x="807" y="729"/>
                      </a:cubicBezTo>
                      <a:cubicBezTo>
                        <a:pt x="807" y="739"/>
                        <a:pt x="799" y="747"/>
                        <a:pt x="789" y="747"/>
                      </a:cubicBezTo>
                      <a:close/>
                      <a:moveTo>
                        <a:pt x="616" y="746"/>
                      </a:moveTo>
                      <a:cubicBezTo>
                        <a:pt x="616" y="746"/>
                        <a:pt x="616" y="746"/>
                        <a:pt x="616" y="746"/>
                      </a:cubicBezTo>
                      <a:cubicBezTo>
                        <a:pt x="601" y="746"/>
                        <a:pt x="587" y="746"/>
                        <a:pt x="572" y="746"/>
                      </a:cubicBezTo>
                      <a:cubicBezTo>
                        <a:pt x="547" y="746"/>
                        <a:pt x="547" y="746"/>
                        <a:pt x="547" y="746"/>
                      </a:cubicBezTo>
                      <a:cubicBezTo>
                        <a:pt x="537" y="746"/>
                        <a:pt x="530" y="738"/>
                        <a:pt x="530" y="728"/>
                      </a:cubicBezTo>
                      <a:cubicBezTo>
                        <a:pt x="530" y="719"/>
                        <a:pt x="538" y="711"/>
                        <a:pt x="547" y="711"/>
                      </a:cubicBezTo>
                      <a:cubicBezTo>
                        <a:pt x="553" y="711"/>
                        <a:pt x="553" y="711"/>
                        <a:pt x="553" y="711"/>
                      </a:cubicBezTo>
                      <a:cubicBezTo>
                        <a:pt x="574" y="711"/>
                        <a:pt x="595" y="711"/>
                        <a:pt x="616" y="712"/>
                      </a:cubicBezTo>
                      <a:cubicBezTo>
                        <a:pt x="621" y="712"/>
                        <a:pt x="625" y="713"/>
                        <a:pt x="629" y="717"/>
                      </a:cubicBezTo>
                      <a:cubicBezTo>
                        <a:pt x="632" y="720"/>
                        <a:pt x="634" y="724"/>
                        <a:pt x="634" y="729"/>
                      </a:cubicBezTo>
                      <a:cubicBezTo>
                        <a:pt x="634" y="738"/>
                        <a:pt x="626" y="746"/>
                        <a:pt x="616" y="746"/>
                      </a:cubicBezTo>
                      <a:close/>
                      <a:moveTo>
                        <a:pt x="2105" y="746"/>
                      </a:moveTo>
                      <a:cubicBezTo>
                        <a:pt x="2105" y="746"/>
                        <a:pt x="2105" y="746"/>
                        <a:pt x="2105" y="745"/>
                      </a:cubicBezTo>
                      <a:cubicBezTo>
                        <a:pt x="2105" y="745"/>
                        <a:pt x="2105" y="745"/>
                        <a:pt x="2105" y="745"/>
                      </a:cubicBezTo>
                      <a:cubicBezTo>
                        <a:pt x="2096" y="745"/>
                        <a:pt x="2088" y="738"/>
                        <a:pt x="2088" y="729"/>
                      </a:cubicBezTo>
                      <a:cubicBezTo>
                        <a:pt x="2088" y="728"/>
                        <a:pt x="2088" y="728"/>
                        <a:pt x="2088" y="728"/>
                      </a:cubicBezTo>
                      <a:cubicBezTo>
                        <a:pt x="2088" y="719"/>
                        <a:pt x="2095" y="711"/>
                        <a:pt x="2104" y="711"/>
                      </a:cubicBezTo>
                      <a:cubicBezTo>
                        <a:pt x="2105" y="711"/>
                        <a:pt x="2105" y="711"/>
                        <a:pt x="2105" y="711"/>
                      </a:cubicBezTo>
                      <a:cubicBezTo>
                        <a:pt x="2105" y="711"/>
                        <a:pt x="2105" y="711"/>
                        <a:pt x="2105" y="711"/>
                      </a:cubicBezTo>
                      <a:cubicBezTo>
                        <a:pt x="2137" y="710"/>
                        <a:pt x="2160" y="710"/>
                        <a:pt x="2173" y="709"/>
                      </a:cubicBezTo>
                      <a:cubicBezTo>
                        <a:pt x="2182" y="708"/>
                        <a:pt x="2191" y="715"/>
                        <a:pt x="2191" y="725"/>
                      </a:cubicBezTo>
                      <a:cubicBezTo>
                        <a:pt x="2192" y="729"/>
                        <a:pt x="2190" y="734"/>
                        <a:pt x="2187" y="737"/>
                      </a:cubicBezTo>
                      <a:cubicBezTo>
                        <a:pt x="2184" y="741"/>
                        <a:pt x="2180" y="743"/>
                        <a:pt x="2175" y="743"/>
                      </a:cubicBezTo>
                      <a:cubicBezTo>
                        <a:pt x="2161" y="744"/>
                        <a:pt x="2139" y="745"/>
                        <a:pt x="2105" y="746"/>
                      </a:cubicBezTo>
                      <a:close/>
                      <a:moveTo>
                        <a:pt x="443" y="745"/>
                      </a:moveTo>
                      <a:cubicBezTo>
                        <a:pt x="443" y="745"/>
                        <a:pt x="443" y="745"/>
                        <a:pt x="443" y="745"/>
                      </a:cubicBezTo>
                      <a:cubicBezTo>
                        <a:pt x="419" y="745"/>
                        <a:pt x="396" y="745"/>
                        <a:pt x="374" y="745"/>
                      </a:cubicBezTo>
                      <a:cubicBezTo>
                        <a:pt x="369" y="745"/>
                        <a:pt x="365" y="743"/>
                        <a:pt x="362" y="740"/>
                      </a:cubicBezTo>
                      <a:cubicBezTo>
                        <a:pt x="358" y="736"/>
                        <a:pt x="357" y="732"/>
                        <a:pt x="357" y="727"/>
                      </a:cubicBezTo>
                      <a:cubicBezTo>
                        <a:pt x="357" y="718"/>
                        <a:pt x="365" y="710"/>
                        <a:pt x="374" y="710"/>
                      </a:cubicBezTo>
                      <a:cubicBezTo>
                        <a:pt x="374" y="710"/>
                        <a:pt x="374" y="710"/>
                        <a:pt x="374" y="710"/>
                      </a:cubicBezTo>
                      <a:cubicBezTo>
                        <a:pt x="396" y="710"/>
                        <a:pt x="420" y="710"/>
                        <a:pt x="443" y="711"/>
                      </a:cubicBezTo>
                      <a:cubicBezTo>
                        <a:pt x="453" y="711"/>
                        <a:pt x="461" y="718"/>
                        <a:pt x="460" y="728"/>
                      </a:cubicBezTo>
                      <a:cubicBezTo>
                        <a:pt x="460" y="737"/>
                        <a:pt x="453" y="745"/>
                        <a:pt x="443" y="745"/>
                      </a:cubicBezTo>
                      <a:close/>
                      <a:moveTo>
                        <a:pt x="270" y="744"/>
                      </a:moveTo>
                      <a:cubicBezTo>
                        <a:pt x="270" y="744"/>
                        <a:pt x="270" y="744"/>
                        <a:pt x="270" y="744"/>
                      </a:cubicBezTo>
                      <a:cubicBezTo>
                        <a:pt x="245" y="744"/>
                        <a:pt x="222" y="743"/>
                        <a:pt x="200" y="743"/>
                      </a:cubicBezTo>
                      <a:cubicBezTo>
                        <a:pt x="191" y="743"/>
                        <a:pt x="184" y="735"/>
                        <a:pt x="184" y="726"/>
                      </a:cubicBezTo>
                      <a:cubicBezTo>
                        <a:pt x="184" y="726"/>
                        <a:pt x="184" y="726"/>
                        <a:pt x="184" y="725"/>
                      </a:cubicBezTo>
                      <a:cubicBezTo>
                        <a:pt x="184" y="716"/>
                        <a:pt x="191" y="708"/>
                        <a:pt x="201" y="708"/>
                      </a:cubicBezTo>
                      <a:cubicBezTo>
                        <a:pt x="201" y="708"/>
                        <a:pt x="201" y="708"/>
                        <a:pt x="201" y="708"/>
                      </a:cubicBezTo>
                      <a:cubicBezTo>
                        <a:pt x="201" y="708"/>
                        <a:pt x="202" y="708"/>
                        <a:pt x="202" y="708"/>
                      </a:cubicBezTo>
                      <a:cubicBezTo>
                        <a:pt x="227" y="709"/>
                        <a:pt x="249" y="709"/>
                        <a:pt x="270" y="709"/>
                      </a:cubicBezTo>
                      <a:cubicBezTo>
                        <a:pt x="280" y="709"/>
                        <a:pt x="287" y="717"/>
                        <a:pt x="287" y="727"/>
                      </a:cubicBezTo>
                      <a:cubicBezTo>
                        <a:pt x="287" y="736"/>
                        <a:pt x="280" y="744"/>
                        <a:pt x="270" y="744"/>
                      </a:cubicBezTo>
                      <a:close/>
                      <a:moveTo>
                        <a:pt x="97" y="741"/>
                      </a:moveTo>
                      <a:cubicBezTo>
                        <a:pt x="96" y="741"/>
                        <a:pt x="96" y="741"/>
                        <a:pt x="96" y="741"/>
                      </a:cubicBezTo>
                      <a:cubicBezTo>
                        <a:pt x="64" y="740"/>
                        <a:pt x="45" y="739"/>
                        <a:pt x="35" y="738"/>
                      </a:cubicBezTo>
                      <a:cubicBezTo>
                        <a:pt x="25" y="736"/>
                        <a:pt x="22" y="731"/>
                        <a:pt x="20" y="728"/>
                      </a:cubicBezTo>
                      <a:cubicBezTo>
                        <a:pt x="20" y="728"/>
                        <a:pt x="20" y="727"/>
                        <a:pt x="20" y="727"/>
                      </a:cubicBezTo>
                      <a:cubicBezTo>
                        <a:pt x="18" y="723"/>
                        <a:pt x="17" y="721"/>
                        <a:pt x="16" y="718"/>
                      </a:cubicBezTo>
                      <a:cubicBezTo>
                        <a:pt x="16" y="716"/>
                        <a:pt x="16" y="715"/>
                        <a:pt x="16" y="714"/>
                      </a:cubicBezTo>
                      <a:cubicBezTo>
                        <a:pt x="16" y="706"/>
                        <a:pt x="21" y="699"/>
                        <a:pt x="29" y="697"/>
                      </a:cubicBezTo>
                      <a:cubicBezTo>
                        <a:pt x="37" y="695"/>
                        <a:pt x="44" y="698"/>
                        <a:pt x="48" y="705"/>
                      </a:cubicBezTo>
                      <a:cubicBezTo>
                        <a:pt x="59" y="705"/>
                        <a:pt x="76" y="706"/>
                        <a:pt x="97" y="707"/>
                      </a:cubicBezTo>
                      <a:cubicBezTo>
                        <a:pt x="102" y="707"/>
                        <a:pt x="106" y="709"/>
                        <a:pt x="109" y="712"/>
                      </a:cubicBezTo>
                      <a:cubicBezTo>
                        <a:pt x="112" y="715"/>
                        <a:pt x="114" y="720"/>
                        <a:pt x="114" y="724"/>
                      </a:cubicBezTo>
                      <a:cubicBezTo>
                        <a:pt x="114" y="734"/>
                        <a:pt x="106" y="741"/>
                        <a:pt x="97" y="741"/>
                      </a:cubicBezTo>
                      <a:close/>
                      <a:moveTo>
                        <a:pt x="2192" y="652"/>
                      </a:moveTo>
                      <a:cubicBezTo>
                        <a:pt x="2191" y="652"/>
                        <a:pt x="2191" y="652"/>
                        <a:pt x="2191" y="652"/>
                      </a:cubicBezTo>
                      <a:cubicBezTo>
                        <a:pt x="2182" y="652"/>
                        <a:pt x="2175" y="644"/>
                        <a:pt x="2175" y="635"/>
                      </a:cubicBezTo>
                      <a:cubicBezTo>
                        <a:pt x="2175" y="635"/>
                        <a:pt x="2175" y="635"/>
                        <a:pt x="2175" y="635"/>
                      </a:cubicBezTo>
                      <a:cubicBezTo>
                        <a:pt x="2175" y="627"/>
                        <a:pt x="2175" y="619"/>
                        <a:pt x="2175" y="611"/>
                      </a:cubicBezTo>
                      <a:cubicBezTo>
                        <a:pt x="2176" y="596"/>
                        <a:pt x="2176" y="581"/>
                        <a:pt x="2177" y="565"/>
                      </a:cubicBezTo>
                      <a:cubicBezTo>
                        <a:pt x="2177" y="556"/>
                        <a:pt x="2184" y="548"/>
                        <a:pt x="2194" y="549"/>
                      </a:cubicBezTo>
                      <a:cubicBezTo>
                        <a:pt x="2199" y="549"/>
                        <a:pt x="2203" y="551"/>
                        <a:pt x="2206" y="554"/>
                      </a:cubicBezTo>
                      <a:cubicBezTo>
                        <a:pt x="2210" y="557"/>
                        <a:pt x="2211" y="562"/>
                        <a:pt x="2211" y="566"/>
                      </a:cubicBezTo>
                      <a:cubicBezTo>
                        <a:pt x="2210" y="591"/>
                        <a:pt x="2210" y="615"/>
                        <a:pt x="2209" y="636"/>
                      </a:cubicBezTo>
                      <a:cubicBezTo>
                        <a:pt x="2209" y="645"/>
                        <a:pt x="2201" y="652"/>
                        <a:pt x="2192" y="652"/>
                      </a:cubicBezTo>
                      <a:close/>
                      <a:moveTo>
                        <a:pt x="25" y="627"/>
                      </a:moveTo>
                      <a:cubicBezTo>
                        <a:pt x="15" y="627"/>
                        <a:pt x="8" y="620"/>
                        <a:pt x="7" y="611"/>
                      </a:cubicBezTo>
                      <a:cubicBezTo>
                        <a:pt x="7" y="591"/>
                        <a:pt x="6" y="568"/>
                        <a:pt x="5" y="541"/>
                      </a:cubicBezTo>
                      <a:cubicBezTo>
                        <a:pt x="5" y="541"/>
                        <a:pt x="5" y="541"/>
                        <a:pt x="5" y="541"/>
                      </a:cubicBezTo>
                      <a:cubicBezTo>
                        <a:pt x="5" y="531"/>
                        <a:pt x="13" y="524"/>
                        <a:pt x="22" y="523"/>
                      </a:cubicBezTo>
                      <a:cubicBezTo>
                        <a:pt x="22" y="523"/>
                        <a:pt x="22" y="523"/>
                        <a:pt x="22" y="523"/>
                      </a:cubicBezTo>
                      <a:cubicBezTo>
                        <a:pt x="32" y="523"/>
                        <a:pt x="39" y="531"/>
                        <a:pt x="40" y="540"/>
                      </a:cubicBezTo>
                      <a:cubicBezTo>
                        <a:pt x="40" y="540"/>
                        <a:pt x="40" y="540"/>
                        <a:pt x="40" y="540"/>
                      </a:cubicBezTo>
                      <a:cubicBezTo>
                        <a:pt x="40" y="540"/>
                        <a:pt x="40" y="541"/>
                        <a:pt x="40" y="541"/>
                      </a:cubicBezTo>
                      <a:cubicBezTo>
                        <a:pt x="40" y="566"/>
                        <a:pt x="41" y="589"/>
                        <a:pt x="42" y="609"/>
                      </a:cubicBezTo>
                      <a:cubicBezTo>
                        <a:pt x="42" y="619"/>
                        <a:pt x="35" y="627"/>
                        <a:pt x="25" y="627"/>
                      </a:cubicBezTo>
                      <a:close/>
                      <a:moveTo>
                        <a:pt x="2197" y="480"/>
                      </a:moveTo>
                      <a:cubicBezTo>
                        <a:pt x="2196" y="480"/>
                        <a:pt x="2196" y="480"/>
                        <a:pt x="2196" y="480"/>
                      </a:cubicBezTo>
                      <a:cubicBezTo>
                        <a:pt x="2187" y="479"/>
                        <a:pt x="2179" y="472"/>
                        <a:pt x="2179" y="462"/>
                      </a:cubicBezTo>
                      <a:cubicBezTo>
                        <a:pt x="2179" y="462"/>
                        <a:pt x="2179" y="462"/>
                        <a:pt x="2179" y="462"/>
                      </a:cubicBezTo>
                      <a:cubicBezTo>
                        <a:pt x="2180" y="440"/>
                        <a:pt x="2180" y="417"/>
                        <a:pt x="2181" y="393"/>
                      </a:cubicBezTo>
                      <a:cubicBezTo>
                        <a:pt x="2181" y="383"/>
                        <a:pt x="2189" y="376"/>
                        <a:pt x="2198" y="376"/>
                      </a:cubicBezTo>
                      <a:cubicBezTo>
                        <a:pt x="2198" y="376"/>
                        <a:pt x="2198" y="376"/>
                        <a:pt x="2198" y="376"/>
                      </a:cubicBezTo>
                      <a:cubicBezTo>
                        <a:pt x="2203" y="376"/>
                        <a:pt x="2207" y="378"/>
                        <a:pt x="2210" y="381"/>
                      </a:cubicBezTo>
                      <a:cubicBezTo>
                        <a:pt x="2214" y="384"/>
                        <a:pt x="2215" y="389"/>
                        <a:pt x="2215" y="393"/>
                      </a:cubicBezTo>
                      <a:cubicBezTo>
                        <a:pt x="2215" y="415"/>
                        <a:pt x="2215" y="438"/>
                        <a:pt x="2214" y="463"/>
                      </a:cubicBezTo>
                      <a:cubicBezTo>
                        <a:pt x="2214" y="472"/>
                        <a:pt x="2206" y="480"/>
                        <a:pt x="2197" y="480"/>
                      </a:cubicBezTo>
                      <a:close/>
                      <a:moveTo>
                        <a:pt x="21" y="454"/>
                      </a:moveTo>
                      <a:cubicBezTo>
                        <a:pt x="21" y="454"/>
                        <a:pt x="21" y="454"/>
                        <a:pt x="21" y="454"/>
                      </a:cubicBezTo>
                      <a:cubicBezTo>
                        <a:pt x="20" y="454"/>
                        <a:pt x="20" y="454"/>
                        <a:pt x="20" y="454"/>
                      </a:cubicBezTo>
                      <a:cubicBezTo>
                        <a:pt x="11" y="454"/>
                        <a:pt x="3" y="446"/>
                        <a:pt x="3" y="437"/>
                      </a:cubicBezTo>
                      <a:cubicBezTo>
                        <a:pt x="3" y="415"/>
                        <a:pt x="2" y="392"/>
                        <a:pt x="2" y="368"/>
                      </a:cubicBezTo>
                      <a:cubicBezTo>
                        <a:pt x="2" y="363"/>
                        <a:pt x="4" y="359"/>
                        <a:pt x="7" y="355"/>
                      </a:cubicBezTo>
                      <a:cubicBezTo>
                        <a:pt x="10" y="352"/>
                        <a:pt x="15" y="350"/>
                        <a:pt x="19" y="350"/>
                      </a:cubicBezTo>
                      <a:cubicBezTo>
                        <a:pt x="19" y="350"/>
                        <a:pt x="19" y="350"/>
                        <a:pt x="19" y="350"/>
                      </a:cubicBezTo>
                      <a:cubicBezTo>
                        <a:pt x="29" y="350"/>
                        <a:pt x="37" y="358"/>
                        <a:pt x="37" y="367"/>
                      </a:cubicBezTo>
                      <a:cubicBezTo>
                        <a:pt x="37" y="389"/>
                        <a:pt x="37" y="413"/>
                        <a:pt x="38" y="436"/>
                      </a:cubicBezTo>
                      <a:cubicBezTo>
                        <a:pt x="38" y="441"/>
                        <a:pt x="36" y="445"/>
                        <a:pt x="33" y="449"/>
                      </a:cubicBezTo>
                      <a:cubicBezTo>
                        <a:pt x="30" y="452"/>
                        <a:pt x="25" y="454"/>
                        <a:pt x="21" y="454"/>
                      </a:cubicBezTo>
                      <a:close/>
                      <a:moveTo>
                        <a:pt x="2200" y="307"/>
                      </a:moveTo>
                      <a:cubicBezTo>
                        <a:pt x="2199" y="307"/>
                        <a:pt x="2199" y="307"/>
                        <a:pt x="2199" y="307"/>
                      </a:cubicBezTo>
                      <a:cubicBezTo>
                        <a:pt x="2195" y="307"/>
                        <a:pt x="2190" y="305"/>
                        <a:pt x="2187" y="301"/>
                      </a:cubicBezTo>
                      <a:cubicBezTo>
                        <a:pt x="2184" y="298"/>
                        <a:pt x="2182" y="294"/>
                        <a:pt x="2182" y="289"/>
                      </a:cubicBezTo>
                      <a:cubicBezTo>
                        <a:pt x="2182" y="268"/>
                        <a:pt x="2182" y="249"/>
                        <a:pt x="2182" y="232"/>
                      </a:cubicBezTo>
                      <a:cubicBezTo>
                        <a:pt x="2182" y="220"/>
                        <a:pt x="2182" y="220"/>
                        <a:pt x="2182" y="220"/>
                      </a:cubicBezTo>
                      <a:cubicBezTo>
                        <a:pt x="2182" y="211"/>
                        <a:pt x="2190" y="203"/>
                        <a:pt x="2200" y="203"/>
                      </a:cubicBezTo>
                      <a:cubicBezTo>
                        <a:pt x="2209" y="203"/>
                        <a:pt x="2217" y="211"/>
                        <a:pt x="2217" y="220"/>
                      </a:cubicBezTo>
                      <a:cubicBezTo>
                        <a:pt x="2217" y="232"/>
                        <a:pt x="2217" y="232"/>
                        <a:pt x="2217" y="232"/>
                      </a:cubicBezTo>
                      <a:cubicBezTo>
                        <a:pt x="2217" y="252"/>
                        <a:pt x="2217" y="271"/>
                        <a:pt x="2217" y="289"/>
                      </a:cubicBezTo>
                      <a:cubicBezTo>
                        <a:pt x="2217" y="290"/>
                        <a:pt x="2217" y="290"/>
                        <a:pt x="2217" y="290"/>
                      </a:cubicBezTo>
                      <a:cubicBezTo>
                        <a:pt x="2217" y="299"/>
                        <a:pt x="2209" y="307"/>
                        <a:pt x="2200" y="307"/>
                      </a:cubicBezTo>
                      <a:close/>
                      <a:moveTo>
                        <a:pt x="19" y="281"/>
                      </a:moveTo>
                      <a:cubicBezTo>
                        <a:pt x="19" y="281"/>
                        <a:pt x="19" y="281"/>
                        <a:pt x="19" y="281"/>
                      </a:cubicBezTo>
                      <a:cubicBezTo>
                        <a:pt x="19" y="281"/>
                        <a:pt x="19" y="281"/>
                        <a:pt x="19" y="281"/>
                      </a:cubicBezTo>
                      <a:cubicBezTo>
                        <a:pt x="9" y="281"/>
                        <a:pt x="1" y="273"/>
                        <a:pt x="1" y="264"/>
                      </a:cubicBezTo>
                      <a:cubicBezTo>
                        <a:pt x="1" y="260"/>
                        <a:pt x="1" y="260"/>
                        <a:pt x="1" y="260"/>
                      </a:cubicBezTo>
                      <a:cubicBezTo>
                        <a:pt x="1" y="237"/>
                        <a:pt x="1" y="215"/>
                        <a:pt x="1" y="194"/>
                      </a:cubicBezTo>
                      <a:cubicBezTo>
                        <a:pt x="1" y="194"/>
                        <a:pt x="1" y="194"/>
                        <a:pt x="1" y="194"/>
                      </a:cubicBezTo>
                      <a:cubicBezTo>
                        <a:pt x="1" y="190"/>
                        <a:pt x="3" y="185"/>
                        <a:pt x="6" y="182"/>
                      </a:cubicBezTo>
                      <a:cubicBezTo>
                        <a:pt x="9" y="179"/>
                        <a:pt x="14" y="177"/>
                        <a:pt x="18" y="177"/>
                      </a:cubicBezTo>
                      <a:cubicBezTo>
                        <a:pt x="28" y="177"/>
                        <a:pt x="36" y="185"/>
                        <a:pt x="36" y="194"/>
                      </a:cubicBezTo>
                      <a:cubicBezTo>
                        <a:pt x="36" y="216"/>
                        <a:pt x="36" y="239"/>
                        <a:pt x="36" y="263"/>
                      </a:cubicBezTo>
                      <a:cubicBezTo>
                        <a:pt x="36" y="273"/>
                        <a:pt x="28" y="281"/>
                        <a:pt x="19" y="281"/>
                      </a:cubicBezTo>
                      <a:close/>
                      <a:moveTo>
                        <a:pt x="2198" y="134"/>
                      </a:moveTo>
                      <a:cubicBezTo>
                        <a:pt x="2189" y="134"/>
                        <a:pt x="2181" y="126"/>
                        <a:pt x="2181" y="117"/>
                      </a:cubicBezTo>
                      <a:cubicBezTo>
                        <a:pt x="2180" y="88"/>
                        <a:pt x="2178" y="65"/>
                        <a:pt x="2176" y="50"/>
                      </a:cubicBezTo>
                      <a:cubicBezTo>
                        <a:pt x="2176" y="45"/>
                        <a:pt x="2177" y="40"/>
                        <a:pt x="2180" y="37"/>
                      </a:cubicBezTo>
                      <a:cubicBezTo>
                        <a:pt x="2183" y="33"/>
                        <a:pt x="2187" y="31"/>
                        <a:pt x="2191" y="30"/>
                      </a:cubicBezTo>
                      <a:cubicBezTo>
                        <a:pt x="2201" y="29"/>
                        <a:pt x="2209" y="36"/>
                        <a:pt x="2211" y="45"/>
                      </a:cubicBezTo>
                      <a:cubicBezTo>
                        <a:pt x="2213" y="62"/>
                        <a:pt x="2214" y="86"/>
                        <a:pt x="2215" y="116"/>
                      </a:cubicBezTo>
                      <a:cubicBezTo>
                        <a:pt x="2215" y="116"/>
                        <a:pt x="2215" y="116"/>
                        <a:pt x="2215" y="116"/>
                      </a:cubicBezTo>
                      <a:cubicBezTo>
                        <a:pt x="2216" y="125"/>
                        <a:pt x="2208" y="133"/>
                        <a:pt x="2199" y="134"/>
                      </a:cubicBezTo>
                      <a:cubicBezTo>
                        <a:pt x="2199" y="134"/>
                        <a:pt x="2198" y="134"/>
                        <a:pt x="2198" y="134"/>
                      </a:cubicBezTo>
                      <a:close/>
                      <a:moveTo>
                        <a:pt x="18" y="108"/>
                      </a:moveTo>
                      <a:cubicBezTo>
                        <a:pt x="18" y="108"/>
                        <a:pt x="18" y="108"/>
                        <a:pt x="18" y="108"/>
                      </a:cubicBezTo>
                      <a:cubicBezTo>
                        <a:pt x="9" y="108"/>
                        <a:pt x="1" y="100"/>
                        <a:pt x="1" y="90"/>
                      </a:cubicBezTo>
                      <a:cubicBezTo>
                        <a:pt x="1" y="50"/>
                        <a:pt x="1" y="28"/>
                        <a:pt x="0" y="21"/>
                      </a:cubicBezTo>
                      <a:cubicBezTo>
                        <a:pt x="0" y="16"/>
                        <a:pt x="2" y="12"/>
                        <a:pt x="5" y="9"/>
                      </a:cubicBezTo>
                      <a:cubicBezTo>
                        <a:pt x="9" y="5"/>
                        <a:pt x="13" y="3"/>
                        <a:pt x="18" y="3"/>
                      </a:cubicBezTo>
                      <a:cubicBezTo>
                        <a:pt x="35" y="3"/>
                        <a:pt x="35" y="3"/>
                        <a:pt x="35" y="3"/>
                      </a:cubicBezTo>
                      <a:cubicBezTo>
                        <a:pt x="45" y="3"/>
                        <a:pt x="52" y="11"/>
                        <a:pt x="52" y="21"/>
                      </a:cubicBezTo>
                      <a:cubicBezTo>
                        <a:pt x="52" y="30"/>
                        <a:pt x="45" y="38"/>
                        <a:pt x="35" y="38"/>
                      </a:cubicBezTo>
                      <a:cubicBezTo>
                        <a:pt x="35" y="50"/>
                        <a:pt x="35" y="66"/>
                        <a:pt x="35" y="86"/>
                      </a:cubicBezTo>
                      <a:cubicBezTo>
                        <a:pt x="35" y="90"/>
                        <a:pt x="35" y="90"/>
                        <a:pt x="35" y="90"/>
                      </a:cubicBezTo>
                      <a:cubicBezTo>
                        <a:pt x="35" y="100"/>
                        <a:pt x="28" y="108"/>
                        <a:pt x="18" y="108"/>
                      </a:cubicBezTo>
                      <a:close/>
                      <a:moveTo>
                        <a:pt x="139" y="38"/>
                      </a:moveTo>
                      <a:cubicBezTo>
                        <a:pt x="139" y="38"/>
                        <a:pt x="139" y="38"/>
                        <a:pt x="139" y="38"/>
                      </a:cubicBezTo>
                      <a:cubicBezTo>
                        <a:pt x="129" y="38"/>
                        <a:pt x="122" y="30"/>
                        <a:pt x="122" y="21"/>
                      </a:cubicBezTo>
                      <a:cubicBezTo>
                        <a:pt x="122" y="11"/>
                        <a:pt x="129" y="3"/>
                        <a:pt x="139" y="3"/>
                      </a:cubicBezTo>
                      <a:cubicBezTo>
                        <a:pt x="208" y="3"/>
                        <a:pt x="208" y="3"/>
                        <a:pt x="208" y="3"/>
                      </a:cubicBezTo>
                      <a:cubicBezTo>
                        <a:pt x="218" y="3"/>
                        <a:pt x="225" y="11"/>
                        <a:pt x="225" y="21"/>
                      </a:cubicBezTo>
                      <a:cubicBezTo>
                        <a:pt x="225" y="25"/>
                        <a:pt x="224" y="29"/>
                        <a:pt x="220" y="33"/>
                      </a:cubicBezTo>
                      <a:cubicBezTo>
                        <a:pt x="217" y="36"/>
                        <a:pt x="213" y="38"/>
                        <a:pt x="208" y="38"/>
                      </a:cubicBezTo>
                      <a:lnTo>
                        <a:pt x="139" y="38"/>
                      </a:lnTo>
                      <a:close/>
                      <a:moveTo>
                        <a:pt x="312" y="38"/>
                      </a:moveTo>
                      <a:cubicBezTo>
                        <a:pt x="312" y="38"/>
                        <a:pt x="312" y="38"/>
                        <a:pt x="312" y="38"/>
                      </a:cubicBezTo>
                      <a:cubicBezTo>
                        <a:pt x="303" y="38"/>
                        <a:pt x="295" y="30"/>
                        <a:pt x="295" y="20"/>
                      </a:cubicBezTo>
                      <a:cubicBezTo>
                        <a:pt x="295" y="11"/>
                        <a:pt x="303" y="3"/>
                        <a:pt x="312" y="3"/>
                      </a:cubicBezTo>
                      <a:cubicBezTo>
                        <a:pt x="316" y="3"/>
                        <a:pt x="316" y="3"/>
                        <a:pt x="316" y="3"/>
                      </a:cubicBezTo>
                      <a:cubicBezTo>
                        <a:pt x="337" y="3"/>
                        <a:pt x="359" y="3"/>
                        <a:pt x="381" y="3"/>
                      </a:cubicBezTo>
                      <a:cubicBezTo>
                        <a:pt x="391" y="3"/>
                        <a:pt x="399" y="11"/>
                        <a:pt x="399" y="20"/>
                      </a:cubicBezTo>
                      <a:cubicBezTo>
                        <a:pt x="399" y="30"/>
                        <a:pt x="391" y="37"/>
                        <a:pt x="382" y="38"/>
                      </a:cubicBezTo>
                      <a:cubicBezTo>
                        <a:pt x="381" y="38"/>
                        <a:pt x="381" y="38"/>
                        <a:pt x="381" y="38"/>
                      </a:cubicBezTo>
                      <a:cubicBezTo>
                        <a:pt x="357" y="38"/>
                        <a:pt x="334" y="38"/>
                        <a:pt x="312" y="38"/>
                      </a:cubicBezTo>
                      <a:close/>
                      <a:moveTo>
                        <a:pt x="485" y="37"/>
                      </a:moveTo>
                      <a:cubicBezTo>
                        <a:pt x="485" y="37"/>
                        <a:pt x="485" y="37"/>
                        <a:pt x="485" y="37"/>
                      </a:cubicBezTo>
                      <a:cubicBezTo>
                        <a:pt x="476" y="37"/>
                        <a:pt x="468" y="30"/>
                        <a:pt x="468" y="20"/>
                      </a:cubicBezTo>
                      <a:cubicBezTo>
                        <a:pt x="468" y="16"/>
                        <a:pt x="470" y="11"/>
                        <a:pt x="473" y="8"/>
                      </a:cubicBezTo>
                      <a:cubicBezTo>
                        <a:pt x="476" y="5"/>
                        <a:pt x="481" y="3"/>
                        <a:pt x="485" y="3"/>
                      </a:cubicBezTo>
                      <a:cubicBezTo>
                        <a:pt x="496" y="3"/>
                        <a:pt x="508" y="3"/>
                        <a:pt x="519" y="3"/>
                      </a:cubicBezTo>
                      <a:cubicBezTo>
                        <a:pt x="531" y="3"/>
                        <a:pt x="543" y="3"/>
                        <a:pt x="554" y="3"/>
                      </a:cubicBezTo>
                      <a:cubicBezTo>
                        <a:pt x="564" y="3"/>
                        <a:pt x="572" y="11"/>
                        <a:pt x="572" y="20"/>
                      </a:cubicBezTo>
                      <a:cubicBezTo>
                        <a:pt x="572" y="30"/>
                        <a:pt x="564" y="37"/>
                        <a:pt x="555" y="37"/>
                      </a:cubicBezTo>
                      <a:cubicBezTo>
                        <a:pt x="543" y="37"/>
                        <a:pt x="531" y="37"/>
                        <a:pt x="519" y="37"/>
                      </a:cubicBezTo>
                      <a:cubicBezTo>
                        <a:pt x="508" y="37"/>
                        <a:pt x="497" y="37"/>
                        <a:pt x="485" y="37"/>
                      </a:cubicBezTo>
                      <a:close/>
                      <a:moveTo>
                        <a:pt x="658" y="37"/>
                      </a:moveTo>
                      <a:cubicBezTo>
                        <a:pt x="658" y="37"/>
                        <a:pt x="658" y="37"/>
                        <a:pt x="658" y="37"/>
                      </a:cubicBezTo>
                      <a:cubicBezTo>
                        <a:pt x="649" y="37"/>
                        <a:pt x="641" y="29"/>
                        <a:pt x="641" y="20"/>
                      </a:cubicBezTo>
                      <a:cubicBezTo>
                        <a:pt x="641" y="10"/>
                        <a:pt x="649" y="3"/>
                        <a:pt x="658" y="3"/>
                      </a:cubicBezTo>
                      <a:cubicBezTo>
                        <a:pt x="681" y="3"/>
                        <a:pt x="703" y="2"/>
                        <a:pt x="726" y="2"/>
                      </a:cubicBezTo>
                      <a:cubicBezTo>
                        <a:pt x="728" y="2"/>
                        <a:pt x="728" y="2"/>
                        <a:pt x="728" y="2"/>
                      </a:cubicBezTo>
                      <a:cubicBezTo>
                        <a:pt x="737" y="2"/>
                        <a:pt x="745" y="10"/>
                        <a:pt x="745" y="20"/>
                      </a:cubicBezTo>
                      <a:cubicBezTo>
                        <a:pt x="745" y="29"/>
                        <a:pt x="737" y="37"/>
                        <a:pt x="728" y="37"/>
                      </a:cubicBezTo>
                      <a:cubicBezTo>
                        <a:pt x="704" y="37"/>
                        <a:pt x="681" y="37"/>
                        <a:pt x="658" y="37"/>
                      </a:cubicBezTo>
                      <a:close/>
                      <a:moveTo>
                        <a:pt x="832" y="37"/>
                      </a:moveTo>
                      <a:cubicBezTo>
                        <a:pt x="832" y="37"/>
                        <a:pt x="832" y="37"/>
                        <a:pt x="832" y="37"/>
                      </a:cubicBezTo>
                      <a:cubicBezTo>
                        <a:pt x="822" y="37"/>
                        <a:pt x="814" y="29"/>
                        <a:pt x="814" y="20"/>
                      </a:cubicBezTo>
                      <a:cubicBezTo>
                        <a:pt x="814" y="15"/>
                        <a:pt x="816" y="11"/>
                        <a:pt x="819" y="7"/>
                      </a:cubicBezTo>
                      <a:cubicBezTo>
                        <a:pt x="823" y="4"/>
                        <a:pt x="827" y="2"/>
                        <a:pt x="831" y="2"/>
                      </a:cubicBezTo>
                      <a:cubicBezTo>
                        <a:pt x="854" y="2"/>
                        <a:pt x="877" y="2"/>
                        <a:pt x="901" y="2"/>
                      </a:cubicBezTo>
                      <a:cubicBezTo>
                        <a:pt x="901" y="2"/>
                        <a:pt x="901" y="2"/>
                        <a:pt x="901" y="2"/>
                      </a:cubicBezTo>
                      <a:cubicBezTo>
                        <a:pt x="910" y="2"/>
                        <a:pt x="918" y="10"/>
                        <a:pt x="918" y="19"/>
                      </a:cubicBezTo>
                      <a:cubicBezTo>
                        <a:pt x="918" y="29"/>
                        <a:pt x="910" y="37"/>
                        <a:pt x="901" y="37"/>
                      </a:cubicBezTo>
                      <a:lnTo>
                        <a:pt x="832" y="37"/>
                      </a:lnTo>
                      <a:close/>
                      <a:moveTo>
                        <a:pt x="1005" y="36"/>
                      </a:moveTo>
                      <a:cubicBezTo>
                        <a:pt x="1005" y="36"/>
                        <a:pt x="1005" y="36"/>
                        <a:pt x="1005" y="36"/>
                      </a:cubicBezTo>
                      <a:cubicBezTo>
                        <a:pt x="995" y="36"/>
                        <a:pt x="987" y="29"/>
                        <a:pt x="987" y="19"/>
                      </a:cubicBezTo>
                      <a:cubicBezTo>
                        <a:pt x="987" y="15"/>
                        <a:pt x="989" y="10"/>
                        <a:pt x="992" y="7"/>
                      </a:cubicBezTo>
                      <a:cubicBezTo>
                        <a:pt x="996" y="4"/>
                        <a:pt x="1000" y="2"/>
                        <a:pt x="1005" y="2"/>
                      </a:cubicBezTo>
                      <a:cubicBezTo>
                        <a:pt x="1028" y="2"/>
                        <a:pt x="1051" y="2"/>
                        <a:pt x="1074" y="2"/>
                      </a:cubicBezTo>
                      <a:cubicBezTo>
                        <a:pt x="1083" y="2"/>
                        <a:pt x="1091" y="10"/>
                        <a:pt x="1091" y="19"/>
                      </a:cubicBezTo>
                      <a:cubicBezTo>
                        <a:pt x="1091" y="24"/>
                        <a:pt x="1089" y="28"/>
                        <a:pt x="1086" y="31"/>
                      </a:cubicBezTo>
                      <a:cubicBezTo>
                        <a:pt x="1083" y="35"/>
                        <a:pt x="1079" y="36"/>
                        <a:pt x="1074" y="36"/>
                      </a:cubicBezTo>
                      <a:cubicBezTo>
                        <a:pt x="1051" y="36"/>
                        <a:pt x="1028" y="36"/>
                        <a:pt x="1005" y="36"/>
                      </a:cubicBezTo>
                      <a:close/>
                      <a:moveTo>
                        <a:pt x="1178" y="36"/>
                      </a:moveTo>
                      <a:cubicBezTo>
                        <a:pt x="1178" y="36"/>
                        <a:pt x="1178" y="36"/>
                        <a:pt x="1178" y="36"/>
                      </a:cubicBezTo>
                      <a:cubicBezTo>
                        <a:pt x="1168" y="36"/>
                        <a:pt x="1160" y="28"/>
                        <a:pt x="1160" y="19"/>
                      </a:cubicBezTo>
                      <a:cubicBezTo>
                        <a:pt x="1160" y="9"/>
                        <a:pt x="1168" y="2"/>
                        <a:pt x="1178" y="2"/>
                      </a:cubicBezTo>
                      <a:cubicBezTo>
                        <a:pt x="1187" y="2"/>
                        <a:pt x="1197" y="2"/>
                        <a:pt x="1207" y="2"/>
                      </a:cubicBezTo>
                      <a:cubicBezTo>
                        <a:pt x="1220" y="2"/>
                        <a:pt x="1234" y="2"/>
                        <a:pt x="1247" y="1"/>
                      </a:cubicBezTo>
                      <a:cubicBezTo>
                        <a:pt x="1256" y="1"/>
                        <a:pt x="1264" y="9"/>
                        <a:pt x="1264" y="19"/>
                      </a:cubicBezTo>
                      <a:cubicBezTo>
                        <a:pt x="1264" y="23"/>
                        <a:pt x="1262" y="28"/>
                        <a:pt x="1259" y="31"/>
                      </a:cubicBezTo>
                      <a:cubicBezTo>
                        <a:pt x="1256" y="34"/>
                        <a:pt x="1251" y="36"/>
                        <a:pt x="1247" y="36"/>
                      </a:cubicBezTo>
                      <a:lnTo>
                        <a:pt x="1178" y="36"/>
                      </a:lnTo>
                      <a:close/>
                      <a:moveTo>
                        <a:pt x="1351" y="36"/>
                      </a:moveTo>
                      <a:cubicBezTo>
                        <a:pt x="1351" y="36"/>
                        <a:pt x="1351" y="36"/>
                        <a:pt x="1351" y="36"/>
                      </a:cubicBezTo>
                      <a:cubicBezTo>
                        <a:pt x="1341" y="36"/>
                        <a:pt x="1333" y="28"/>
                        <a:pt x="1333" y="19"/>
                      </a:cubicBezTo>
                      <a:cubicBezTo>
                        <a:pt x="1333" y="14"/>
                        <a:pt x="1335" y="10"/>
                        <a:pt x="1338" y="6"/>
                      </a:cubicBezTo>
                      <a:cubicBezTo>
                        <a:pt x="1342" y="3"/>
                        <a:pt x="1346" y="1"/>
                        <a:pt x="1351" y="1"/>
                      </a:cubicBezTo>
                      <a:cubicBezTo>
                        <a:pt x="1420" y="1"/>
                        <a:pt x="1420" y="1"/>
                        <a:pt x="1420" y="1"/>
                      </a:cubicBezTo>
                      <a:cubicBezTo>
                        <a:pt x="1429" y="1"/>
                        <a:pt x="1437" y="9"/>
                        <a:pt x="1437" y="18"/>
                      </a:cubicBezTo>
                      <a:cubicBezTo>
                        <a:pt x="1437" y="23"/>
                        <a:pt x="1435" y="27"/>
                        <a:pt x="1432" y="31"/>
                      </a:cubicBezTo>
                      <a:cubicBezTo>
                        <a:pt x="1429" y="34"/>
                        <a:pt x="1425" y="36"/>
                        <a:pt x="1420" y="36"/>
                      </a:cubicBezTo>
                      <a:cubicBezTo>
                        <a:pt x="1417" y="36"/>
                        <a:pt x="1417" y="36"/>
                        <a:pt x="1417" y="36"/>
                      </a:cubicBezTo>
                      <a:cubicBezTo>
                        <a:pt x="1395" y="36"/>
                        <a:pt x="1373" y="36"/>
                        <a:pt x="1351" y="36"/>
                      </a:cubicBezTo>
                      <a:close/>
                      <a:moveTo>
                        <a:pt x="1524" y="35"/>
                      </a:moveTo>
                      <a:cubicBezTo>
                        <a:pt x="1524" y="35"/>
                        <a:pt x="1524" y="35"/>
                        <a:pt x="1524" y="35"/>
                      </a:cubicBezTo>
                      <a:cubicBezTo>
                        <a:pt x="1514" y="35"/>
                        <a:pt x="1507" y="28"/>
                        <a:pt x="1507" y="18"/>
                      </a:cubicBezTo>
                      <a:cubicBezTo>
                        <a:pt x="1507" y="14"/>
                        <a:pt x="1508" y="9"/>
                        <a:pt x="1512" y="6"/>
                      </a:cubicBezTo>
                      <a:cubicBezTo>
                        <a:pt x="1515" y="3"/>
                        <a:pt x="1519" y="1"/>
                        <a:pt x="1524" y="1"/>
                      </a:cubicBezTo>
                      <a:cubicBezTo>
                        <a:pt x="1542" y="1"/>
                        <a:pt x="1542" y="1"/>
                        <a:pt x="1542" y="1"/>
                      </a:cubicBezTo>
                      <a:cubicBezTo>
                        <a:pt x="1559" y="1"/>
                        <a:pt x="1576" y="1"/>
                        <a:pt x="1593" y="1"/>
                      </a:cubicBezTo>
                      <a:cubicBezTo>
                        <a:pt x="1593" y="1"/>
                        <a:pt x="1593" y="1"/>
                        <a:pt x="1593" y="1"/>
                      </a:cubicBezTo>
                      <a:cubicBezTo>
                        <a:pt x="1603" y="1"/>
                        <a:pt x="1610" y="8"/>
                        <a:pt x="1610" y="18"/>
                      </a:cubicBezTo>
                      <a:cubicBezTo>
                        <a:pt x="1610" y="23"/>
                        <a:pt x="1609" y="27"/>
                        <a:pt x="1605" y="30"/>
                      </a:cubicBezTo>
                      <a:cubicBezTo>
                        <a:pt x="1602" y="33"/>
                        <a:pt x="1598" y="35"/>
                        <a:pt x="1593" y="35"/>
                      </a:cubicBezTo>
                      <a:lnTo>
                        <a:pt x="1524" y="35"/>
                      </a:lnTo>
                      <a:close/>
                      <a:moveTo>
                        <a:pt x="1697" y="35"/>
                      </a:moveTo>
                      <a:cubicBezTo>
                        <a:pt x="1697" y="35"/>
                        <a:pt x="1697" y="35"/>
                        <a:pt x="1697" y="35"/>
                      </a:cubicBezTo>
                      <a:cubicBezTo>
                        <a:pt x="1687" y="35"/>
                        <a:pt x="1680" y="27"/>
                        <a:pt x="1680" y="18"/>
                      </a:cubicBezTo>
                      <a:cubicBezTo>
                        <a:pt x="1680" y="13"/>
                        <a:pt x="1681" y="9"/>
                        <a:pt x="1685" y="6"/>
                      </a:cubicBezTo>
                      <a:cubicBezTo>
                        <a:pt x="1688" y="2"/>
                        <a:pt x="1692" y="1"/>
                        <a:pt x="1697" y="1"/>
                      </a:cubicBezTo>
                      <a:cubicBezTo>
                        <a:pt x="1721" y="1"/>
                        <a:pt x="1744" y="0"/>
                        <a:pt x="1766" y="0"/>
                      </a:cubicBezTo>
                      <a:cubicBezTo>
                        <a:pt x="1766" y="0"/>
                        <a:pt x="1766" y="0"/>
                        <a:pt x="1766" y="0"/>
                      </a:cubicBezTo>
                      <a:cubicBezTo>
                        <a:pt x="1766" y="0"/>
                        <a:pt x="1766" y="0"/>
                        <a:pt x="1766" y="0"/>
                      </a:cubicBezTo>
                      <a:cubicBezTo>
                        <a:pt x="1766" y="0"/>
                        <a:pt x="1766" y="0"/>
                        <a:pt x="1766" y="0"/>
                      </a:cubicBezTo>
                      <a:cubicBezTo>
                        <a:pt x="1766" y="0"/>
                        <a:pt x="1766" y="0"/>
                        <a:pt x="1766" y="0"/>
                      </a:cubicBezTo>
                      <a:cubicBezTo>
                        <a:pt x="1776" y="0"/>
                        <a:pt x="1783" y="8"/>
                        <a:pt x="1783" y="18"/>
                      </a:cubicBezTo>
                      <a:cubicBezTo>
                        <a:pt x="1783" y="27"/>
                        <a:pt x="1776" y="35"/>
                        <a:pt x="1766" y="35"/>
                      </a:cubicBezTo>
                      <a:lnTo>
                        <a:pt x="1697" y="35"/>
                      </a:lnTo>
                      <a:close/>
                      <a:moveTo>
                        <a:pt x="1870" y="35"/>
                      </a:moveTo>
                      <a:cubicBezTo>
                        <a:pt x="1870" y="35"/>
                        <a:pt x="1870" y="35"/>
                        <a:pt x="1870" y="35"/>
                      </a:cubicBezTo>
                      <a:cubicBezTo>
                        <a:pt x="1861" y="35"/>
                        <a:pt x="1853" y="27"/>
                        <a:pt x="1853" y="17"/>
                      </a:cubicBezTo>
                      <a:cubicBezTo>
                        <a:pt x="1853" y="13"/>
                        <a:pt x="1855" y="9"/>
                        <a:pt x="1858" y="5"/>
                      </a:cubicBezTo>
                      <a:cubicBezTo>
                        <a:pt x="1861" y="2"/>
                        <a:pt x="1865" y="0"/>
                        <a:pt x="1870" y="0"/>
                      </a:cubicBezTo>
                      <a:cubicBezTo>
                        <a:pt x="1881" y="0"/>
                        <a:pt x="1892" y="0"/>
                        <a:pt x="1903" y="0"/>
                      </a:cubicBezTo>
                      <a:cubicBezTo>
                        <a:pt x="1915" y="0"/>
                        <a:pt x="1928" y="0"/>
                        <a:pt x="1939" y="0"/>
                      </a:cubicBezTo>
                      <a:cubicBezTo>
                        <a:pt x="1949" y="0"/>
                        <a:pt x="1957" y="8"/>
                        <a:pt x="1957" y="17"/>
                      </a:cubicBezTo>
                      <a:cubicBezTo>
                        <a:pt x="1957" y="22"/>
                        <a:pt x="1955" y="26"/>
                        <a:pt x="1952" y="30"/>
                      </a:cubicBezTo>
                      <a:cubicBezTo>
                        <a:pt x="1948" y="33"/>
                        <a:pt x="1944" y="35"/>
                        <a:pt x="1939" y="35"/>
                      </a:cubicBezTo>
                      <a:cubicBezTo>
                        <a:pt x="1918" y="35"/>
                        <a:pt x="1894" y="35"/>
                        <a:pt x="1870" y="35"/>
                      </a:cubicBezTo>
                      <a:close/>
                      <a:moveTo>
                        <a:pt x="2043" y="34"/>
                      </a:moveTo>
                      <a:cubicBezTo>
                        <a:pt x="2043" y="34"/>
                        <a:pt x="2043" y="34"/>
                        <a:pt x="2043" y="34"/>
                      </a:cubicBezTo>
                      <a:cubicBezTo>
                        <a:pt x="2034" y="34"/>
                        <a:pt x="2026" y="27"/>
                        <a:pt x="2026" y="17"/>
                      </a:cubicBezTo>
                      <a:cubicBezTo>
                        <a:pt x="2026" y="12"/>
                        <a:pt x="2028" y="8"/>
                        <a:pt x="2031" y="5"/>
                      </a:cubicBezTo>
                      <a:cubicBezTo>
                        <a:pt x="2034" y="2"/>
                        <a:pt x="2039" y="0"/>
                        <a:pt x="2043" y="0"/>
                      </a:cubicBezTo>
                      <a:cubicBezTo>
                        <a:pt x="2062" y="0"/>
                        <a:pt x="2062" y="0"/>
                        <a:pt x="2062" y="0"/>
                      </a:cubicBezTo>
                      <a:cubicBezTo>
                        <a:pt x="2081" y="0"/>
                        <a:pt x="2098" y="0"/>
                        <a:pt x="2113" y="0"/>
                      </a:cubicBezTo>
                      <a:cubicBezTo>
                        <a:pt x="2122" y="0"/>
                        <a:pt x="2130" y="7"/>
                        <a:pt x="2130" y="17"/>
                      </a:cubicBezTo>
                      <a:cubicBezTo>
                        <a:pt x="2130" y="22"/>
                        <a:pt x="2128" y="26"/>
                        <a:pt x="2125" y="29"/>
                      </a:cubicBezTo>
                      <a:cubicBezTo>
                        <a:pt x="2122" y="32"/>
                        <a:pt x="2117" y="34"/>
                        <a:pt x="2113" y="34"/>
                      </a:cubicBezTo>
                      <a:cubicBezTo>
                        <a:pt x="2093" y="34"/>
                        <a:pt x="2070" y="34"/>
                        <a:pt x="2043" y="3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822" name="그룹 821">
                  <a:extLst>
                    <a:ext uri="{FF2B5EF4-FFF2-40B4-BE49-F238E27FC236}">
                      <a16:creationId xmlns:a16="http://schemas.microsoft.com/office/drawing/2014/main" id="{4DF6B8CB-39D5-4414-BD45-96ACA66EE713}"/>
                    </a:ext>
                  </a:extLst>
                </p:cNvPr>
                <p:cNvGrpSpPr/>
                <p:nvPr/>
              </p:nvGrpSpPr>
              <p:grpSpPr>
                <a:xfrm>
                  <a:off x="5265738" y="4953001"/>
                  <a:ext cx="1052513" cy="420688"/>
                  <a:chOff x="5265738" y="4953001"/>
                  <a:chExt cx="1052513" cy="420688"/>
                </a:xfrm>
              </p:grpSpPr>
              <p:sp>
                <p:nvSpPr>
                  <p:cNvPr id="823" name="Freeform 135">
                    <a:extLst>
                      <a:ext uri="{FF2B5EF4-FFF2-40B4-BE49-F238E27FC236}">
                        <a16:creationId xmlns:a16="http://schemas.microsoft.com/office/drawing/2014/main" id="{B7D038BE-98CA-457F-9AA1-806F572871B9}"/>
                      </a:ext>
                    </a:extLst>
                  </p:cNvPr>
                  <p:cNvSpPr>
                    <a:spLocks/>
                  </p:cNvSpPr>
                  <p:nvPr/>
                </p:nvSpPr>
                <p:spPr bwMode="auto">
                  <a:xfrm>
                    <a:off x="5270500" y="5283201"/>
                    <a:ext cx="1044575" cy="90488"/>
                  </a:xfrm>
                  <a:custGeom>
                    <a:avLst/>
                    <a:gdLst>
                      <a:gd name="T0" fmla="*/ 1 w 2247"/>
                      <a:gd name="T1" fmla="*/ 191 h 194"/>
                      <a:gd name="T2" fmla="*/ 622 w 2247"/>
                      <a:gd name="T3" fmla="*/ 194 h 194"/>
                      <a:gd name="T4" fmla="*/ 2005 w 2247"/>
                      <a:gd name="T5" fmla="*/ 182 h 194"/>
                      <a:gd name="T6" fmla="*/ 2246 w 2247"/>
                      <a:gd name="T7" fmla="*/ 4 h 194"/>
                      <a:gd name="T8" fmla="*/ 1478 w 2247"/>
                      <a:gd name="T9" fmla="*/ 5 h 194"/>
                      <a:gd name="T10" fmla="*/ 876 w 2247"/>
                      <a:gd name="T11" fmla="*/ 11 h 194"/>
                      <a:gd name="T12" fmla="*/ 194 w 2247"/>
                      <a:gd name="T13" fmla="*/ 7 h 194"/>
                      <a:gd name="T14" fmla="*/ 1 w 2247"/>
                      <a:gd name="T15" fmla="*/ 191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7" h="194">
                        <a:moveTo>
                          <a:pt x="1" y="191"/>
                        </a:moveTo>
                        <a:cubicBezTo>
                          <a:pt x="0" y="191"/>
                          <a:pt x="444" y="194"/>
                          <a:pt x="622" y="194"/>
                        </a:cubicBezTo>
                        <a:cubicBezTo>
                          <a:pt x="1055" y="193"/>
                          <a:pt x="2001" y="184"/>
                          <a:pt x="2005" y="182"/>
                        </a:cubicBezTo>
                        <a:cubicBezTo>
                          <a:pt x="2111" y="110"/>
                          <a:pt x="2184" y="57"/>
                          <a:pt x="2246" y="4"/>
                        </a:cubicBezTo>
                        <a:cubicBezTo>
                          <a:pt x="2247" y="4"/>
                          <a:pt x="1585" y="7"/>
                          <a:pt x="1478" y="5"/>
                        </a:cubicBezTo>
                        <a:cubicBezTo>
                          <a:pt x="1276" y="0"/>
                          <a:pt x="1077" y="7"/>
                          <a:pt x="876" y="11"/>
                        </a:cubicBezTo>
                        <a:cubicBezTo>
                          <a:pt x="712" y="13"/>
                          <a:pt x="210" y="1"/>
                          <a:pt x="194" y="7"/>
                        </a:cubicBezTo>
                        <a:cubicBezTo>
                          <a:pt x="184" y="11"/>
                          <a:pt x="93" y="103"/>
                          <a:pt x="1" y="191"/>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4" name="Freeform 136">
                    <a:extLst>
                      <a:ext uri="{FF2B5EF4-FFF2-40B4-BE49-F238E27FC236}">
                        <a16:creationId xmlns:a16="http://schemas.microsoft.com/office/drawing/2014/main" id="{9AFFFB1E-86A9-49DB-8ACF-90672FE7EB02}"/>
                      </a:ext>
                    </a:extLst>
                  </p:cNvPr>
                  <p:cNvSpPr>
                    <a:spLocks/>
                  </p:cNvSpPr>
                  <p:nvPr/>
                </p:nvSpPr>
                <p:spPr bwMode="auto">
                  <a:xfrm>
                    <a:off x="5357813" y="4953001"/>
                    <a:ext cx="960438" cy="339725"/>
                  </a:xfrm>
                  <a:custGeom>
                    <a:avLst/>
                    <a:gdLst>
                      <a:gd name="T0" fmla="*/ 13 w 2066"/>
                      <a:gd name="T1" fmla="*/ 17 h 729"/>
                      <a:gd name="T2" fmla="*/ 11 w 2066"/>
                      <a:gd name="T3" fmla="*/ 721 h 729"/>
                      <a:gd name="T4" fmla="*/ 803 w 2066"/>
                      <a:gd name="T5" fmla="*/ 729 h 729"/>
                      <a:gd name="T6" fmla="*/ 2060 w 2066"/>
                      <a:gd name="T7" fmla="*/ 715 h 729"/>
                      <a:gd name="T8" fmla="*/ 2060 w 2066"/>
                      <a:gd name="T9" fmla="*/ 8 h 729"/>
                      <a:gd name="T10" fmla="*/ 831 w 2066"/>
                      <a:gd name="T11" fmla="*/ 21 h 729"/>
                      <a:gd name="T12" fmla="*/ 13 w 2066"/>
                      <a:gd name="T13" fmla="*/ 17 h 729"/>
                    </a:gdLst>
                    <a:ahLst/>
                    <a:cxnLst>
                      <a:cxn ang="0">
                        <a:pos x="T0" y="T1"/>
                      </a:cxn>
                      <a:cxn ang="0">
                        <a:pos x="T2" y="T3"/>
                      </a:cxn>
                      <a:cxn ang="0">
                        <a:pos x="T4" y="T5"/>
                      </a:cxn>
                      <a:cxn ang="0">
                        <a:pos x="T6" y="T7"/>
                      </a:cxn>
                      <a:cxn ang="0">
                        <a:pos x="T8" y="T9"/>
                      </a:cxn>
                      <a:cxn ang="0">
                        <a:pos x="T10" y="T11"/>
                      </a:cxn>
                      <a:cxn ang="0">
                        <a:pos x="T12" y="T13"/>
                      </a:cxn>
                    </a:cxnLst>
                    <a:rect l="0" t="0" r="r" b="b"/>
                    <a:pathLst>
                      <a:path w="2066" h="729">
                        <a:moveTo>
                          <a:pt x="13" y="17"/>
                        </a:moveTo>
                        <a:cubicBezTo>
                          <a:pt x="8" y="420"/>
                          <a:pt x="0" y="720"/>
                          <a:pt x="11" y="721"/>
                        </a:cubicBezTo>
                        <a:cubicBezTo>
                          <a:pt x="112" y="726"/>
                          <a:pt x="473" y="729"/>
                          <a:pt x="803" y="729"/>
                        </a:cubicBezTo>
                        <a:cubicBezTo>
                          <a:pt x="1560" y="729"/>
                          <a:pt x="2060" y="717"/>
                          <a:pt x="2060" y="715"/>
                        </a:cubicBezTo>
                        <a:cubicBezTo>
                          <a:pt x="2066" y="384"/>
                          <a:pt x="2064" y="195"/>
                          <a:pt x="2060" y="8"/>
                        </a:cubicBezTo>
                        <a:cubicBezTo>
                          <a:pt x="2060" y="0"/>
                          <a:pt x="1411" y="26"/>
                          <a:pt x="831" y="21"/>
                        </a:cubicBezTo>
                        <a:cubicBezTo>
                          <a:pt x="409" y="17"/>
                          <a:pt x="13" y="17"/>
                          <a:pt x="13" y="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5" name="Oval 137">
                    <a:extLst>
                      <a:ext uri="{FF2B5EF4-FFF2-40B4-BE49-F238E27FC236}">
                        <a16:creationId xmlns:a16="http://schemas.microsoft.com/office/drawing/2014/main" id="{7FB67DCF-5634-4D7B-8C84-DFD88B07A168}"/>
                      </a:ext>
                    </a:extLst>
                  </p:cNvPr>
                  <p:cNvSpPr>
                    <a:spLocks noChangeArrowheads="1"/>
                  </p:cNvSpPr>
                  <p:nvPr/>
                </p:nvSpPr>
                <p:spPr bwMode="auto">
                  <a:xfrm>
                    <a:off x="5434013" y="5059363"/>
                    <a:ext cx="123825" cy="130175"/>
                  </a:xfrm>
                  <a:prstGeom prst="ellipse">
                    <a:avLst/>
                  </a:pr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6" name="Freeform 138">
                    <a:extLst>
                      <a:ext uri="{FF2B5EF4-FFF2-40B4-BE49-F238E27FC236}">
                        <a16:creationId xmlns:a16="http://schemas.microsoft.com/office/drawing/2014/main" id="{8991ED3A-8588-465D-95EC-1F74C630C2C7}"/>
                      </a:ext>
                    </a:extLst>
                  </p:cNvPr>
                  <p:cNvSpPr>
                    <a:spLocks/>
                  </p:cNvSpPr>
                  <p:nvPr/>
                </p:nvSpPr>
                <p:spPr bwMode="auto">
                  <a:xfrm>
                    <a:off x="5643563" y="5083176"/>
                    <a:ext cx="577850" cy="77788"/>
                  </a:xfrm>
                  <a:custGeom>
                    <a:avLst/>
                    <a:gdLst>
                      <a:gd name="T0" fmla="*/ 3 w 1242"/>
                      <a:gd name="T1" fmla="*/ 27 h 168"/>
                      <a:gd name="T2" fmla="*/ 7 w 1242"/>
                      <a:gd name="T3" fmla="*/ 164 h 168"/>
                      <a:gd name="T4" fmla="*/ 421 w 1242"/>
                      <a:gd name="T5" fmla="*/ 162 h 168"/>
                      <a:gd name="T6" fmla="*/ 1242 w 1242"/>
                      <a:gd name="T7" fmla="*/ 149 h 168"/>
                      <a:gd name="T8" fmla="*/ 1241 w 1242"/>
                      <a:gd name="T9" fmla="*/ 9 h 168"/>
                      <a:gd name="T10" fmla="*/ 3 w 1242"/>
                      <a:gd name="T11" fmla="*/ 27 h 168"/>
                    </a:gdLst>
                    <a:ahLst/>
                    <a:cxnLst>
                      <a:cxn ang="0">
                        <a:pos x="T0" y="T1"/>
                      </a:cxn>
                      <a:cxn ang="0">
                        <a:pos x="T2" y="T3"/>
                      </a:cxn>
                      <a:cxn ang="0">
                        <a:pos x="T4" y="T5"/>
                      </a:cxn>
                      <a:cxn ang="0">
                        <a:pos x="T6" y="T7"/>
                      </a:cxn>
                      <a:cxn ang="0">
                        <a:pos x="T8" y="T9"/>
                      </a:cxn>
                      <a:cxn ang="0">
                        <a:pos x="T10" y="T11"/>
                      </a:cxn>
                    </a:cxnLst>
                    <a:rect l="0" t="0" r="r" b="b"/>
                    <a:pathLst>
                      <a:path w="1242" h="168">
                        <a:moveTo>
                          <a:pt x="3" y="27"/>
                        </a:moveTo>
                        <a:cubicBezTo>
                          <a:pt x="2" y="107"/>
                          <a:pt x="0" y="164"/>
                          <a:pt x="7" y="164"/>
                        </a:cubicBezTo>
                        <a:cubicBezTo>
                          <a:pt x="53" y="168"/>
                          <a:pt x="369" y="163"/>
                          <a:pt x="421" y="162"/>
                        </a:cubicBezTo>
                        <a:cubicBezTo>
                          <a:pt x="855" y="157"/>
                          <a:pt x="1242" y="152"/>
                          <a:pt x="1242" y="149"/>
                        </a:cubicBezTo>
                        <a:cubicBezTo>
                          <a:pt x="1242" y="88"/>
                          <a:pt x="1241" y="46"/>
                          <a:pt x="1241" y="9"/>
                        </a:cubicBezTo>
                        <a:cubicBezTo>
                          <a:pt x="1242" y="0"/>
                          <a:pt x="3" y="27"/>
                          <a:pt x="3" y="27"/>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7" name="Freeform 139">
                    <a:extLst>
                      <a:ext uri="{FF2B5EF4-FFF2-40B4-BE49-F238E27FC236}">
                        <a16:creationId xmlns:a16="http://schemas.microsoft.com/office/drawing/2014/main" id="{075E8F87-F7F9-4BDA-920E-1F1BF5D8A8B1}"/>
                      </a:ext>
                    </a:extLst>
                  </p:cNvPr>
                  <p:cNvSpPr>
                    <a:spLocks/>
                  </p:cNvSpPr>
                  <p:nvPr/>
                </p:nvSpPr>
                <p:spPr bwMode="auto">
                  <a:xfrm>
                    <a:off x="5265738" y="4960938"/>
                    <a:ext cx="100013" cy="411163"/>
                  </a:xfrm>
                  <a:custGeom>
                    <a:avLst/>
                    <a:gdLst>
                      <a:gd name="T0" fmla="*/ 210 w 214"/>
                      <a:gd name="T1" fmla="*/ 0 h 885"/>
                      <a:gd name="T2" fmla="*/ 5 w 214"/>
                      <a:gd name="T3" fmla="*/ 175 h 885"/>
                      <a:gd name="T4" fmla="*/ 8 w 214"/>
                      <a:gd name="T5" fmla="*/ 554 h 885"/>
                      <a:gd name="T6" fmla="*/ 11 w 214"/>
                      <a:gd name="T7" fmla="*/ 885 h 885"/>
                      <a:gd name="T8" fmla="*/ 209 w 214"/>
                      <a:gd name="T9" fmla="*/ 702 h 885"/>
                      <a:gd name="T10" fmla="*/ 210 w 214"/>
                      <a:gd name="T11" fmla="*/ 378 h 885"/>
                      <a:gd name="T12" fmla="*/ 210 w 214"/>
                      <a:gd name="T13" fmla="*/ 0 h 885"/>
                    </a:gdLst>
                    <a:ahLst/>
                    <a:cxnLst>
                      <a:cxn ang="0">
                        <a:pos x="T0" y="T1"/>
                      </a:cxn>
                      <a:cxn ang="0">
                        <a:pos x="T2" y="T3"/>
                      </a:cxn>
                      <a:cxn ang="0">
                        <a:pos x="T4" y="T5"/>
                      </a:cxn>
                      <a:cxn ang="0">
                        <a:pos x="T6" y="T7"/>
                      </a:cxn>
                      <a:cxn ang="0">
                        <a:pos x="T8" y="T9"/>
                      </a:cxn>
                      <a:cxn ang="0">
                        <a:pos x="T10" y="T11"/>
                      </a:cxn>
                      <a:cxn ang="0">
                        <a:pos x="T12" y="T13"/>
                      </a:cxn>
                    </a:cxnLst>
                    <a:rect l="0" t="0" r="r" b="b"/>
                    <a:pathLst>
                      <a:path w="214" h="885">
                        <a:moveTo>
                          <a:pt x="210" y="0"/>
                        </a:moveTo>
                        <a:cubicBezTo>
                          <a:pt x="168" y="33"/>
                          <a:pt x="50" y="136"/>
                          <a:pt x="5" y="175"/>
                        </a:cubicBezTo>
                        <a:cubicBezTo>
                          <a:pt x="0" y="179"/>
                          <a:pt x="4" y="342"/>
                          <a:pt x="8" y="554"/>
                        </a:cubicBezTo>
                        <a:cubicBezTo>
                          <a:pt x="10" y="702"/>
                          <a:pt x="8" y="884"/>
                          <a:pt x="11" y="885"/>
                        </a:cubicBezTo>
                        <a:cubicBezTo>
                          <a:pt x="12" y="885"/>
                          <a:pt x="209" y="707"/>
                          <a:pt x="209" y="702"/>
                        </a:cubicBezTo>
                        <a:cubicBezTo>
                          <a:pt x="209" y="583"/>
                          <a:pt x="211" y="471"/>
                          <a:pt x="210" y="378"/>
                        </a:cubicBezTo>
                        <a:cubicBezTo>
                          <a:pt x="209" y="244"/>
                          <a:pt x="214" y="157"/>
                          <a:pt x="210"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grpSp>
            <p:nvGrpSpPr>
              <p:cNvPr id="733" name="그룹 732">
                <a:extLst>
                  <a:ext uri="{FF2B5EF4-FFF2-40B4-BE49-F238E27FC236}">
                    <a16:creationId xmlns:a16="http://schemas.microsoft.com/office/drawing/2014/main" id="{C234E8FA-483F-4C9B-B4CF-B8263EA45067}"/>
                  </a:ext>
                </a:extLst>
              </p:cNvPr>
              <p:cNvGrpSpPr/>
              <p:nvPr/>
            </p:nvGrpSpPr>
            <p:grpSpPr>
              <a:xfrm>
                <a:off x="9544722" y="2317813"/>
                <a:ext cx="1467408" cy="1077940"/>
                <a:chOff x="9296400" y="2598738"/>
                <a:chExt cx="1519238" cy="1116013"/>
              </a:xfrm>
            </p:grpSpPr>
            <p:sp>
              <p:nvSpPr>
                <p:cNvPr id="794" name="Freeform 140">
                  <a:extLst>
                    <a:ext uri="{FF2B5EF4-FFF2-40B4-BE49-F238E27FC236}">
                      <a16:creationId xmlns:a16="http://schemas.microsoft.com/office/drawing/2014/main" id="{1BEE1D2F-79F7-411C-A00D-FF681582A71A}"/>
                    </a:ext>
                  </a:extLst>
                </p:cNvPr>
                <p:cNvSpPr>
                  <a:spLocks/>
                </p:cNvSpPr>
                <p:nvPr/>
              </p:nvSpPr>
              <p:spPr bwMode="auto">
                <a:xfrm>
                  <a:off x="9296400" y="3624263"/>
                  <a:ext cx="1514475" cy="90488"/>
                </a:xfrm>
                <a:custGeom>
                  <a:avLst/>
                  <a:gdLst>
                    <a:gd name="T0" fmla="*/ 3251 w 3252"/>
                    <a:gd name="T1" fmla="*/ 190 h 194"/>
                    <a:gd name="T2" fmla="*/ 2356 w 3252"/>
                    <a:gd name="T3" fmla="*/ 193 h 194"/>
                    <a:gd name="T4" fmla="*/ 327 w 3252"/>
                    <a:gd name="T5" fmla="*/ 184 h 194"/>
                    <a:gd name="T6" fmla="*/ 2 w 3252"/>
                    <a:gd name="T7" fmla="*/ 0 h 194"/>
                    <a:gd name="T8" fmla="*/ 1125 w 3252"/>
                    <a:gd name="T9" fmla="*/ 4 h 194"/>
                    <a:gd name="T10" fmla="*/ 1991 w 3252"/>
                    <a:gd name="T11" fmla="*/ 10 h 194"/>
                    <a:gd name="T12" fmla="*/ 3060 w 3252"/>
                    <a:gd name="T13" fmla="*/ 11 h 194"/>
                    <a:gd name="T14" fmla="*/ 3251 w 3252"/>
                    <a:gd name="T15" fmla="*/ 1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2" h="194">
                      <a:moveTo>
                        <a:pt x="3251" y="190"/>
                      </a:moveTo>
                      <a:cubicBezTo>
                        <a:pt x="3252" y="191"/>
                        <a:pt x="2613" y="194"/>
                        <a:pt x="2356" y="193"/>
                      </a:cubicBezTo>
                      <a:cubicBezTo>
                        <a:pt x="1733" y="192"/>
                        <a:pt x="332" y="187"/>
                        <a:pt x="327" y="184"/>
                      </a:cubicBezTo>
                      <a:cubicBezTo>
                        <a:pt x="171" y="99"/>
                        <a:pt x="98" y="56"/>
                        <a:pt x="2" y="0"/>
                      </a:cubicBezTo>
                      <a:cubicBezTo>
                        <a:pt x="0" y="0"/>
                        <a:pt x="971" y="7"/>
                        <a:pt x="1125" y="4"/>
                      </a:cubicBezTo>
                      <a:cubicBezTo>
                        <a:pt x="1415" y="0"/>
                        <a:pt x="1701" y="7"/>
                        <a:pt x="1991" y="10"/>
                      </a:cubicBezTo>
                      <a:cubicBezTo>
                        <a:pt x="2227" y="13"/>
                        <a:pt x="3016" y="9"/>
                        <a:pt x="3060" y="11"/>
                      </a:cubicBezTo>
                      <a:cubicBezTo>
                        <a:pt x="3074" y="11"/>
                        <a:pt x="3140" y="83"/>
                        <a:pt x="3251" y="190"/>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5" name="Freeform 141">
                  <a:extLst>
                    <a:ext uri="{FF2B5EF4-FFF2-40B4-BE49-F238E27FC236}">
                      <a16:creationId xmlns:a16="http://schemas.microsoft.com/office/drawing/2014/main" id="{4957C943-8EDA-4D5D-A3CE-52B6583AC07A}"/>
                    </a:ext>
                  </a:extLst>
                </p:cNvPr>
                <p:cNvSpPr>
                  <a:spLocks/>
                </p:cNvSpPr>
                <p:nvPr/>
              </p:nvSpPr>
              <p:spPr bwMode="auto">
                <a:xfrm>
                  <a:off x="9296400" y="2598738"/>
                  <a:ext cx="1431925" cy="1035050"/>
                </a:xfrm>
                <a:custGeom>
                  <a:avLst/>
                  <a:gdLst>
                    <a:gd name="T0" fmla="*/ 4 w 3079"/>
                    <a:gd name="T1" fmla="*/ 0 h 2225"/>
                    <a:gd name="T2" fmla="*/ 5 w 3079"/>
                    <a:gd name="T3" fmla="*/ 2204 h 2225"/>
                    <a:gd name="T4" fmla="*/ 1288 w 3079"/>
                    <a:gd name="T5" fmla="*/ 2216 h 2225"/>
                    <a:gd name="T6" fmla="*/ 3071 w 3079"/>
                    <a:gd name="T7" fmla="*/ 2220 h 2225"/>
                    <a:gd name="T8" fmla="*/ 3064 w 3079"/>
                    <a:gd name="T9" fmla="*/ 31 h 2225"/>
                    <a:gd name="T10" fmla="*/ 1250 w 3079"/>
                    <a:gd name="T11" fmla="*/ 6 h 2225"/>
                    <a:gd name="T12" fmla="*/ 4 w 3079"/>
                    <a:gd name="T13" fmla="*/ 0 h 2225"/>
                  </a:gdLst>
                  <a:ahLst/>
                  <a:cxnLst>
                    <a:cxn ang="0">
                      <a:pos x="T0" y="T1"/>
                    </a:cxn>
                    <a:cxn ang="0">
                      <a:pos x="T2" y="T3"/>
                    </a:cxn>
                    <a:cxn ang="0">
                      <a:pos x="T4" y="T5"/>
                    </a:cxn>
                    <a:cxn ang="0">
                      <a:pos x="T6" y="T7"/>
                    </a:cxn>
                    <a:cxn ang="0">
                      <a:pos x="T8" y="T9"/>
                    </a:cxn>
                    <a:cxn ang="0">
                      <a:pos x="T10" y="T11"/>
                    </a:cxn>
                    <a:cxn ang="0">
                      <a:pos x="T12" y="T13"/>
                    </a:cxn>
                  </a:cxnLst>
                  <a:rect l="0" t="0" r="r" b="b"/>
                  <a:pathLst>
                    <a:path w="3079" h="2225">
                      <a:moveTo>
                        <a:pt x="4" y="0"/>
                      </a:moveTo>
                      <a:cubicBezTo>
                        <a:pt x="0" y="1247"/>
                        <a:pt x="2" y="2204"/>
                        <a:pt x="5" y="2204"/>
                      </a:cubicBezTo>
                      <a:cubicBezTo>
                        <a:pt x="176" y="2206"/>
                        <a:pt x="796" y="2214"/>
                        <a:pt x="1288" y="2216"/>
                      </a:cubicBezTo>
                      <a:cubicBezTo>
                        <a:pt x="2417" y="2221"/>
                        <a:pt x="3071" y="2225"/>
                        <a:pt x="3071" y="2220"/>
                      </a:cubicBezTo>
                      <a:cubicBezTo>
                        <a:pt x="3078" y="1195"/>
                        <a:pt x="3079" y="618"/>
                        <a:pt x="3064" y="31"/>
                      </a:cubicBezTo>
                      <a:cubicBezTo>
                        <a:pt x="3064" y="30"/>
                        <a:pt x="2199" y="15"/>
                        <a:pt x="1250" y="6"/>
                      </a:cubicBezTo>
                      <a:cubicBezTo>
                        <a:pt x="621" y="0"/>
                        <a:pt x="4" y="0"/>
                        <a:pt x="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6" name="Freeform 142">
                  <a:extLst>
                    <a:ext uri="{FF2B5EF4-FFF2-40B4-BE49-F238E27FC236}">
                      <a16:creationId xmlns:a16="http://schemas.microsoft.com/office/drawing/2014/main" id="{F4FE574B-88D5-426E-9E63-76215B5B1F53}"/>
                    </a:ext>
                  </a:extLst>
                </p:cNvPr>
                <p:cNvSpPr>
                  <a:spLocks/>
                </p:cNvSpPr>
                <p:nvPr/>
              </p:nvSpPr>
              <p:spPr bwMode="auto">
                <a:xfrm>
                  <a:off x="10715625" y="2613026"/>
                  <a:ext cx="100013" cy="1100138"/>
                </a:xfrm>
                <a:custGeom>
                  <a:avLst/>
                  <a:gdLst>
                    <a:gd name="T0" fmla="*/ 11 w 214"/>
                    <a:gd name="T1" fmla="*/ 0 h 2364"/>
                    <a:gd name="T2" fmla="*/ 208 w 214"/>
                    <a:gd name="T3" fmla="*/ 239 h 2364"/>
                    <a:gd name="T4" fmla="*/ 202 w 214"/>
                    <a:gd name="T5" fmla="*/ 1578 h 2364"/>
                    <a:gd name="T6" fmla="*/ 200 w 214"/>
                    <a:gd name="T7" fmla="*/ 2363 h 2364"/>
                    <a:gd name="T8" fmla="*/ 9 w 214"/>
                    <a:gd name="T9" fmla="*/ 2186 h 2364"/>
                    <a:gd name="T10" fmla="*/ 5 w 214"/>
                    <a:gd name="T11" fmla="*/ 1851 h 2364"/>
                    <a:gd name="T12" fmla="*/ 8 w 214"/>
                    <a:gd name="T13" fmla="*/ 1070 h 2364"/>
                    <a:gd name="T14" fmla="*/ 11 w 214"/>
                    <a:gd name="T15" fmla="*/ 0 h 2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364">
                      <a:moveTo>
                        <a:pt x="11" y="0"/>
                      </a:moveTo>
                      <a:cubicBezTo>
                        <a:pt x="46" y="39"/>
                        <a:pt x="169" y="204"/>
                        <a:pt x="208" y="239"/>
                      </a:cubicBezTo>
                      <a:cubicBezTo>
                        <a:pt x="214" y="244"/>
                        <a:pt x="205" y="974"/>
                        <a:pt x="202" y="1578"/>
                      </a:cubicBezTo>
                      <a:cubicBezTo>
                        <a:pt x="199" y="2000"/>
                        <a:pt x="204" y="2362"/>
                        <a:pt x="200" y="2363"/>
                      </a:cubicBezTo>
                      <a:cubicBezTo>
                        <a:pt x="199" y="2364"/>
                        <a:pt x="44" y="2222"/>
                        <a:pt x="9" y="2186"/>
                      </a:cubicBezTo>
                      <a:cubicBezTo>
                        <a:pt x="2" y="2179"/>
                        <a:pt x="4" y="1932"/>
                        <a:pt x="5" y="1851"/>
                      </a:cubicBezTo>
                      <a:cubicBezTo>
                        <a:pt x="7" y="1525"/>
                        <a:pt x="0" y="1333"/>
                        <a:pt x="8" y="1070"/>
                      </a:cubicBezTo>
                      <a:cubicBezTo>
                        <a:pt x="18" y="722"/>
                        <a:pt x="18" y="438"/>
                        <a:pt x="11"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7" name="Freeform 143">
                  <a:extLst>
                    <a:ext uri="{FF2B5EF4-FFF2-40B4-BE49-F238E27FC236}">
                      <a16:creationId xmlns:a16="http://schemas.microsoft.com/office/drawing/2014/main" id="{119026ED-658F-457E-81D3-880B7F1E4336}"/>
                    </a:ext>
                  </a:extLst>
                </p:cNvPr>
                <p:cNvSpPr>
                  <a:spLocks/>
                </p:cNvSpPr>
                <p:nvPr/>
              </p:nvSpPr>
              <p:spPr bwMode="auto">
                <a:xfrm>
                  <a:off x="9398000" y="3022601"/>
                  <a:ext cx="334963" cy="422275"/>
                </a:xfrm>
                <a:custGeom>
                  <a:avLst/>
                  <a:gdLst>
                    <a:gd name="T0" fmla="*/ 719 w 720"/>
                    <a:gd name="T1" fmla="*/ 41 h 908"/>
                    <a:gd name="T2" fmla="*/ 14 w 720"/>
                    <a:gd name="T3" fmla="*/ 45 h 908"/>
                    <a:gd name="T4" fmla="*/ 13 w 720"/>
                    <a:gd name="T5" fmla="*/ 142 h 908"/>
                    <a:gd name="T6" fmla="*/ 5 w 720"/>
                    <a:gd name="T7" fmla="*/ 775 h 908"/>
                    <a:gd name="T8" fmla="*/ 163 w 720"/>
                    <a:gd name="T9" fmla="*/ 898 h 908"/>
                    <a:gd name="T10" fmla="*/ 565 w 720"/>
                    <a:gd name="T11" fmla="*/ 903 h 908"/>
                    <a:gd name="T12" fmla="*/ 706 w 720"/>
                    <a:gd name="T13" fmla="*/ 776 h 908"/>
                    <a:gd name="T14" fmla="*/ 715 w 720"/>
                    <a:gd name="T15" fmla="*/ 494 h 908"/>
                    <a:gd name="T16" fmla="*/ 719 w 720"/>
                    <a:gd name="T17" fmla="*/ 41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8">
                      <a:moveTo>
                        <a:pt x="719" y="41"/>
                      </a:moveTo>
                      <a:cubicBezTo>
                        <a:pt x="719" y="0"/>
                        <a:pt x="15" y="20"/>
                        <a:pt x="14" y="45"/>
                      </a:cubicBezTo>
                      <a:cubicBezTo>
                        <a:pt x="12" y="83"/>
                        <a:pt x="13" y="116"/>
                        <a:pt x="13" y="142"/>
                      </a:cubicBezTo>
                      <a:cubicBezTo>
                        <a:pt x="11" y="212"/>
                        <a:pt x="0" y="551"/>
                        <a:pt x="5" y="775"/>
                      </a:cubicBezTo>
                      <a:cubicBezTo>
                        <a:pt x="8" y="893"/>
                        <a:pt x="109" y="893"/>
                        <a:pt x="163" y="898"/>
                      </a:cubicBezTo>
                      <a:cubicBezTo>
                        <a:pt x="279" y="908"/>
                        <a:pt x="460" y="902"/>
                        <a:pt x="565" y="903"/>
                      </a:cubicBezTo>
                      <a:cubicBezTo>
                        <a:pt x="685" y="905"/>
                        <a:pt x="704" y="820"/>
                        <a:pt x="706" y="776"/>
                      </a:cubicBezTo>
                      <a:cubicBezTo>
                        <a:pt x="712" y="648"/>
                        <a:pt x="714" y="545"/>
                        <a:pt x="715" y="494"/>
                      </a:cubicBezTo>
                      <a:cubicBezTo>
                        <a:pt x="720" y="268"/>
                        <a:pt x="719" y="200"/>
                        <a:pt x="7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8" name="Freeform 144">
                  <a:extLst>
                    <a:ext uri="{FF2B5EF4-FFF2-40B4-BE49-F238E27FC236}">
                      <a16:creationId xmlns:a16="http://schemas.microsoft.com/office/drawing/2014/main" id="{4892BE19-ACD4-4D01-84EE-CF94D8B13F63}"/>
                    </a:ext>
                  </a:extLst>
                </p:cNvPr>
                <p:cNvSpPr>
                  <a:spLocks/>
                </p:cNvSpPr>
                <p:nvPr/>
              </p:nvSpPr>
              <p:spPr bwMode="auto">
                <a:xfrm>
                  <a:off x="9845675" y="3032126"/>
                  <a:ext cx="334963" cy="422275"/>
                </a:xfrm>
                <a:custGeom>
                  <a:avLst/>
                  <a:gdLst>
                    <a:gd name="T0" fmla="*/ 719 w 720"/>
                    <a:gd name="T1" fmla="*/ 41 h 908"/>
                    <a:gd name="T2" fmla="*/ 14 w 720"/>
                    <a:gd name="T3" fmla="*/ 45 h 908"/>
                    <a:gd name="T4" fmla="*/ 12 w 720"/>
                    <a:gd name="T5" fmla="*/ 142 h 908"/>
                    <a:gd name="T6" fmla="*/ 5 w 720"/>
                    <a:gd name="T7" fmla="*/ 775 h 908"/>
                    <a:gd name="T8" fmla="*/ 162 w 720"/>
                    <a:gd name="T9" fmla="*/ 898 h 908"/>
                    <a:gd name="T10" fmla="*/ 565 w 720"/>
                    <a:gd name="T11" fmla="*/ 903 h 908"/>
                    <a:gd name="T12" fmla="*/ 705 w 720"/>
                    <a:gd name="T13" fmla="*/ 776 h 908"/>
                    <a:gd name="T14" fmla="*/ 715 w 720"/>
                    <a:gd name="T15" fmla="*/ 494 h 908"/>
                    <a:gd name="T16" fmla="*/ 719 w 720"/>
                    <a:gd name="T17" fmla="*/ 41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8">
                      <a:moveTo>
                        <a:pt x="719" y="41"/>
                      </a:moveTo>
                      <a:cubicBezTo>
                        <a:pt x="718" y="0"/>
                        <a:pt x="15" y="20"/>
                        <a:pt x="14" y="45"/>
                      </a:cubicBezTo>
                      <a:cubicBezTo>
                        <a:pt x="12" y="82"/>
                        <a:pt x="13" y="116"/>
                        <a:pt x="12" y="142"/>
                      </a:cubicBezTo>
                      <a:cubicBezTo>
                        <a:pt x="11" y="212"/>
                        <a:pt x="0" y="551"/>
                        <a:pt x="5" y="775"/>
                      </a:cubicBezTo>
                      <a:cubicBezTo>
                        <a:pt x="7" y="893"/>
                        <a:pt x="109" y="893"/>
                        <a:pt x="162" y="898"/>
                      </a:cubicBezTo>
                      <a:cubicBezTo>
                        <a:pt x="279" y="908"/>
                        <a:pt x="460" y="902"/>
                        <a:pt x="565" y="903"/>
                      </a:cubicBezTo>
                      <a:cubicBezTo>
                        <a:pt x="684" y="904"/>
                        <a:pt x="703" y="820"/>
                        <a:pt x="705" y="776"/>
                      </a:cubicBezTo>
                      <a:cubicBezTo>
                        <a:pt x="711" y="647"/>
                        <a:pt x="714" y="545"/>
                        <a:pt x="715" y="494"/>
                      </a:cubicBezTo>
                      <a:cubicBezTo>
                        <a:pt x="720" y="268"/>
                        <a:pt x="719" y="200"/>
                        <a:pt x="7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9" name="Freeform 145">
                  <a:extLst>
                    <a:ext uri="{FF2B5EF4-FFF2-40B4-BE49-F238E27FC236}">
                      <a16:creationId xmlns:a16="http://schemas.microsoft.com/office/drawing/2014/main" id="{FB49D2B4-3CB9-4F1F-9F1F-81DFC90C67D9}"/>
                    </a:ext>
                  </a:extLst>
                </p:cNvPr>
                <p:cNvSpPr>
                  <a:spLocks/>
                </p:cNvSpPr>
                <p:nvPr/>
              </p:nvSpPr>
              <p:spPr bwMode="auto">
                <a:xfrm>
                  <a:off x="10294938" y="3035301"/>
                  <a:ext cx="334963" cy="422275"/>
                </a:xfrm>
                <a:custGeom>
                  <a:avLst/>
                  <a:gdLst>
                    <a:gd name="T0" fmla="*/ 718 w 720"/>
                    <a:gd name="T1" fmla="*/ 41 h 908"/>
                    <a:gd name="T2" fmla="*/ 14 w 720"/>
                    <a:gd name="T3" fmla="*/ 45 h 908"/>
                    <a:gd name="T4" fmla="*/ 12 w 720"/>
                    <a:gd name="T5" fmla="*/ 142 h 908"/>
                    <a:gd name="T6" fmla="*/ 5 w 720"/>
                    <a:gd name="T7" fmla="*/ 775 h 908"/>
                    <a:gd name="T8" fmla="*/ 162 w 720"/>
                    <a:gd name="T9" fmla="*/ 898 h 908"/>
                    <a:gd name="T10" fmla="*/ 565 w 720"/>
                    <a:gd name="T11" fmla="*/ 903 h 908"/>
                    <a:gd name="T12" fmla="*/ 705 w 720"/>
                    <a:gd name="T13" fmla="*/ 776 h 908"/>
                    <a:gd name="T14" fmla="*/ 715 w 720"/>
                    <a:gd name="T15" fmla="*/ 494 h 908"/>
                    <a:gd name="T16" fmla="*/ 718 w 720"/>
                    <a:gd name="T17" fmla="*/ 41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8">
                      <a:moveTo>
                        <a:pt x="718" y="41"/>
                      </a:moveTo>
                      <a:cubicBezTo>
                        <a:pt x="718" y="0"/>
                        <a:pt x="15" y="20"/>
                        <a:pt x="14" y="45"/>
                      </a:cubicBezTo>
                      <a:cubicBezTo>
                        <a:pt x="12" y="83"/>
                        <a:pt x="13" y="116"/>
                        <a:pt x="12" y="142"/>
                      </a:cubicBezTo>
                      <a:cubicBezTo>
                        <a:pt x="11" y="212"/>
                        <a:pt x="0" y="551"/>
                        <a:pt x="5" y="775"/>
                      </a:cubicBezTo>
                      <a:cubicBezTo>
                        <a:pt x="7" y="893"/>
                        <a:pt x="109" y="893"/>
                        <a:pt x="162" y="898"/>
                      </a:cubicBezTo>
                      <a:cubicBezTo>
                        <a:pt x="279" y="908"/>
                        <a:pt x="459" y="902"/>
                        <a:pt x="565" y="903"/>
                      </a:cubicBezTo>
                      <a:cubicBezTo>
                        <a:pt x="684" y="905"/>
                        <a:pt x="703" y="820"/>
                        <a:pt x="705" y="776"/>
                      </a:cubicBezTo>
                      <a:cubicBezTo>
                        <a:pt x="711" y="648"/>
                        <a:pt x="714" y="545"/>
                        <a:pt x="715" y="494"/>
                      </a:cubicBezTo>
                      <a:cubicBezTo>
                        <a:pt x="720" y="268"/>
                        <a:pt x="719" y="200"/>
                        <a:pt x="718"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0" name="Freeform 146">
                  <a:extLst>
                    <a:ext uri="{FF2B5EF4-FFF2-40B4-BE49-F238E27FC236}">
                      <a16:creationId xmlns:a16="http://schemas.microsoft.com/office/drawing/2014/main" id="{8E3A0505-D4AD-4BD9-85CD-E4BE3E50BFF8}"/>
                    </a:ext>
                  </a:extLst>
                </p:cNvPr>
                <p:cNvSpPr>
                  <a:spLocks/>
                </p:cNvSpPr>
                <p:nvPr/>
              </p:nvSpPr>
              <p:spPr bwMode="auto">
                <a:xfrm>
                  <a:off x="9404350" y="2765426"/>
                  <a:ext cx="331788" cy="276225"/>
                </a:xfrm>
                <a:custGeom>
                  <a:avLst/>
                  <a:gdLst>
                    <a:gd name="T0" fmla="*/ 99 w 712"/>
                    <a:gd name="T1" fmla="*/ 6 h 593"/>
                    <a:gd name="T2" fmla="*/ 4 w 712"/>
                    <a:gd name="T3" fmla="*/ 143 h 593"/>
                    <a:gd name="T4" fmla="*/ 4 w 712"/>
                    <a:gd name="T5" fmla="*/ 484 h 593"/>
                    <a:gd name="T6" fmla="*/ 2 w 712"/>
                    <a:gd name="T7" fmla="*/ 593 h 593"/>
                    <a:gd name="T8" fmla="*/ 707 w 712"/>
                    <a:gd name="T9" fmla="*/ 591 h 593"/>
                    <a:gd name="T10" fmla="*/ 708 w 712"/>
                    <a:gd name="T11" fmla="*/ 489 h 593"/>
                    <a:gd name="T12" fmla="*/ 710 w 712"/>
                    <a:gd name="T13" fmla="*/ 407 h 593"/>
                    <a:gd name="T14" fmla="*/ 710 w 712"/>
                    <a:gd name="T15" fmla="*/ 133 h 593"/>
                    <a:gd name="T16" fmla="*/ 583 w 712"/>
                    <a:gd name="T17" fmla="*/ 5 h 593"/>
                    <a:gd name="T18" fmla="*/ 99 w 712"/>
                    <a:gd name="T19" fmla="*/ 6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2" h="593">
                      <a:moveTo>
                        <a:pt x="99" y="6"/>
                      </a:moveTo>
                      <a:cubicBezTo>
                        <a:pt x="15" y="6"/>
                        <a:pt x="0" y="105"/>
                        <a:pt x="4" y="143"/>
                      </a:cubicBezTo>
                      <a:cubicBezTo>
                        <a:pt x="7" y="172"/>
                        <a:pt x="6" y="334"/>
                        <a:pt x="4" y="484"/>
                      </a:cubicBezTo>
                      <a:cubicBezTo>
                        <a:pt x="3" y="522"/>
                        <a:pt x="2" y="557"/>
                        <a:pt x="2" y="593"/>
                      </a:cubicBezTo>
                      <a:cubicBezTo>
                        <a:pt x="2" y="593"/>
                        <a:pt x="707" y="592"/>
                        <a:pt x="707" y="591"/>
                      </a:cubicBezTo>
                      <a:cubicBezTo>
                        <a:pt x="707" y="579"/>
                        <a:pt x="707" y="527"/>
                        <a:pt x="708" y="489"/>
                      </a:cubicBezTo>
                      <a:cubicBezTo>
                        <a:pt x="708" y="464"/>
                        <a:pt x="709" y="437"/>
                        <a:pt x="710" y="407"/>
                      </a:cubicBezTo>
                      <a:cubicBezTo>
                        <a:pt x="712" y="285"/>
                        <a:pt x="709" y="207"/>
                        <a:pt x="710" y="133"/>
                      </a:cubicBezTo>
                      <a:cubicBezTo>
                        <a:pt x="710" y="79"/>
                        <a:pt x="702" y="9"/>
                        <a:pt x="583" y="5"/>
                      </a:cubicBezTo>
                      <a:cubicBezTo>
                        <a:pt x="461" y="0"/>
                        <a:pt x="235" y="5"/>
                        <a:pt x="99"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1" name="Freeform 147">
                  <a:extLst>
                    <a:ext uri="{FF2B5EF4-FFF2-40B4-BE49-F238E27FC236}">
                      <a16:creationId xmlns:a16="http://schemas.microsoft.com/office/drawing/2014/main" id="{B7BD15CF-0D2B-498D-BFA5-0B9D20D0C743}"/>
                    </a:ext>
                  </a:extLst>
                </p:cNvPr>
                <p:cNvSpPr>
                  <a:spLocks/>
                </p:cNvSpPr>
                <p:nvPr/>
              </p:nvSpPr>
              <p:spPr bwMode="auto">
                <a:xfrm>
                  <a:off x="9850438" y="2774951"/>
                  <a:ext cx="331788" cy="276225"/>
                </a:xfrm>
                <a:custGeom>
                  <a:avLst/>
                  <a:gdLst>
                    <a:gd name="T0" fmla="*/ 98 w 712"/>
                    <a:gd name="T1" fmla="*/ 5 h 593"/>
                    <a:gd name="T2" fmla="*/ 4 w 712"/>
                    <a:gd name="T3" fmla="*/ 142 h 593"/>
                    <a:gd name="T4" fmla="*/ 3 w 712"/>
                    <a:gd name="T5" fmla="*/ 484 h 593"/>
                    <a:gd name="T6" fmla="*/ 2 w 712"/>
                    <a:gd name="T7" fmla="*/ 593 h 593"/>
                    <a:gd name="T8" fmla="*/ 707 w 712"/>
                    <a:gd name="T9" fmla="*/ 591 h 593"/>
                    <a:gd name="T10" fmla="*/ 708 w 712"/>
                    <a:gd name="T11" fmla="*/ 489 h 593"/>
                    <a:gd name="T12" fmla="*/ 709 w 712"/>
                    <a:gd name="T13" fmla="*/ 407 h 593"/>
                    <a:gd name="T14" fmla="*/ 710 w 712"/>
                    <a:gd name="T15" fmla="*/ 132 h 593"/>
                    <a:gd name="T16" fmla="*/ 583 w 712"/>
                    <a:gd name="T17" fmla="*/ 5 h 593"/>
                    <a:gd name="T18" fmla="*/ 98 w 712"/>
                    <a:gd name="T19" fmla="*/ 5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2" h="593">
                      <a:moveTo>
                        <a:pt x="98" y="5"/>
                      </a:moveTo>
                      <a:cubicBezTo>
                        <a:pt x="15" y="6"/>
                        <a:pt x="0" y="104"/>
                        <a:pt x="4" y="142"/>
                      </a:cubicBezTo>
                      <a:cubicBezTo>
                        <a:pt x="7" y="171"/>
                        <a:pt x="5" y="334"/>
                        <a:pt x="3" y="484"/>
                      </a:cubicBezTo>
                      <a:cubicBezTo>
                        <a:pt x="3" y="522"/>
                        <a:pt x="2" y="556"/>
                        <a:pt x="2" y="593"/>
                      </a:cubicBezTo>
                      <a:cubicBezTo>
                        <a:pt x="2" y="593"/>
                        <a:pt x="707" y="592"/>
                        <a:pt x="707" y="591"/>
                      </a:cubicBezTo>
                      <a:cubicBezTo>
                        <a:pt x="707" y="579"/>
                        <a:pt x="707" y="527"/>
                        <a:pt x="708" y="489"/>
                      </a:cubicBezTo>
                      <a:cubicBezTo>
                        <a:pt x="708" y="464"/>
                        <a:pt x="709" y="437"/>
                        <a:pt x="709" y="407"/>
                      </a:cubicBezTo>
                      <a:cubicBezTo>
                        <a:pt x="712" y="284"/>
                        <a:pt x="709" y="207"/>
                        <a:pt x="710" y="132"/>
                      </a:cubicBezTo>
                      <a:cubicBezTo>
                        <a:pt x="710" y="79"/>
                        <a:pt x="702" y="9"/>
                        <a:pt x="583" y="5"/>
                      </a:cubicBezTo>
                      <a:cubicBezTo>
                        <a:pt x="461" y="0"/>
                        <a:pt x="234" y="5"/>
                        <a:pt x="98"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2" name="Freeform 148">
                  <a:extLst>
                    <a:ext uri="{FF2B5EF4-FFF2-40B4-BE49-F238E27FC236}">
                      <a16:creationId xmlns:a16="http://schemas.microsoft.com/office/drawing/2014/main" id="{E8E4B63B-3CD0-4DD9-9F36-E51E4BC8C31C}"/>
                    </a:ext>
                  </a:extLst>
                </p:cNvPr>
                <p:cNvSpPr>
                  <a:spLocks/>
                </p:cNvSpPr>
                <p:nvPr/>
              </p:nvSpPr>
              <p:spPr bwMode="auto">
                <a:xfrm>
                  <a:off x="10299700" y="2778126"/>
                  <a:ext cx="331788" cy="276225"/>
                </a:xfrm>
                <a:custGeom>
                  <a:avLst/>
                  <a:gdLst>
                    <a:gd name="T0" fmla="*/ 98 w 712"/>
                    <a:gd name="T1" fmla="*/ 6 h 593"/>
                    <a:gd name="T2" fmla="*/ 4 w 712"/>
                    <a:gd name="T3" fmla="*/ 143 h 593"/>
                    <a:gd name="T4" fmla="*/ 3 w 712"/>
                    <a:gd name="T5" fmla="*/ 484 h 593"/>
                    <a:gd name="T6" fmla="*/ 2 w 712"/>
                    <a:gd name="T7" fmla="*/ 593 h 593"/>
                    <a:gd name="T8" fmla="*/ 707 w 712"/>
                    <a:gd name="T9" fmla="*/ 591 h 593"/>
                    <a:gd name="T10" fmla="*/ 708 w 712"/>
                    <a:gd name="T11" fmla="*/ 490 h 593"/>
                    <a:gd name="T12" fmla="*/ 709 w 712"/>
                    <a:gd name="T13" fmla="*/ 407 h 593"/>
                    <a:gd name="T14" fmla="*/ 709 w 712"/>
                    <a:gd name="T15" fmla="*/ 133 h 593"/>
                    <a:gd name="T16" fmla="*/ 583 w 712"/>
                    <a:gd name="T17" fmla="*/ 5 h 593"/>
                    <a:gd name="T18" fmla="*/ 98 w 712"/>
                    <a:gd name="T19" fmla="*/ 6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2" h="593">
                      <a:moveTo>
                        <a:pt x="98" y="6"/>
                      </a:moveTo>
                      <a:cubicBezTo>
                        <a:pt x="14" y="6"/>
                        <a:pt x="0" y="105"/>
                        <a:pt x="4" y="143"/>
                      </a:cubicBezTo>
                      <a:cubicBezTo>
                        <a:pt x="7" y="172"/>
                        <a:pt x="5" y="334"/>
                        <a:pt x="3" y="484"/>
                      </a:cubicBezTo>
                      <a:cubicBezTo>
                        <a:pt x="3" y="522"/>
                        <a:pt x="2" y="557"/>
                        <a:pt x="2" y="593"/>
                      </a:cubicBezTo>
                      <a:cubicBezTo>
                        <a:pt x="2" y="593"/>
                        <a:pt x="707" y="592"/>
                        <a:pt x="707" y="591"/>
                      </a:cubicBezTo>
                      <a:cubicBezTo>
                        <a:pt x="707" y="579"/>
                        <a:pt x="707" y="527"/>
                        <a:pt x="708" y="490"/>
                      </a:cubicBezTo>
                      <a:cubicBezTo>
                        <a:pt x="708" y="464"/>
                        <a:pt x="709" y="437"/>
                        <a:pt x="709" y="407"/>
                      </a:cubicBezTo>
                      <a:cubicBezTo>
                        <a:pt x="712" y="285"/>
                        <a:pt x="709" y="207"/>
                        <a:pt x="709" y="133"/>
                      </a:cubicBezTo>
                      <a:cubicBezTo>
                        <a:pt x="710" y="79"/>
                        <a:pt x="702" y="9"/>
                        <a:pt x="583" y="5"/>
                      </a:cubicBezTo>
                      <a:cubicBezTo>
                        <a:pt x="461" y="0"/>
                        <a:pt x="234" y="5"/>
                        <a:pt x="98" y="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3" name="Freeform 149">
                  <a:extLst>
                    <a:ext uri="{FF2B5EF4-FFF2-40B4-BE49-F238E27FC236}">
                      <a16:creationId xmlns:a16="http://schemas.microsoft.com/office/drawing/2014/main" id="{AA86EEA8-62D6-4914-8E68-6F5BF4DABA9F}"/>
                    </a:ext>
                  </a:extLst>
                </p:cNvPr>
                <p:cNvSpPr>
                  <a:spLocks/>
                </p:cNvSpPr>
                <p:nvPr/>
              </p:nvSpPr>
              <p:spPr bwMode="auto">
                <a:xfrm>
                  <a:off x="9444038" y="3074988"/>
                  <a:ext cx="106363" cy="109538"/>
                </a:xfrm>
                <a:custGeom>
                  <a:avLst/>
                  <a:gdLst>
                    <a:gd name="T0" fmla="*/ 1 w 227"/>
                    <a:gd name="T1" fmla="*/ 0 h 236"/>
                    <a:gd name="T2" fmla="*/ 2 w 227"/>
                    <a:gd name="T3" fmla="*/ 234 h 236"/>
                    <a:gd name="T4" fmla="*/ 226 w 227"/>
                    <a:gd name="T5" fmla="*/ 235 h 236"/>
                    <a:gd name="T6" fmla="*/ 227 w 227"/>
                    <a:gd name="T7" fmla="*/ 1 h 236"/>
                    <a:gd name="T8" fmla="*/ 1 w 227"/>
                    <a:gd name="T9" fmla="*/ 0 h 236"/>
                  </a:gdLst>
                  <a:ahLst/>
                  <a:cxnLst>
                    <a:cxn ang="0">
                      <a:pos x="T0" y="T1"/>
                    </a:cxn>
                    <a:cxn ang="0">
                      <a:pos x="T2" y="T3"/>
                    </a:cxn>
                    <a:cxn ang="0">
                      <a:pos x="T4" y="T5"/>
                    </a:cxn>
                    <a:cxn ang="0">
                      <a:pos x="T6" y="T7"/>
                    </a:cxn>
                    <a:cxn ang="0">
                      <a:pos x="T8" y="T9"/>
                    </a:cxn>
                  </a:cxnLst>
                  <a:rect l="0" t="0" r="r" b="b"/>
                  <a:pathLst>
                    <a:path w="227" h="236">
                      <a:moveTo>
                        <a:pt x="1" y="0"/>
                      </a:moveTo>
                      <a:cubicBezTo>
                        <a:pt x="2" y="128"/>
                        <a:pt x="0" y="234"/>
                        <a:pt x="2" y="234"/>
                      </a:cubicBezTo>
                      <a:cubicBezTo>
                        <a:pt x="3" y="234"/>
                        <a:pt x="226" y="236"/>
                        <a:pt x="226" y="235"/>
                      </a:cubicBezTo>
                      <a:cubicBezTo>
                        <a:pt x="227" y="131"/>
                        <a:pt x="227" y="86"/>
                        <a:pt x="227" y="1"/>
                      </a:cubicBezTo>
                      <a:cubicBezTo>
                        <a:pt x="227" y="0"/>
                        <a:pt x="1" y="0"/>
                        <a:pt x="1"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4" name="Freeform 150">
                  <a:extLst>
                    <a:ext uri="{FF2B5EF4-FFF2-40B4-BE49-F238E27FC236}">
                      <a16:creationId xmlns:a16="http://schemas.microsoft.com/office/drawing/2014/main" id="{22747E5F-7E50-4490-872E-2B8B69F212FA}"/>
                    </a:ext>
                  </a:extLst>
                </p:cNvPr>
                <p:cNvSpPr>
                  <a:spLocks/>
                </p:cNvSpPr>
                <p:nvPr/>
              </p:nvSpPr>
              <p:spPr bwMode="auto">
                <a:xfrm>
                  <a:off x="9891713" y="3084513"/>
                  <a:ext cx="104775" cy="109538"/>
                </a:xfrm>
                <a:custGeom>
                  <a:avLst/>
                  <a:gdLst>
                    <a:gd name="T0" fmla="*/ 1 w 227"/>
                    <a:gd name="T1" fmla="*/ 0 h 236"/>
                    <a:gd name="T2" fmla="*/ 1 w 227"/>
                    <a:gd name="T3" fmla="*/ 234 h 236"/>
                    <a:gd name="T4" fmla="*/ 226 w 227"/>
                    <a:gd name="T5" fmla="*/ 235 h 236"/>
                    <a:gd name="T6" fmla="*/ 227 w 227"/>
                    <a:gd name="T7" fmla="*/ 1 h 236"/>
                    <a:gd name="T8" fmla="*/ 1 w 227"/>
                    <a:gd name="T9" fmla="*/ 0 h 236"/>
                  </a:gdLst>
                  <a:ahLst/>
                  <a:cxnLst>
                    <a:cxn ang="0">
                      <a:pos x="T0" y="T1"/>
                    </a:cxn>
                    <a:cxn ang="0">
                      <a:pos x="T2" y="T3"/>
                    </a:cxn>
                    <a:cxn ang="0">
                      <a:pos x="T4" y="T5"/>
                    </a:cxn>
                    <a:cxn ang="0">
                      <a:pos x="T6" y="T7"/>
                    </a:cxn>
                    <a:cxn ang="0">
                      <a:pos x="T8" y="T9"/>
                    </a:cxn>
                  </a:cxnLst>
                  <a:rect l="0" t="0" r="r" b="b"/>
                  <a:pathLst>
                    <a:path w="227" h="236">
                      <a:moveTo>
                        <a:pt x="1" y="0"/>
                      </a:moveTo>
                      <a:cubicBezTo>
                        <a:pt x="2" y="128"/>
                        <a:pt x="0" y="234"/>
                        <a:pt x="1" y="234"/>
                      </a:cubicBezTo>
                      <a:cubicBezTo>
                        <a:pt x="3" y="234"/>
                        <a:pt x="226" y="236"/>
                        <a:pt x="226" y="235"/>
                      </a:cubicBezTo>
                      <a:cubicBezTo>
                        <a:pt x="227" y="131"/>
                        <a:pt x="227" y="86"/>
                        <a:pt x="227" y="1"/>
                      </a:cubicBezTo>
                      <a:cubicBezTo>
                        <a:pt x="227" y="0"/>
                        <a:pt x="1" y="0"/>
                        <a:pt x="1"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5" name="Freeform 151">
                  <a:extLst>
                    <a:ext uri="{FF2B5EF4-FFF2-40B4-BE49-F238E27FC236}">
                      <a16:creationId xmlns:a16="http://schemas.microsoft.com/office/drawing/2014/main" id="{8D208E53-C407-4603-B750-D02EE8D3FB87}"/>
                    </a:ext>
                  </a:extLst>
                </p:cNvPr>
                <p:cNvSpPr>
                  <a:spLocks/>
                </p:cNvSpPr>
                <p:nvPr/>
              </p:nvSpPr>
              <p:spPr bwMode="auto">
                <a:xfrm>
                  <a:off x="10340975" y="3087688"/>
                  <a:ext cx="104775" cy="109538"/>
                </a:xfrm>
                <a:custGeom>
                  <a:avLst/>
                  <a:gdLst>
                    <a:gd name="T0" fmla="*/ 0 w 227"/>
                    <a:gd name="T1" fmla="*/ 0 h 236"/>
                    <a:gd name="T2" fmla="*/ 1 w 227"/>
                    <a:gd name="T3" fmla="*/ 234 h 236"/>
                    <a:gd name="T4" fmla="*/ 226 w 227"/>
                    <a:gd name="T5" fmla="*/ 235 h 236"/>
                    <a:gd name="T6" fmla="*/ 227 w 227"/>
                    <a:gd name="T7" fmla="*/ 1 h 236"/>
                    <a:gd name="T8" fmla="*/ 0 w 227"/>
                    <a:gd name="T9" fmla="*/ 0 h 236"/>
                  </a:gdLst>
                  <a:ahLst/>
                  <a:cxnLst>
                    <a:cxn ang="0">
                      <a:pos x="T0" y="T1"/>
                    </a:cxn>
                    <a:cxn ang="0">
                      <a:pos x="T2" y="T3"/>
                    </a:cxn>
                    <a:cxn ang="0">
                      <a:pos x="T4" y="T5"/>
                    </a:cxn>
                    <a:cxn ang="0">
                      <a:pos x="T6" y="T7"/>
                    </a:cxn>
                    <a:cxn ang="0">
                      <a:pos x="T8" y="T9"/>
                    </a:cxn>
                  </a:cxnLst>
                  <a:rect l="0" t="0" r="r" b="b"/>
                  <a:pathLst>
                    <a:path w="227" h="236">
                      <a:moveTo>
                        <a:pt x="0" y="0"/>
                      </a:moveTo>
                      <a:cubicBezTo>
                        <a:pt x="2" y="128"/>
                        <a:pt x="0" y="234"/>
                        <a:pt x="1" y="234"/>
                      </a:cubicBezTo>
                      <a:cubicBezTo>
                        <a:pt x="3" y="234"/>
                        <a:pt x="226" y="236"/>
                        <a:pt x="226" y="235"/>
                      </a:cubicBezTo>
                      <a:cubicBezTo>
                        <a:pt x="226" y="131"/>
                        <a:pt x="227" y="86"/>
                        <a:pt x="227" y="1"/>
                      </a:cubicBezTo>
                      <a:cubicBezTo>
                        <a:pt x="227" y="0"/>
                        <a:pt x="0" y="0"/>
                        <a:pt x="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6" name="Freeform 152">
                  <a:extLst>
                    <a:ext uri="{FF2B5EF4-FFF2-40B4-BE49-F238E27FC236}">
                      <a16:creationId xmlns:a16="http://schemas.microsoft.com/office/drawing/2014/main" id="{65AD61FD-7893-48C9-B7D5-3A223BE914E5}"/>
                    </a:ext>
                  </a:extLst>
                </p:cNvPr>
                <p:cNvSpPr>
                  <a:spLocks/>
                </p:cNvSpPr>
                <p:nvPr/>
              </p:nvSpPr>
              <p:spPr bwMode="auto">
                <a:xfrm>
                  <a:off x="9580563" y="3073401"/>
                  <a:ext cx="103188" cy="112713"/>
                </a:xfrm>
                <a:custGeom>
                  <a:avLst/>
                  <a:gdLst>
                    <a:gd name="T0" fmla="*/ 2 w 223"/>
                    <a:gd name="T1" fmla="*/ 3 h 242"/>
                    <a:gd name="T2" fmla="*/ 1 w 223"/>
                    <a:gd name="T3" fmla="*/ 242 h 242"/>
                    <a:gd name="T4" fmla="*/ 223 w 223"/>
                    <a:gd name="T5" fmla="*/ 238 h 242"/>
                    <a:gd name="T6" fmla="*/ 223 w 223"/>
                    <a:gd name="T7" fmla="*/ 1 h 242"/>
                    <a:gd name="T8" fmla="*/ 2 w 223"/>
                    <a:gd name="T9" fmla="*/ 3 h 242"/>
                  </a:gdLst>
                  <a:ahLst/>
                  <a:cxnLst>
                    <a:cxn ang="0">
                      <a:pos x="T0" y="T1"/>
                    </a:cxn>
                    <a:cxn ang="0">
                      <a:pos x="T2" y="T3"/>
                    </a:cxn>
                    <a:cxn ang="0">
                      <a:pos x="T4" y="T5"/>
                    </a:cxn>
                    <a:cxn ang="0">
                      <a:pos x="T6" y="T7"/>
                    </a:cxn>
                    <a:cxn ang="0">
                      <a:pos x="T8" y="T9"/>
                    </a:cxn>
                  </a:cxnLst>
                  <a:rect l="0" t="0" r="r" b="b"/>
                  <a:pathLst>
                    <a:path w="223" h="242">
                      <a:moveTo>
                        <a:pt x="2" y="3"/>
                      </a:moveTo>
                      <a:cubicBezTo>
                        <a:pt x="4" y="131"/>
                        <a:pt x="0" y="241"/>
                        <a:pt x="1" y="242"/>
                      </a:cubicBezTo>
                      <a:cubicBezTo>
                        <a:pt x="3" y="242"/>
                        <a:pt x="223" y="239"/>
                        <a:pt x="223" y="238"/>
                      </a:cubicBezTo>
                      <a:cubicBezTo>
                        <a:pt x="223" y="134"/>
                        <a:pt x="223" y="85"/>
                        <a:pt x="223" y="1"/>
                      </a:cubicBezTo>
                      <a:cubicBezTo>
                        <a:pt x="223" y="0"/>
                        <a:pt x="2" y="3"/>
                        <a:pt x="2" y="3"/>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7" name="Freeform 153">
                  <a:extLst>
                    <a:ext uri="{FF2B5EF4-FFF2-40B4-BE49-F238E27FC236}">
                      <a16:creationId xmlns:a16="http://schemas.microsoft.com/office/drawing/2014/main" id="{D7AE2E6E-E69F-4746-BF0C-721349265D44}"/>
                    </a:ext>
                  </a:extLst>
                </p:cNvPr>
                <p:cNvSpPr>
                  <a:spLocks/>
                </p:cNvSpPr>
                <p:nvPr/>
              </p:nvSpPr>
              <p:spPr bwMode="auto">
                <a:xfrm>
                  <a:off x="10026650" y="3082926"/>
                  <a:ext cx="103188" cy="112713"/>
                </a:xfrm>
                <a:custGeom>
                  <a:avLst/>
                  <a:gdLst>
                    <a:gd name="T0" fmla="*/ 2 w 223"/>
                    <a:gd name="T1" fmla="*/ 4 h 243"/>
                    <a:gd name="T2" fmla="*/ 1 w 223"/>
                    <a:gd name="T3" fmla="*/ 242 h 243"/>
                    <a:gd name="T4" fmla="*/ 223 w 223"/>
                    <a:gd name="T5" fmla="*/ 239 h 243"/>
                    <a:gd name="T6" fmla="*/ 223 w 223"/>
                    <a:gd name="T7" fmla="*/ 1 h 243"/>
                    <a:gd name="T8" fmla="*/ 2 w 223"/>
                    <a:gd name="T9" fmla="*/ 4 h 243"/>
                  </a:gdLst>
                  <a:ahLst/>
                  <a:cxnLst>
                    <a:cxn ang="0">
                      <a:pos x="T0" y="T1"/>
                    </a:cxn>
                    <a:cxn ang="0">
                      <a:pos x="T2" y="T3"/>
                    </a:cxn>
                    <a:cxn ang="0">
                      <a:pos x="T4" y="T5"/>
                    </a:cxn>
                    <a:cxn ang="0">
                      <a:pos x="T6" y="T7"/>
                    </a:cxn>
                    <a:cxn ang="0">
                      <a:pos x="T8" y="T9"/>
                    </a:cxn>
                  </a:cxnLst>
                  <a:rect l="0" t="0" r="r" b="b"/>
                  <a:pathLst>
                    <a:path w="223" h="243">
                      <a:moveTo>
                        <a:pt x="2" y="4"/>
                      </a:moveTo>
                      <a:cubicBezTo>
                        <a:pt x="4" y="132"/>
                        <a:pt x="0" y="242"/>
                        <a:pt x="1" y="242"/>
                      </a:cubicBezTo>
                      <a:cubicBezTo>
                        <a:pt x="3" y="243"/>
                        <a:pt x="223" y="239"/>
                        <a:pt x="223" y="239"/>
                      </a:cubicBezTo>
                      <a:cubicBezTo>
                        <a:pt x="223" y="135"/>
                        <a:pt x="223" y="86"/>
                        <a:pt x="223" y="1"/>
                      </a:cubicBezTo>
                      <a:cubicBezTo>
                        <a:pt x="223" y="0"/>
                        <a:pt x="2" y="4"/>
                        <a:pt x="2" y="4"/>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8" name="Freeform 154">
                  <a:extLst>
                    <a:ext uri="{FF2B5EF4-FFF2-40B4-BE49-F238E27FC236}">
                      <a16:creationId xmlns:a16="http://schemas.microsoft.com/office/drawing/2014/main" id="{D0CD9411-7452-4D9D-942C-D75007B35310}"/>
                    </a:ext>
                  </a:extLst>
                </p:cNvPr>
                <p:cNvSpPr>
                  <a:spLocks/>
                </p:cNvSpPr>
                <p:nvPr/>
              </p:nvSpPr>
              <p:spPr bwMode="auto">
                <a:xfrm>
                  <a:off x="10475913" y="3086101"/>
                  <a:ext cx="103188" cy="112713"/>
                </a:xfrm>
                <a:custGeom>
                  <a:avLst/>
                  <a:gdLst>
                    <a:gd name="T0" fmla="*/ 3 w 224"/>
                    <a:gd name="T1" fmla="*/ 3 h 242"/>
                    <a:gd name="T2" fmla="*/ 2 w 224"/>
                    <a:gd name="T3" fmla="*/ 242 h 242"/>
                    <a:gd name="T4" fmla="*/ 224 w 224"/>
                    <a:gd name="T5" fmla="*/ 238 h 242"/>
                    <a:gd name="T6" fmla="*/ 224 w 224"/>
                    <a:gd name="T7" fmla="*/ 1 h 242"/>
                    <a:gd name="T8" fmla="*/ 3 w 224"/>
                    <a:gd name="T9" fmla="*/ 3 h 242"/>
                  </a:gdLst>
                  <a:ahLst/>
                  <a:cxnLst>
                    <a:cxn ang="0">
                      <a:pos x="T0" y="T1"/>
                    </a:cxn>
                    <a:cxn ang="0">
                      <a:pos x="T2" y="T3"/>
                    </a:cxn>
                    <a:cxn ang="0">
                      <a:pos x="T4" y="T5"/>
                    </a:cxn>
                    <a:cxn ang="0">
                      <a:pos x="T6" y="T7"/>
                    </a:cxn>
                    <a:cxn ang="0">
                      <a:pos x="T8" y="T9"/>
                    </a:cxn>
                  </a:cxnLst>
                  <a:rect l="0" t="0" r="r" b="b"/>
                  <a:pathLst>
                    <a:path w="224" h="242">
                      <a:moveTo>
                        <a:pt x="3" y="3"/>
                      </a:moveTo>
                      <a:cubicBezTo>
                        <a:pt x="4" y="131"/>
                        <a:pt x="0" y="241"/>
                        <a:pt x="2" y="242"/>
                      </a:cubicBezTo>
                      <a:cubicBezTo>
                        <a:pt x="4" y="242"/>
                        <a:pt x="224" y="239"/>
                        <a:pt x="224" y="238"/>
                      </a:cubicBezTo>
                      <a:cubicBezTo>
                        <a:pt x="224" y="134"/>
                        <a:pt x="224" y="85"/>
                        <a:pt x="224" y="1"/>
                      </a:cubicBezTo>
                      <a:cubicBezTo>
                        <a:pt x="224" y="0"/>
                        <a:pt x="3" y="3"/>
                        <a:pt x="3" y="3"/>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9" name="Freeform 155">
                  <a:extLst>
                    <a:ext uri="{FF2B5EF4-FFF2-40B4-BE49-F238E27FC236}">
                      <a16:creationId xmlns:a16="http://schemas.microsoft.com/office/drawing/2014/main" id="{5C994C64-E1FF-48BF-87A4-C2FB2CBFC449}"/>
                    </a:ext>
                  </a:extLst>
                </p:cNvPr>
                <p:cNvSpPr>
                  <a:spLocks/>
                </p:cNvSpPr>
                <p:nvPr/>
              </p:nvSpPr>
              <p:spPr bwMode="auto">
                <a:xfrm>
                  <a:off x="9440863" y="3306763"/>
                  <a:ext cx="246063" cy="65088"/>
                </a:xfrm>
                <a:custGeom>
                  <a:avLst/>
                  <a:gdLst>
                    <a:gd name="T0" fmla="*/ 2 w 530"/>
                    <a:gd name="T1" fmla="*/ 0 h 141"/>
                    <a:gd name="T2" fmla="*/ 3 w 530"/>
                    <a:gd name="T3" fmla="*/ 136 h 141"/>
                    <a:gd name="T4" fmla="*/ 526 w 530"/>
                    <a:gd name="T5" fmla="*/ 138 h 141"/>
                    <a:gd name="T6" fmla="*/ 530 w 530"/>
                    <a:gd name="T7" fmla="*/ 1 h 141"/>
                    <a:gd name="T8" fmla="*/ 2 w 530"/>
                    <a:gd name="T9" fmla="*/ 0 h 141"/>
                  </a:gdLst>
                  <a:ahLst/>
                  <a:cxnLst>
                    <a:cxn ang="0">
                      <a:pos x="T0" y="T1"/>
                    </a:cxn>
                    <a:cxn ang="0">
                      <a:pos x="T2" y="T3"/>
                    </a:cxn>
                    <a:cxn ang="0">
                      <a:pos x="T4" y="T5"/>
                    </a:cxn>
                    <a:cxn ang="0">
                      <a:pos x="T6" y="T7"/>
                    </a:cxn>
                    <a:cxn ang="0">
                      <a:pos x="T8" y="T9"/>
                    </a:cxn>
                  </a:cxnLst>
                  <a:rect l="0" t="0" r="r" b="b"/>
                  <a:pathLst>
                    <a:path w="530" h="141">
                      <a:moveTo>
                        <a:pt x="2" y="0"/>
                      </a:moveTo>
                      <a:cubicBezTo>
                        <a:pt x="1" y="79"/>
                        <a:pt x="0" y="136"/>
                        <a:pt x="3" y="136"/>
                      </a:cubicBezTo>
                      <a:cubicBezTo>
                        <a:pt x="34" y="135"/>
                        <a:pt x="526" y="141"/>
                        <a:pt x="526" y="138"/>
                      </a:cubicBezTo>
                      <a:cubicBezTo>
                        <a:pt x="527" y="78"/>
                        <a:pt x="530" y="45"/>
                        <a:pt x="530" y="1"/>
                      </a:cubicBezTo>
                      <a:cubicBezTo>
                        <a:pt x="530" y="1"/>
                        <a:pt x="2" y="0"/>
                        <a:pt x="2"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0" name="Freeform 156">
                  <a:extLst>
                    <a:ext uri="{FF2B5EF4-FFF2-40B4-BE49-F238E27FC236}">
                      <a16:creationId xmlns:a16="http://schemas.microsoft.com/office/drawing/2014/main" id="{D3028610-B91B-4BE9-A876-1A6234C8B7E2}"/>
                    </a:ext>
                  </a:extLst>
                </p:cNvPr>
                <p:cNvSpPr>
                  <a:spLocks/>
                </p:cNvSpPr>
                <p:nvPr/>
              </p:nvSpPr>
              <p:spPr bwMode="auto">
                <a:xfrm>
                  <a:off x="9886950" y="3316288"/>
                  <a:ext cx="246063" cy="65088"/>
                </a:xfrm>
                <a:custGeom>
                  <a:avLst/>
                  <a:gdLst>
                    <a:gd name="T0" fmla="*/ 2 w 530"/>
                    <a:gd name="T1" fmla="*/ 0 h 141"/>
                    <a:gd name="T2" fmla="*/ 3 w 530"/>
                    <a:gd name="T3" fmla="*/ 136 h 141"/>
                    <a:gd name="T4" fmla="*/ 526 w 530"/>
                    <a:gd name="T5" fmla="*/ 138 h 141"/>
                    <a:gd name="T6" fmla="*/ 530 w 530"/>
                    <a:gd name="T7" fmla="*/ 1 h 141"/>
                    <a:gd name="T8" fmla="*/ 2 w 530"/>
                    <a:gd name="T9" fmla="*/ 0 h 141"/>
                  </a:gdLst>
                  <a:ahLst/>
                  <a:cxnLst>
                    <a:cxn ang="0">
                      <a:pos x="T0" y="T1"/>
                    </a:cxn>
                    <a:cxn ang="0">
                      <a:pos x="T2" y="T3"/>
                    </a:cxn>
                    <a:cxn ang="0">
                      <a:pos x="T4" y="T5"/>
                    </a:cxn>
                    <a:cxn ang="0">
                      <a:pos x="T6" y="T7"/>
                    </a:cxn>
                    <a:cxn ang="0">
                      <a:pos x="T8" y="T9"/>
                    </a:cxn>
                  </a:cxnLst>
                  <a:rect l="0" t="0" r="r" b="b"/>
                  <a:pathLst>
                    <a:path w="530" h="141">
                      <a:moveTo>
                        <a:pt x="2" y="0"/>
                      </a:moveTo>
                      <a:cubicBezTo>
                        <a:pt x="1" y="79"/>
                        <a:pt x="0" y="136"/>
                        <a:pt x="3" y="136"/>
                      </a:cubicBezTo>
                      <a:cubicBezTo>
                        <a:pt x="34" y="135"/>
                        <a:pt x="526" y="141"/>
                        <a:pt x="526" y="138"/>
                      </a:cubicBezTo>
                      <a:cubicBezTo>
                        <a:pt x="527" y="78"/>
                        <a:pt x="529" y="45"/>
                        <a:pt x="530" y="1"/>
                      </a:cubicBezTo>
                      <a:cubicBezTo>
                        <a:pt x="530" y="0"/>
                        <a:pt x="2" y="0"/>
                        <a:pt x="2"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1" name="Freeform 157">
                  <a:extLst>
                    <a:ext uri="{FF2B5EF4-FFF2-40B4-BE49-F238E27FC236}">
                      <a16:creationId xmlns:a16="http://schemas.microsoft.com/office/drawing/2014/main" id="{0196B170-D8A2-4072-A8B8-E0EDAC5ADEE2}"/>
                    </a:ext>
                  </a:extLst>
                </p:cNvPr>
                <p:cNvSpPr>
                  <a:spLocks/>
                </p:cNvSpPr>
                <p:nvPr/>
              </p:nvSpPr>
              <p:spPr bwMode="auto">
                <a:xfrm>
                  <a:off x="10336213" y="3319463"/>
                  <a:ext cx="246063" cy="65088"/>
                </a:xfrm>
                <a:custGeom>
                  <a:avLst/>
                  <a:gdLst>
                    <a:gd name="T0" fmla="*/ 2 w 531"/>
                    <a:gd name="T1" fmla="*/ 0 h 141"/>
                    <a:gd name="T2" fmla="*/ 3 w 531"/>
                    <a:gd name="T3" fmla="*/ 136 h 141"/>
                    <a:gd name="T4" fmla="*/ 527 w 531"/>
                    <a:gd name="T5" fmla="*/ 138 h 141"/>
                    <a:gd name="T6" fmla="*/ 531 w 531"/>
                    <a:gd name="T7" fmla="*/ 1 h 141"/>
                    <a:gd name="T8" fmla="*/ 2 w 531"/>
                    <a:gd name="T9" fmla="*/ 0 h 141"/>
                  </a:gdLst>
                  <a:ahLst/>
                  <a:cxnLst>
                    <a:cxn ang="0">
                      <a:pos x="T0" y="T1"/>
                    </a:cxn>
                    <a:cxn ang="0">
                      <a:pos x="T2" y="T3"/>
                    </a:cxn>
                    <a:cxn ang="0">
                      <a:pos x="T4" y="T5"/>
                    </a:cxn>
                    <a:cxn ang="0">
                      <a:pos x="T6" y="T7"/>
                    </a:cxn>
                    <a:cxn ang="0">
                      <a:pos x="T8" y="T9"/>
                    </a:cxn>
                  </a:cxnLst>
                  <a:rect l="0" t="0" r="r" b="b"/>
                  <a:pathLst>
                    <a:path w="531" h="141">
                      <a:moveTo>
                        <a:pt x="2" y="0"/>
                      </a:moveTo>
                      <a:cubicBezTo>
                        <a:pt x="1" y="79"/>
                        <a:pt x="0" y="136"/>
                        <a:pt x="3" y="136"/>
                      </a:cubicBezTo>
                      <a:cubicBezTo>
                        <a:pt x="34" y="135"/>
                        <a:pt x="527" y="141"/>
                        <a:pt x="527" y="138"/>
                      </a:cubicBezTo>
                      <a:cubicBezTo>
                        <a:pt x="527" y="78"/>
                        <a:pt x="530" y="45"/>
                        <a:pt x="531" y="1"/>
                      </a:cubicBezTo>
                      <a:cubicBezTo>
                        <a:pt x="531" y="1"/>
                        <a:pt x="2" y="0"/>
                        <a:pt x="2"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2" name="Freeform 158">
                  <a:extLst>
                    <a:ext uri="{FF2B5EF4-FFF2-40B4-BE49-F238E27FC236}">
                      <a16:creationId xmlns:a16="http://schemas.microsoft.com/office/drawing/2014/main" id="{8530D8CD-D798-423A-9244-79B1CFC01876}"/>
                    </a:ext>
                  </a:extLst>
                </p:cNvPr>
                <p:cNvSpPr>
                  <a:spLocks/>
                </p:cNvSpPr>
                <p:nvPr/>
              </p:nvSpPr>
              <p:spPr bwMode="auto">
                <a:xfrm>
                  <a:off x="9442450" y="3214688"/>
                  <a:ext cx="238125" cy="17463"/>
                </a:xfrm>
                <a:custGeom>
                  <a:avLst/>
                  <a:gdLst>
                    <a:gd name="T0" fmla="*/ 17 w 512"/>
                    <a:gd name="T1" fmla="*/ 36 h 37"/>
                    <a:gd name="T2" fmla="*/ 210 w 512"/>
                    <a:gd name="T3" fmla="*/ 37 h 37"/>
                    <a:gd name="T4" fmla="*/ 494 w 512"/>
                    <a:gd name="T5" fmla="*/ 37 h 37"/>
                    <a:gd name="T6" fmla="*/ 511 w 512"/>
                    <a:gd name="T7" fmla="*/ 20 h 37"/>
                    <a:gd name="T8" fmla="*/ 495 w 512"/>
                    <a:gd name="T9" fmla="*/ 2 h 37"/>
                    <a:gd name="T10" fmla="*/ 209 w 512"/>
                    <a:gd name="T11" fmla="*/ 2 h 37"/>
                    <a:gd name="T12" fmla="*/ 17 w 512"/>
                    <a:gd name="T13" fmla="*/ 2 h 37"/>
                    <a:gd name="T14" fmla="*/ 0 w 512"/>
                    <a:gd name="T15" fmla="*/ 19 h 37"/>
                    <a:gd name="T16" fmla="*/ 17 w 512"/>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37">
                      <a:moveTo>
                        <a:pt x="17" y="36"/>
                      </a:moveTo>
                      <a:cubicBezTo>
                        <a:pt x="63" y="36"/>
                        <a:pt x="178" y="37"/>
                        <a:pt x="210" y="37"/>
                      </a:cubicBezTo>
                      <a:cubicBezTo>
                        <a:pt x="292" y="36"/>
                        <a:pt x="412" y="35"/>
                        <a:pt x="494" y="37"/>
                      </a:cubicBezTo>
                      <a:cubicBezTo>
                        <a:pt x="503" y="37"/>
                        <a:pt x="511" y="29"/>
                        <a:pt x="511" y="20"/>
                      </a:cubicBezTo>
                      <a:cubicBezTo>
                        <a:pt x="512" y="10"/>
                        <a:pt x="504" y="2"/>
                        <a:pt x="495" y="2"/>
                      </a:cubicBezTo>
                      <a:cubicBezTo>
                        <a:pt x="412" y="0"/>
                        <a:pt x="292" y="2"/>
                        <a:pt x="209" y="2"/>
                      </a:cubicBezTo>
                      <a:cubicBezTo>
                        <a:pt x="178" y="3"/>
                        <a:pt x="62" y="1"/>
                        <a:pt x="17" y="2"/>
                      </a:cubicBezTo>
                      <a:cubicBezTo>
                        <a:pt x="8" y="2"/>
                        <a:pt x="0" y="9"/>
                        <a:pt x="0" y="19"/>
                      </a:cubicBezTo>
                      <a:cubicBezTo>
                        <a:pt x="0" y="29"/>
                        <a:pt x="8" y="36"/>
                        <a:pt x="17" y="3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3" name="Freeform 159">
                  <a:extLst>
                    <a:ext uri="{FF2B5EF4-FFF2-40B4-BE49-F238E27FC236}">
                      <a16:creationId xmlns:a16="http://schemas.microsoft.com/office/drawing/2014/main" id="{EC7CB4B1-1E6D-4E8A-AD5D-C73A09E0C120}"/>
                    </a:ext>
                  </a:extLst>
                </p:cNvPr>
                <p:cNvSpPr>
                  <a:spLocks/>
                </p:cNvSpPr>
                <p:nvPr/>
              </p:nvSpPr>
              <p:spPr bwMode="auto">
                <a:xfrm>
                  <a:off x="9888538" y="3224213"/>
                  <a:ext cx="238125" cy="17463"/>
                </a:xfrm>
                <a:custGeom>
                  <a:avLst/>
                  <a:gdLst>
                    <a:gd name="T0" fmla="*/ 17 w 512"/>
                    <a:gd name="T1" fmla="*/ 36 h 37"/>
                    <a:gd name="T2" fmla="*/ 210 w 512"/>
                    <a:gd name="T3" fmla="*/ 37 h 37"/>
                    <a:gd name="T4" fmla="*/ 494 w 512"/>
                    <a:gd name="T5" fmla="*/ 36 h 37"/>
                    <a:gd name="T6" fmla="*/ 511 w 512"/>
                    <a:gd name="T7" fmla="*/ 20 h 37"/>
                    <a:gd name="T8" fmla="*/ 494 w 512"/>
                    <a:gd name="T9" fmla="*/ 2 h 37"/>
                    <a:gd name="T10" fmla="*/ 209 w 512"/>
                    <a:gd name="T11" fmla="*/ 2 h 37"/>
                    <a:gd name="T12" fmla="*/ 17 w 512"/>
                    <a:gd name="T13" fmla="*/ 1 h 37"/>
                    <a:gd name="T14" fmla="*/ 0 w 512"/>
                    <a:gd name="T15" fmla="*/ 19 h 37"/>
                    <a:gd name="T16" fmla="*/ 17 w 512"/>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37">
                      <a:moveTo>
                        <a:pt x="17" y="36"/>
                      </a:moveTo>
                      <a:cubicBezTo>
                        <a:pt x="62" y="36"/>
                        <a:pt x="178" y="37"/>
                        <a:pt x="210" y="37"/>
                      </a:cubicBezTo>
                      <a:cubicBezTo>
                        <a:pt x="292" y="36"/>
                        <a:pt x="412" y="35"/>
                        <a:pt x="494" y="36"/>
                      </a:cubicBezTo>
                      <a:cubicBezTo>
                        <a:pt x="503" y="37"/>
                        <a:pt x="511" y="29"/>
                        <a:pt x="511" y="20"/>
                      </a:cubicBezTo>
                      <a:cubicBezTo>
                        <a:pt x="512" y="10"/>
                        <a:pt x="504" y="2"/>
                        <a:pt x="494" y="2"/>
                      </a:cubicBezTo>
                      <a:cubicBezTo>
                        <a:pt x="412" y="0"/>
                        <a:pt x="292" y="2"/>
                        <a:pt x="209" y="2"/>
                      </a:cubicBezTo>
                      <a:cubicBezTo>
                        <a:pt x="178" y="2"/>
                        <a:pt x="62" y="1"/>
                        <a:pt x="17" y="1"/>
                      </a:cubicBezTo>
                      <a:cubicBezTo>
                        <a:pt x="8" y="2"/>
                        <a:pt x="0" y="9"/>
                        <a:pt x="0" y="19"/>
                      </a:cubicBezTo>
                      <a:cubicBezTo>
                        <a:pt x="0" y="28"/>
                        <a:pt x="8" y="36"/>
                        <a:pt x="17" y="3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4" name="Freeform 160">
                  <a:extLst>
                    <a:ext uri="{FF2B5EF4-FFF2-40B4-BE49-F238E27FC236}">
                      <a16:creationId xmlns:a16="http://schemas.microsoft.com/office/drawing/2014/main" id="{A76F78B7-0CDC-4DAC-B3FA-1955D07F5991}"/>
                    </a:ext>
                  </a:extLst>
                </p:cNvPr>
                <p:cNvSpPr>
                  <a:spLocks/>
                </p:cNvSpPr>
                <p:nvPr/>
              </p:nvSpPr>
              <p:spPr bwMode="auto">
                <a:xfrm>
                  <a:off x="10337800" y="3228976"/>
                  <a:ext cx="238125" cy="15875"/>
                </a:xfrm>
                <a:custGeom>
                  <a:avLst/>
                  <a:gdLst>
                    <a:gd name="T0" fmla="*/ 17 w 511"/>
                    <a:gd name="T1" fmla="*/ 35 h 36"/>
                    <a:gd name="T2" fmla="*/ 209 w 511"/>
                    <a:gd name="T3" fmla="*/ 36 h 36"/>
                    <a:gd name="T4" fmla="*/ 493 w 511"/>
                    <a:gd name="T5" fmla="*/ 36 h 36"/>
                    <a:gd name="T6" fmla="*/ 511 w 511"/>
                    <a:gd name="T7" fmla="*/ 19 h 36"/>
                    <a:gd name="T8" fmla="*/ 494 w 511"/>
                    <a:gd name="T9" fmla="*/ 1 h 36"/>
                    <a:gd name="T10" fmla="*/ 209 w 511"/>
                    <a:gd name="T11" fmla="*/ 1 h 36"/>
                    <a:gd name="T12" fmla="*/ 17 w 511"/>
                    <a:gd name="T13" fmla="*/ 1 h 36"/>
                    <a:gd name="T14" fmla="*/ 0 w 511"/>
                    <a:gd name="T15" fmla="*/ 18 h 36"/>
                    <a:gd name="T16" fmla="*/ 17 w 511"/>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36">
                      <a:moveTo>
                        <a:pt x="17" y="35"/>
                      </a:moveTo>
                      <a:cubicBezTo>
                        <a:pt x="62" y="35"/>
                        <a:pt x="178" y="36"/>
                        <a:pt x="209" y="36"/>
                      </a:cubicBezTo>
                      <a:cubicBezTo>
                        <a:pt x="291" y="35"/>
                        <a:pt x="411" y="34"/>
                        <a:pt x="493" y="36"/>
                      </a:cubicBezTo>
                      <a:cubicBezTo>
                        <a:pt x="503" y="36"/>
                        <a:pt x="511" y="28"/>
                        <a:pt x="511" y="19"/>
                      </a:cubicBezTo>
                      <a:cubicBezTo>
                        <a:pt x="511" y="9"/>
                        <a:pt x="504" y="1"/>
                        <a:pt x="494" y="1"/>
                      </a:cubicBezTo>
                      <a:cubicBezTo>
                        <a:pt x="412" y="0"/>
                        <a:pt x="291" y="1"/>
                        <a:pt x="209" y="1"/>
                      </a:cubicBezTo>
                      <a:cubicBezTo>
                        <a:pt x="177" y="2"/>
                        <a:pt x="62" y="0"/>
                        <a:pt x="17" y="1"/>
                      </a:cubicBezTo>
                      <a:cubicBezTo>
                        <a:pt x="7" y="1"/>
                        <a:pt x="0" y="9"/>
                        <a:pt x="0" y="18"/>
                      </a:cubicBezTo>
                      <a:cubicBezTo>
                        <a:pt x="0" y="28"/>
                        <a:pt x="8" y="35"/>
                        <a:pt x="17"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5" name="Freeform 161">
                  <a:extLst>
                    <a:ext uri="{FF2B5EF4-FFF2-40B4-BE49-F238E27FC236}">
                      <a16:creationId xmlns:a16="http://schemas.microsoft.com/office/drawing/2014/main" id="{D57140FA-357D-4943-A803-178EA50AA255}"/>
                    </a:ext>
                  </a:extLst>
                </p:cNvPr>
                <p:cNvSpPr>
                  <a:spLocks/>
                </p:cNvSpPr>
                <p:nvPr/>
              </p:nvSpPr>
              <p:spPr bwMode="auto">
                <a:xfrm>
                  <a:off x="9440863" y="3257551"/>
                  <a:ext cx="106363" cy="17463"/>
                </a:xfrm>
                <a:custGeom>
                  <a:avLst/>
                  <a:gdLst>
                    <a:gd name="T0" fmla="*/ 17 w 227"/>
                    <a:gd name="T1" fmla="*/ 35 h 36"/>
                    <a:gd name="T2" fmla="*/ 210 w 227"/>
                    <a:gd name="T3" fmla="*/ 36 h 36"/>
                    <a:gd name="T4" fmla="*/ 227 w 227"/>
                    <a:gd name="T5" fmla="*/ 18 h 36"/>
                    <a:gd name="T6" fmla="*/ 209 w 227"/>
                    <a:gd name="T7" fmla="*/ 1 h 36"/>
                    <a:gd name="T8" fmla="*/ 17 w 227"/>
                    <a:gd name="T9" fmla="*/ 0 h 36"/>
                    <a:gd name="T10" fmla="*/ 0 w 227"/>
                    <a:gd name="T11" fmla="*/ 18 h 36"/>
                    <a:gd name="T12" fmla="*/ 17 w 227"/>
                    <a:gd name="T13" fmla="*/ 35 h 36"/>
                  </a:gdLst>
                  <a:ahLst/>
                  <a:cxnLst>
                    <a:cxn ang="0">
                      <a:pos x="T0" y="T1"/>
                    </a:cxn>
                    <a:cxn ang="0">
                      <a:pos x="T2" y="T3"/>
                    </a:cxn>
                    <a:cxn ang="0">
                      <a:pos x="T4" y="T5"/>
                    </a:cxn>
                    <a:cxn ang="0">
                      <a:pos x="T6" y="T7"/>
                    </a:cxn>
                    <a:cxn ang="0">
                      <a:pos x="T8" y="T9"/>
                    </a:cxn>
                    <a:cxn ang="0">
                      <a:pos x="T10" y="T11"/>
                    </a:cxn>
                    <a:cxn ang="0">
                      <a:pos x="T12" y="T13"/>
                    </a:cxn>
                  </a:cxnLst>
                  <a:rect l="0" t="0" r="r" b="b"/>
                  <a:pathLst>
                    <a:path w="227" h="36">
                      <a:moveTo>
                        <a:pt x="17" y="35"/>
                      </a:moveTo>
                      <a:cubicBezTo>
                        <a:pt x="63" y="35"/>
                        <a:pt x="178" y="36"/>
                        <a:pt x="210" y="36"/>
                      </a:cubicBezTo>
                      <a:cubicBezTo>
                        <a:pt x="219" y="36"/>
                        <a:pt x="227" y="28"/>
                        <a:pt x="227" y="18"/>
                      </a:cubicBezTo>
                      <a:cubicBezTo>
                        <a:pt x="227" y="9"/>
                        <a:pt x="219" y="1"/>
                        <a:pt x="209" y="1"/>
                      </a:cubicBezTo>
                      <a:cubicBezTo>
                        <a:pt x="178" y="1"/>
                        <a:pt x="62" y="0"/>
                        <a:pt x="17" y="0"/>
                      </a:cubicBezTo>
                      <a:cubicBezTo>
                        <a:pt x="8" y="0"/>
                        <a:pt x="0" y="8"/>
                        <a:pt x="0" y="18"/>
                      </a:cubicBezTo>
                      <a:cubicBezTo>
                        <a:pt x="0" y="27"/>
                        <a:pt x="8" y="35"/>
                        <a:pt x="17"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6" name="Freeform 162">
                  <a:extLst>
                    <a:ext uri="{FF2B5EF4-FFF2-40B4-BE49-F238E27FC236}">
                      <a16:creationId xmlns:a16="http://schemas.microsoft.com/office/drawing/2014/main" id="{439049A3-BC5A-48D9-81A5-47BE65AAE506}"/>
                    </a:ext>
                  </a:extLst>
                </p:cNvPr>
                <p:cNvSpPr>
                  <a:spLocks/>
                </p:cNvSpPr>
                <p:nvPr/>
              </p:nvSpPr>
              <p:spPr bwMode="auto">
                <a:xfrm>
                  <a:off x="9888538" y="3268663"/>
                  <a:ext cx="104775" cy="15875"/>
                </a:xfrm>
                <a:custGeom>
                  <a:avLst/>
                  <a:gdLst>
                    <a:gd name="T0" fmla="*/ 17 w 227"/>
                    <a:gd name="T1" fmla="*/ 35 h 36"/>
                    <a:gd name="T2" fmla="*/ 210 w 227"/>
                    <a:gd name="T3" fmla="*/ 36 h 36"/>
                    <a:gd name="T4" fmla="*/ 227 w 227"/>
                    <a:gd name="T5" fmla="*/ 18 h 36"/>
                    <a:gd name="T6" fmla="*/ 209 w 227"/>
                    <a:gd name="T7" fmla="*/ 1 h 36"/>
                    <a:gd name="T8" fmla="*/ 17 w 227"/>
                    <a:gd name="T9" fmla="*/ 0 h 36"/>
                    <a:gd name="T10" fmla="*/ 0 w 227"/>
                    <a:gd name="T11" fmla="*/ 18 h 36"/>
                    <a:gd name="T12" fmla="*/ 17 w 227"/>
                    <a:gd name="T13" fmla="*/ 35 h 36"/>
                  </a:gdLst>
                  <a:ahLst/>
                  <a:cxnLst>
                    <a:cxn ang="0">
                      <a:pos x="T0" y="T1"/>
                    </a:cxn>
                    <a:cxn ang="0">
                      <a:pos x="T2" y="T3"/>
                    </a:cxn>
                    <a:cxn ang="0">
                      <a:pos x="T4" y="T5"/>
                    </a:cxn>
                    <a:cxn ang="0">
                      <a:pos x="T6" y="T7"/>
                    </a:cxn>
                    <a:cxn ang="0">
                      <a:pos x="T8" y="T9"/>
                    </a:cxn>
                    <a:cxn ang="0">
                      <a:pos x="T10" y="T11"/>
                    </a:cxn>
                    <a:cxn ang="0">
                      <a:pos x="T12" y="T13"/>
                    </a:cxn>
                  </a:cxnLst>
                  <a:rect l="0" t="0" r="r" b="b"/>
                  <a:pathLst>
                    <a:path w="227" h="36">
                      <a:moveTo>
                        <a:pt x="17" y="35"/>
                      </a:moveTo>
                      <a:cubicBezTo>
                        <a:pt x="62" y="34"/>
                        <a:pt x="178" y="36"/>
                        <a:pt x="210" y="36"/>
                      </a:cubicBezTo>
                      <a:cubicBezTo>
                        <a:pt x="219" y="35"/>
                        <a:pt x="227" y="28"/>
                        <a:pt x="227" y="18"/>
                      </a:cubicBezTo>
                      <a:cubicBezTo>
                        <a:pt x="227" y="9"/>
                        <a:pt x="219" y="1"/>
                        <a:pt x="209" y="1"/>
                      </a:cubicBezTo>
                      <a:cubicBezTo>
                        <a:pt x="178" y="1"/>
                        <a:pt x="62" y="0"/>
                        <a:pt x="17" y="0"/>
                      </a:cubicBezTo>
                      <a:cubicBezTo>
                        <a:pt x="8" y="0"/>
                        <a:pt x="0" y="8"/>
                        <a:pt x="0" y="18"/>
                      </a:cubicBezTo>
                      <a:cubicBezTo>
                        <a:pt x="0" y="27"/>
                        <a:pt x="8" y="35"/>
                        <a:pt x="17"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7" name="Freeform 163">
                  <a:extLst>
                    <a:ext uri="{FF2B5EF4-FFF2-40B4-BE49-F238E27FC236}">
                      <a16:creationId xmlns:a16="http://schemas.microsoft.com/office/drawing/2014/main" id="{9CFB5983-CCAE-4BEB-8E58-6C89387FFCEA}"/>
                    </a:ext>
                  </a:extLst>
                </p:cNvPr>
                <p:cNvSpPr>
                  <a:spLocks/>
                </p:cNvSpPr>
                <p:nvPr/>
              </p:nvSpPr>
              <p:spPr bwMode="auto">
                <a:xfrm>
                  <a:off x="10336213" y="3271838"/>
                  <a:ext cx="106363" cy="15875"/>
                </a:xfrm>
                <a:custGeom>
                  <a:avLst/>
                  <a:gdLst>
                    <a:gd name="T0" fmla="*/ 17 w 227"/>
                    <a:gd name="T1" fmla="*/ 35 h 36"/>
                    <a:gd name="T2" fmla="*/ 209 w 227"/>
                    <a:gd name="T3" fmla="*/ 36 h 36"/>
                    <a:gd name="T4" fmla="*/ 226 w 227"/>
                    <a:gd name="T5" fmla="*/ 18 h 36"/>
                    <a:gd name="T6" fmla="*/ 209 w 227"/>
                    <a:gd name="T7" fmla="*/ 1 h 36"/>
                    <a:gd name="T8" fmla="*/ 17 w 227"/>
                    <a:gd name="T9" fmla="*/ 0 h 36"/>
                    <a:gd name="T10" fmla="*/ 0 w 227"/>
                    <a:gd name="T11" fmla="*/ 18 h 36"/>
                    <a:gd name="T12" fmla="*/ 17 w 227"/>
                    <a:gd name="T13" fmla="*/ 35 h 36"/>
                  </a:gdLst>
                  <a:ahLst/>
                  <a:cxnLst>
                    <a:cxn ang="0">
                      <a:pos x="T0" y="T1"/>
                    </a:cxn>
                    <a:cxn ang="0">
                      <a:pos x="T2" y="T3"/>
                    </a:cxn>
                    <a:cxn ang="0">
                      <a:pos x="T4" y="T5"/>
                    </a:cxn>
                    <a:cxn ang="0">
                      <a:pos x="T6" y="T7"/>
                    </a:cxn>
                    <a:cxn ang="0">
                      <a:pos x="T8" y="T9"/>
                    </a:cxn>
                    <a:cxn ang="0">
                      <a:pos x="T10" y="T11"/>
                    </a:cxn>
                    <a:cxn ang="0">
                      <a:pos x="T12" y="T13"/>
                    </a:cxn>
                  </a:cxnLst>
                  <a:rect l="0" t="0" r="r" b="b"/>
                  <a:pathLst>
                    <a:path w="227" h="36">
                      <a:moveTo>
                        <a:pt x="17" y="35"/>
                      </a:moveTo>
                      <a:cubicBezTo>
                        <a:pt x="62" y="35"/>
                        <a:pt x="178" y="36"/>
                        <a:pt x="209" y="36"/>
                      </a:cubicBezTo>
                      <a:cubicBezTo>
                        <a:pt x="219" y="36"/>
                        <a:pt x="227" y="28"/>
                        <a:pt x="226" y="18"/>
                      </a:cubicBezTo>
                      <a:cubicBezTo>
                        <a:pt x="226" y="9"/>
                        <a:pt x="219" y="1"/>
                        <a:pt x="209" y="1"/>
                      </a:cubicBezTo>
                      <a:cubicBezTo>
                        <a:pt x="177" y="1"/>
                        <a:pt x="62" y="0"/>
                        <a:pt x="17" y="0"/>
                      </a:cubicBezTo>
                      <a:cubicBezTo>
                        <a:pt x="7" y="0"/>
                        <a:pt x="0" y="8"/>
                        <a:pt x="0" y="18"/>
                      </a:cubicBezTo>
                      <a:cubicBezTo>
                        <a:pt x="0" y="27"/>
                        <a:pt x="8" y="35"/>
                        <a:pt x="17"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8" name="Oval 164">
                  <a:extLst>
                    <a:ext uri="{FF2B5EF4-FFF2-40B4-BE49-F238E27FC236}">
                      <a16:creationId xmlns:a16="http://schemas.microsoft.com/office/drawing/2014/main" id="{56CF586C-C447-4728-80EE-6D1A646566A4}"/>
                    </a:ext>
                  </a:extLst>
                </p:cNvPr>
                <p:cNvSpPr>
                  <a:spLocks noChangeArrowheads="1"/>
                </p:cNvSpPr>
                <p:nvPr/>
              </p:nvSpPr>
              <p:spPr bwMode="auto">
                <a:xfrm>
                  <a:off x="9486900" y="2817813"/>
                  <a:ext cx="161925" cy="1714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9" name="Oval 165">
                  <a:extLst>
                    <a:ext uri="{FF2B5EF4-FFF2-40B4-BE49-F238E27FC236}">
                      <a16:creationId xmlns:a16="http://schemas.microsoft.com/office/drawing/2014/main" id="{0B03D584-1648-407D-B2B4-089EA7B60586}"/>
                    </a:ext>
                  </a:extLst>
                </p:cNvPr>
                <p:cNvSpPr>
                  <a:spLocks noChangeArrowheads="1"/>
                </p:cNvSpPr>
                <p:nvPr/>
              </p:nvSpPr>
              <p:spPr bwMode="auto">
                <a:xfrm>
                  <a:off x="9937750" y="2825751"/>
                  <a:ext cx="160338" cy="1714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0" name="Oval 166">
                  <a:extLst>
                    <a:ext uri="{FF2B5EF4-FFF2-40B4-BE49-F238E27FC236}">
                      <a16:creationId xmlns:a16="http://schemas.microsoft.com/office/drawing/2014/main" id="{7634B59D-4A2D-4660-B985-10C0054D0BCA}"/>
                    </a:ext>
                  </a:extLst>
                </p:cNvPr>
                <p:cNvSpPr>
                  <a:spLocks noChangeArrowheads="1"/>
                </p:cNvSpPr>
                <p:nvPr/>
              </p:nvSpPr>
              <p:spPr bwMode="auto">
                <a:xfrm>
                  <a:off x="10387013" y="2833688"/>
                  <a:ext cx="161925" cy="1714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nvGrpSpPr>
              <p:cNvPr id="734" name="그룹 733">
                <a:extLst>
                  <a:ext uri="{FF2B5EF4-FFF2-40B4-BE49-F238E27FC236}">
                    <a16:creationId xmlns:a16="http://schemas.microsoft.com/office/drawing/2014/main" id="{959B98C7-440D-4D53-B492-07257593D4E8}"/>
                  </a:ext>
                </a:extLst>
              </p:cNvPr>
              <p:cNvGrpSpPr/>
              <p:nvPr/>
            </p:nvGrpSpPr>
            <p:grpSpPr>
              <a:xfrm>
                <a:off x="8880785" y="4285091"/>
                <a:ext cx="2428813" cy="985939"/>
                <a:chOff x="8609013" y="4635501"/>
                <a:chExt cx="2514600" cy="1020763"/>
              </a:xfrm>
            </p:grpSpPr>
            <p:sp>
              <p:nvSpPr>
                <p:cNvPr id="787" name="Freeform 222">
                  <a:extLst>
                    <a:ext uri="{FF2B5EF4-FFF2-40B4-BE49-F238E27FC236}">
                      <a16:creationId xmlns:a16="http://schemas.microsoft.com/office/drawing/2014/main" id="{81DAC509-C2A4-43A2-A663-0728BA9FF9BA}"/>
                    </a:ext>
                  </a:extLst>
                </p:cNvPr>
                <p:cNvSpPr>
                  <a:spLocks/>
                </p:cNvSpPr>
                <p:nvPr/>
              </p:nvSpPr>
              <p:spPr bwMode="auto">
                <a:xfrm>
                  <a:off x="9564688" y="4643438"/>
                  <a:ext cx="488950" cy="874713"/>
                </a:xfrm>
                <a:custGeom>
                  <a:avLst/>
                  <a:gdLst>
                    <a:gd name="T0" fmla="*/ 1038 w 1052"/>
                    <a:gd name="T1" fmla="*/ 5 h 1882"/>
                    <a:gd name="T2" fmla="*/ 842 w 1052"/>
                    <a:gd name="T3" fmla="*/ 2 h 1882"/>
                    <a:gd name="T4" fmla="*/ 413 w 1052"/>
                    <a:gd name="T5" fmla="*/ 991 h 1882"/>
                    <a:gd name="T6" fmla="*/ 2 w 1052"/>
                    <a:gd name="T7" fmla="*/ 1878 h 1882"/>
                    <a:gd name="T8" fmla="*/ 248 w 1052"/>
                    <a:gd name="T9" fmla="*/ 1858 h 1882"/>
                    <a:gd name="T10" fmla="*/ 381 w 1052"/>
                    <a:gd name="T11" fmla="*/ 1574 h 1882"/>
                    <a:gd name="T12" fmla="*/ 1051 w 1052"/>
                    <a:gd name="T13" fmla="*/ 16 h 1882"/>
                    <a:gd name="T14" fmla="*/ 1038 w 1052"/>
                    <a:gd name="T15" fmla="*/ 5 h 1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882">
                      <a:moveTo>
                        <a:pt x="1038" y="5"/>
                      </a:moveTo>
                      <a:cubicBezTo>
                        <a:pt x="994" y="5"/>
                        <a:pt x="843" y="0"/>
                        <a:pt x="842" y="2"/>
                      </a:cubicBezTo>
                      <a:cubicBezTo>
                        <a:pt x="752" y="224"/>
                        <a:pt x="570" y="632"/>
                        <a:pt x="413" y="991"/>
                      </a:cubicBezTo>
                      <a:cubicBezTo>
                        <a:pt x="233" y="1402"/>
                        <a:pt x="40" y="1790"/>
                        <a:pt x="2" y="1878"/>
                      </a:cubicBezTo>
                      <a:cubicBezTo>
                        <a:pt x="0" y="1882"/>
                        <a:pt x="243" y="1866"/>
                        <a:pt x="248" y="1858"/>
                      </a:cubicBezTo>
                      <a:cubicBezTo>
                        <a:pt x="253" y="1851"/>
                        <a:pt x="319" y="1718"/>
                        <a:pt x="381" y="1574"/>
                      </a:cubicBezTo>
                      <a:cubicBezTo>
                        <a:pt x="526" y="1237"/>
                        <a:pt x="1040" y="58"/>
                        <a:pt x="1051" y="16"/>
                      </a:cubicBezTo>
                      <a:cubicBezTo>
                        <a:pt x="1052" y="12"/>
                        <a:pt x="1037" y="9"/>
                        <a:pt x="1038" y="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8" name="Freeform 223">
                  <a:extLst>
                    <a:ext uri="{FF2B5EF4-FFF2-40B4-BE49-F238E27FC236}">
                      <a16:creationId xmlns:a16="http://schemas.microsoft.com/office/drawing/2014/main" id="{3DAA48A5-2BD9-42F2-A413-948C13C89172}"/>
                    </a:ext>
                  </a:extLst>
                </p:cNvPr>
                <p:cNvSpPr>
                  <a:spLocks/>
                </p:cNvSpPr>
                <p:nvPr/>
              </p:nvSpPr>
              <p:spPr bwMode="auto">
                <a:xfrm>
                  <a:off x="8609013" y="4635501"/>
                  <a:ext cx="2514600" cy="1020763"/>
                </a:xfrm>
                <a:custGeom>
                  <a:avLst/>
                  <a:gdLst>
                    <a:gd name="T0" fmla="*/ 3101 w 5405"/>
                    <a:gd name="T1" fmla="*/ 22 h 2196"/>
                    <a:gd name="T2" fmla="*/ 2297 w 5405"/>
                    <a:gd name="T3" fmla="*/ 1867 h 2196"/>
                    <a:gd name="T4" fmla="*/ 1819 w 5405"/>
                    <a:gd name="T5" fmla="*/ 1888 h 2196"/>
                    <a:gd name="T6" fmla="*/ 201 w 5405"/>
                    <a:gd name="T7" fmla="*/ 1879 h 2196"/>
                    <a:gd name="T8" fmla="*/ 11 w 5405"/>
                    <a:gd name="T9" fmla="*/ 2172 h 2196"/>
                    <a:gd name="T10" fmla="*/ 1155 w 5405"/>
                    <a:gd name="T11" fmla="*/ 2172 h 2196"/>
                    <a:gd name="T12" fmla="*/ 2620 w 5405"/>
                    <a:gd name="T13" fmla="*/ 2182 h 2196"/>
                    <a:gd name="T14" fmla="*/ 4561 w 5405"/>
                    <a:gd name="T15" fmla="*/ 2190 h 2196"/>
                    <a:gd name="T16" fmla="*/ 5131 w 5405"/>
                    <a:gd name="T17" fmla="*/ 750 h 2196"/>
                    <a:gd name="T18" fmla="*/ 5390 w 5405"/>
                    <a:gd name="T19" fmla="*/ 61 h 2196"/>
                    <a:gd name="T20" fmla="*/ 3101 w 5405"/>
                    <a:gd name="T21" fmla="*/ 22 h 2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05" h="2196">
                      <a:moveTo>
                        <a:pt x="3101" y="22"/>
                      </a:moveTo>
                      <a:cubicBezTo>
                        <a:pt x="3110" y="0"/>
                        <a:pt x="2313" y="1844"/>
                        <a:pt x="2297" y="1867"/>
                      </a:cubicBezTo>
                      <a:cubicBezTo>
                        <a:pt x="2285" y="1884"/>
                        <a:pt x="1938" y="1888"/>
                        <a:pt x="1819" y="1888"/>
                      </a:cubicBezTo>
                      <a:cubicBezTo>
                        <a:pt x="1416" y="1889"/>
                        <a:pt x="205" y="1874"/>
                        <a:pt x="201" y="1879"/>
                      </a:cubicBezTo>
                      <a:cubicBezTo>
                        <a:pt x="192" y="1892"/>
                        <a:pt x="0" y="2162"/>
                        <a:pt x="11" y="2172"/>
                      </a:cubicBezTo>
                      <a:cubicBezTo>
                        <a:pt x="15" y="2175"/>
                        <a:pt x="894" y="2172"/>
                        <a:pt x="1155" y="2172"/>
                      </a:cubicBezTo>
                      <a:cubicBezTo>
                        <a:pt x="1532" y="2172"/>
                        <a:pt x="2405" y="2179"/>
                        <a:pt x="2620" y="2182"/>
                      </a:cubicBezTo>
                      <a:cubicBezTo>
                        <a:pt x="2954" y="2188"/>
                        <a:pt x="4559" y="2196"/>
                        <a:pt x="4561" y="2190"/>
                      </a:cubicBezTo>
                      <a:cubicBezTo>
                        <a:pt x="4598" y="2091"/>
                        <a:pt x="4993" y="1093"/>
                        <a:pt x="5131" y="750"/>
                      </a:cubicBezTo>
                      <a:cubicBezTo>
                        <a:pt x="5229" y="509"/>
                        <a:pt x="5405" y="60"/>
                        <a:pt x="5390" y="61"/>
                      </a:cubicBezTo>
                      <a:cubicBezTo>
                        <a:pt x="5275" y="63"/>
                        <a:pt x="3545" y="15"/>
                        <a:pt x="3101" y="22"/>
                      </a:cubicBezTo>
                      <a:close/>
                    </a:path>
                  </a:pathLst>
                </a:custGeom>
                <a:solidFill>
                  <a:srgbClr val="A7A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9" name="Freeform 224">
                  <a:extLst>
                    <a:ext uri="{FF2B5EF4-FFF2-40B4-BE49-F238E27FC236}">
                      <a16:creationId xmlns:a16="http://schemas.microsoft.com/office/drawing/2014/main" id="{514082DA-E3AD-4A1F-AE30-51B8B2D9270F}"/>
                    </a:ext>
                  </a:extLst>
                </p:cNvPr>
                <p:cNvSpPr>
                  <a:spLocks/>
                </p:cNvSpPr>
                <p:nvPr/>
              </p:nvSpPr>
              <p:spPr bwMode="auto">
                <a:xfrm>
                  <a:off x="10299700" y="5049838"/>
                  <a:ext cx="157163" cy="209550"/>
                </a:xfrm>
                <a:custGeom>
                  <a:avLst/>
                  <a:gdLst>
                    <a:gd name="T0" fmla="*/ 261 w 336"/>
                    <a:gd name="T1" fmla="*/ 33 h 451"/>
                    <a:gd name="T2" fmla="*/ 285 w 336"/>
                    <a:gd name="T3" fmla="*/ 286 h 451"/>
                    <a:gd name="T4" fmla="*/ 75 w 336"/>
                    <a:gd name="T5" fmla="*/ 418 h 451"/>
                    <a:gd name="T6" fmla="*/ 52 w 336"/>
                    <a:gd name="T7" fmla="*/ 165 h 451"/>
                    <a:gd name="T8" fmla="*/ 261 w 336"/>
                    <a:gd name="T9" fmla="*/ 33 h 451"/>
                  </a:gdLst>
                  <a:ahLst/>
                  <a:cxnLst>
                    <a:cxn ang="0">
                      <a:pos x="T0" y="T1"/>
                    </a:cxn>
                    <a:cxn ang="0">
                      <a:pos x="T2" y="T3"/>
                    </a:cxn>
                    <a:cxn ang="0">
                      <a:pos x="T4" y="T5"/>
                    </a:cxn>
                    <a:cxn ang="0">
                      <a:pos x="T6" y="T7"/>
                    </a:cxn>
                    <a:cxn ang="0">
                      <a:pos x="T8" y="T9"/>
                    </a:cxn>
                  </a:cxnLst>
                  <a:rect l="0" t="0" r="r" b="b"/>
                  <a:pathLst>
                    <a:path w="336" h="451">
                      <a:moveTo>
                        <a:pt x="261" y="33"/>
                      </a:moveTo>
                      <a:cubicBezTo>
                        <a:pt x="325" y="67"/>
                        <a:pt x="336" y="180"/>
                        <a:pt x="285" y="286"/>
                      </a:cubicBezTo>
                      <a:cubicBezTo>
                        <a:pt x="233" y="393"/>
                        <a:pt x="139" y="451"/>
                        <a:pt x="75" y="418"/>
                      </a:cubicBezTo>
                      <a:cubicBezTo>
                        <a:pt x="11" y="384"/>
                        <a:pt x="0" y="271"/>
                        <a:pt x="52" y="165"/>
                      </a:cubicBezTo>
                      <a:cubicBezTo>
                        <a:pt x="103" y="59"/>
                        <a:pt x="197" y="0"/>
                        <a:pt x="261" y="33"/>
                      </a:cubicBez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0" name="Freeform 225">
                  <a:extLst>
                    <a:ext uri="{FF2B5EF4-FFF2-40B4-BE49-F238E27FC236}">
                      <a16:creationId xmlns:a16="http://schemas.microsoft.com/office/drawing/2014/main" id="{A7861FB0-B58C-4B82-95DA-3BCE7BA9DEA7}"/>
                    </a:ext>
                  </a:extLst>
                </p:cNvPr>
                <p:cNvSpPr>
                  <a:spLocks/>
                </p:cNvSpPr>
                <p:nvPr/>
              </p:nvSpPr>
              <p:spPr bwMode="auto">
                <a:xfrm>
                  <a:off x="8796338" y="5546726"/>
                  <a:ext cx="58738" cy="63500"/>
                </a:xfrm>
                <a:custGeom>
                  <a:avLst/>
                  <a:gdLst>
                    <a:gd name="T0" fmla="*/ 62 w 126"/>
                    <a:gd name="T1" fmla="*/ 0 h 134"/>
                    <a:gd name="T2" fmla="*/ 125 w 126"/>
                    <a:gd name="T3" fmla="*/ 68 h 134"/>
                    <a:gd name="T4" fmla="*/ 64 w 126"/>
                    <a:gd name="T5" fmla="*/ 133 h 134"/>
                    <a:gd name="T6" fmla="*/ 1 w 126"/>
                    <a:gd name="T7" fmla="*/ 66 h 134"/>
                    <a:gd name="T8" fmla="*/ 62 w 126"/>
                    <a:gd name="T9" fmla="*/ 0 h 134"/>
                  </a:gdLst>
                  <a:ahLst/>
                  <a:cxnLst>
                    <a:cxn ang="0">
                      <a:pos x="T0" y="T1"/>
                    </a:cxn>
                    <a:cxn ang="0">
                      <a:pos x="T2" y="T3"/>
                    </a:cxn>
                    <a:cxn ang="0">
                      <a:pos x="T4" y="T5"/>
                    </a:cxn>
                    <a:cxn ang="0">
                      <a:pos x="T6" y="T7"/>
                    </a:cxn>
                    <a:cxn ang="0">
                      <a:pos x="T8" y="T9"/>
                    </a:cxn>
                  </a:cxnLst>
                  <a:rect l="0" t="0" r="r" b="b"/>
                  <a:pathLst>
                    <a:path w="126" h="134">
                      <a:moveTo>
                        <a:pt x="62" y="0"/>
                      </a:moveTo>
                      <a:cubicBezTo>
                        <a:pt x="96" y="1"/>
                        <a:pt x="124" y="31"/>
                        <a:pt x="125" y="68"/>
                      </a:cubicBezTo>
                      <a:cubicBezTo>
                        <a:pt x="126" y="104"/>
                        <a:pt x="98" y="134"/>
                        <a:pt x="64" y="133"/>
                      </a:cubicBezTo>
                      <a:cubicBezTo>
                        <a:pt x="30" y="133"/>
                        <a:pt x="1" y="102"/>
                        <a:pt x="1" y="66"/>
                      </a:cubicBezTo>
                      <a:cubicBezTo>
                        <a:pt x="0" y="29"/>
                        <a:pt x="28" y="0"/>
                        <a:pt x="62"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1" name="Freeform 226">
                  <a:extLst>
                    <a:ext uri="{FF2B5EF4-FFF2-40B4-BE49-F238E27FC236}">
                      <a16:creationId xmlns:a16="http://schemas.microsoft.com/office/drawing/2014/main" id="{AF27EA44-4E6F-4D5F-92B6-BFE0723076A2}"/>
                    </a:ext>
                  </a:extLst>
                </p:cNvPr>
                <p:cNvSpPr>
                  <a:spLocks/>
                </p:cNvSpPr>
                <p:nvPr/>
              </p:nvSpPr>
              <p:spPr bwMode="auto">
                <a:xfrm>
                  <a:off x="8931275" y="5546726"/>
                  <a:ext cx="58738" cy="61913"/>
                </a:xfrm>
                <a:custGeom>
                  <a:avLst/>
                  <a:gdLst>
                    <a:gd name="T0" fmla="*/ 62 w 126"/>
                    <a:gd name="T1" fmla="*/ 0 h 134"/>
                    <a:gd name="T2" fmla="*/ 125 w 126"/>
                    <a:gd name="T3" fmla="*/ 68 h 134"/>
                    <a:gd name="T4" fmla="*/ 64 w 126"/>
                    <a:gd name="T5" fmla="*/ 133 h 134"/>
                    <a:gd name="T6" fmla="*/ 1 w 126"/>
                    <a:gd name="T7" fmla="*/ 66 h 134"/>
                    <a:gd name="T8" fmla="*/ 62 w 126"/>
                    <a:gd name="T9" fmla="*/ 0 h 134"/>
                  </a:gdLst>
                  <a:ahLst/>
                  <a:cxnLst>
                    <a:cxn ang="0">
                      <a:pos x="T0" y="T1"/>
                    </a:cxn>
                    <a:cxn ang="0">
                      <a:pos x="T2" y="T3"/>
                    </a:cxn>
                    <a:cxn ang="0">
                      <a:pos x="T4" y="T5"/>
                    </a:cxn>
                    <a:cxn ang="0">
                      <a:pos x="T6" y="T7"/>
                    </a:cxn>
                    <a:cxn ang="0">
                      <a:pos x="T8" y="T9"/>
                    </a:cxn>
                  </a:cxnLst>
                  <a:rect l="0" t="0" r="r" b="b"/>
                  <a:pathLst>
                    <a:path w="126" h="134">
                      <a:moveTo>
                        <a:pt x="62" y="0"/>
                      </a:moveTo>
                      <a:cubicBezTo>
                        <a:pt x="96" y="1"/>
                        <a:pt x="125" y="31"/>
                        <a:pt x="125" y="68"/>
                      </a:cubicBezTo>
                      <a:cubicBezTo>
                        <a:pt x="126" y="104"/>
                        <a:pt x="98" y="134"/>
                        <a:pt x="64" y="133"/>
                      </a:cubicBezTo>
                      <a:cubicBezTo>
                        <a:pt x="30" y="133"/>
                        <a:pt x="1" y="103"/>
                        <a:pt x="1" y="66"/>
                      </a:cubicBezTo>
                      <a:cubicBezTo>
                        <a:pt x="0" y="29"/>
                        <a:pt x="28" y="0"/>
                        <a:pt x="62"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2" name="Freeform 227">
                  <a:extLst>
                    <a:ext uri="{FF2B5EF4-FFF2-40B4-BE49-F238E27FC236}">
                      <a16:creationId xmlns:a16="http://schemas.microsoft.com/office/drawing/2014/main" id="{B4DD8222-92FD-448A-B61E-70CA1F7D9C4A}"/>
                    </a:ext>
                  </a:extLst>
                </p:cNvPr>
                <p:cNvSpPr>
                  <a:spLocks/>
                </p:cNvSpPr>
                <p:nvPr/>
              </p:nvSpPr>
              <p:spPr bwMode="auto">
                <a:xfrm>
                  <a:off x="9064625" y="5548313"/>
                  <a:ext cx="58738" cy="63500"/>
                </a:xfrm>
                <a:custGeom>
                  <a:avLst/>
                  <a:gdLst>
                    <a:gd name="T0" fmla="*/ 62 w 125"/>
                    <a:gd name="T1" fmla="*/ 0 h 134"/>
                    <a:gd name="T2" fmla="*/ 125 w 125"/>
                    <a:gd name="T3" fmla="*/ 68 h 134"/>
                    <a:gd name="T4" fmla="*/ 64 w 125"/>
                    <a:gd name="T5" fmla="*/ 133 h 134"/>
                    <a:gd name="T6" fmla="*/ 0 w 125"/>
                    <a:gd name="T7" fmla="*/ 66 h 134"/>
                    <a:gd name="T8" fmla="*/ 62 w 125"/>
                    <a:gd name="T9" fmla="*/ 0 h 134"/>
                  </a:gdLst>
                  <a:ahLst/>
                  <a:cxnLst>
                    <a:cxn ang="0">
                      <a:pos x="T0" y="T1"/>
                    </a:cxn>
                    <a:cxn ang="0">
                      <a:pos x="T2" y="T3"/>
                    </a:cxn>
                    <a:cxn ang="0">
                      <a:pos x="T4" y="T5"/>
                    </a:cxn>
                    <a:cxn ang="0">
                      <a:pos x="T6" y="T7"/>
                    </a:cxn>
                    <a:cxn ang="0">
                      <a:pos x="T8" y="T9"/>
                    </a:cxn>
                  </a:cxnLst>
                  <a:rect l="0" t="0" r="r" b="b"/>
                  <a:pathLst>
                    <a:path w="125" h="134">
                      <a:moveTo>
                        <a:pt x="62" y="0"/>
                      </a:moveTo>
                      <a:cubicBezTo>
                        <a:pt x="96" y="1"/>
                        <a:pt x="124" y="31"/>
                        <a:pt x="125" y="68"/>
                      </a:cubicBezTo>
                      <a:cubicBezTo>
                        <a:pt x="125" y="104"/>
                        <a:pt x="98" y="134"/>
                        <a:pt x="64" y="133"/>
                      </a:cubicBezTo>
                      <a:cubicBezTo>
                        <a:pt x="29" y="133"/>
                        <a:pt x="1" y="102"/>
                        <a:pt x="0" y="66"/>
                      </a:cubicBezTo>
                      <a:cubicBezTo>
                        <a:pt x="0" y="29"/>
                        <a:pt x="27" y="0"/>
                        <a:pt x="62"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3" name="Freeform 228">
                  <a:extLst>
                    <a:ext uri="{FF2B5EF4-FFF2-40B4-BE49-F238E27FC236}">
                      <a16:creationId xmlns:a16="http://schemas.microsoft.com/office/drawing/2014/main" id="{9FFAC305-7B56-4016-B184-C72FCA0004E6}"/>
                    </a:ext>
                  </a:extLst>
                </p:cNvPr>
                <p:cNvSpPr>
                  <a:spLocks/>
                </p:cNvSpPr>
                <p:nvPr/>
              </p:nvSpPr>
              <p:spPr bwMode="auto">
                <a:xfrm>
                  <a:off x="9605963" y="5511801"/>
                  <a:ext cx="69850" cy="136525"/>
                </a:xfrm>
                <a:custGeom>
                  <a:avLst/>
                  <a:gdLst>
                    <a:gd name="T0" fmla="*/ 115 w 150"/>
                    <a:gd name="T1" fmla="*/ 13 h 295"/>
                    <a:gd name="T2" fmla="*/ 107 w 150"/>
                    <a:gd name="T3" fmla="*/ 30 h 295"/>
                    <a:gd name="T4" fmla="*/ 82 w 150"/>
                    <a:gd name="T5" fmla="*/ 85 h 295"/>
                    <a:gd name="T6" fmla="*/ 4 w 150"/>
                    <a:gd name="T7" fmla="*/ 269 h 295"/>
                    <a:gd name="T8" fmla="*/ 13 w 150"/>
                    <a:gd name="T9" fmla="*/ 292 h 295"/>
                    <a:gd name="T10" fmla="*/ 36 w 150"/>
                    <a:gd name="T11" fmla="*/ 283 h 295"/>
                    <a:gd name="T12" fmla="*/ 114 w 150"/>
                    <a:gd name="T13" fmla="*/ 99 h 295"/>
                    <a:gd name="T14" fmla="*/ 139 w 150"/>
                    <a:gd name="T15" fmla="*/ 44 h 295"/>
                    <a:gd name="T16" fmla="*/ 146 w 150"/>
                    <a:gd name="T17" fmla="*/ 27 h 295"/>
                    <a:gd name="T18" fmla="*/ 138 w 150"/>
                    <a:gd name="T19" fmla="*/ 4 h 295"/>
                    <a:gd name="T20" fmla="*/ 115 w 150"/>
                    <a:gd name="T21" fmla="*/ 1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95">
                      <a:moveTo>
                        <a:pt x="115" y="13"/>
                      </a:moveTo>
                      <a:cubicBezTo>
                        <a:pt x="112" y="19"/>
                        <a:pt x="110" y="24"/>
                        <a:pt x="107" y="30"/>
                      </a:cubicBezTo>
                      <a:cubicBezTo>
                        <a:pt x="99" y="48"/>
                        <a:pt x="90" y="66"/>
                        <a:pt x="82" y="85"/>
                      </a:cubicBezTo>
                      <a:cubicBezTo>
                        <a:pt x="58" y="137"/>
                        <a:pt x="26" y="216"/>
                        <a:pt x="4" y="269"/>
                      </a:cubicBezTo>
                      <a:cubicBezTo>
                        <a:pt x="0" y="278"/>
                        <a:pt x="4" y="288"/>
                        <a:pt x="13" y="292"/>
                      </a:cubicBezTo>
                      <a:cubicBezTo>
                        <a:pt x="22" y="295"/>
                        <a:pt x="32" y="291"/>
                        <a:pt x="36" y="283"/>
                      </a:cubicBezTo>
                      <a:cubicBezTo>
                        <a:pt x="58" y="229"/>
                        <a:pt x="90" y="151"/>
                        <a:pt x="114" y="99"/>
                      </a:cubicBezTo>
                      <a:cubicBezTo>
                        <a:pt x="122" y="81"/>
                        <a:pt x="130" y="62"/>
                        <a:pt x="139" y="44"/>
                      </a:cubicBezTo>
                      <a:cubicBezTo>
                        <a:pt x="141" y="39"/>
                        <a:pt x="144" y="33"/>
                        <a:pt x="146" y="27"/>
                      </a:cubicBezTo>
                      <a:cubicBezTo>
                        <a:pt x="150" y="19"/>
                        <a:pt x="146" y="8"/>
                        <a:pt x="138" y="4"/>
                      </a:cubicBezTo>
                      <a:cubicBezTo>
                        <a:pt x="129" y="0"/>
                        <a:pt x="119" y="4"/>
                        <a:pt x="115" y="1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sp>
            <p:nvSpPr>
              <p:cNvPr id="735" name="Freeform 229">
                <a:extLst>
                  <a:ext uri="{FF2B5EF4-FFF2-40B4-BE49-F238E27FC236}">
                    <a16:creationId xmlns:a16="http://schemas.microsoft.com/office/drawing/2014/main" id="{BC7F6958-88BD-4C75-98BA-BDDB6DC082BA}"/>
                  </a:ext>
                </a:extLst>
              </p:cNvPr>
              <p:cNvSpPr>
                <a:spLocks/>
              </p:cNvSpPr>
              <p:nvPr/>
            </p:nvSpPr>
            <p:spPr bwMode="auto">
              <a:xfrm>
                <a:off x="5070431" y="5223496"/>
                <a:ext cx="6562702" cy="130335"/>
              </a:xfrm>
              <a:custGeom>
                <a:avLst/>
                <a:gdLst>
                  <a:gd name="T0" fmla="*/ 18 w 14604"/>
                  <a:gd name="T1" fmla="*/ 38 h 290"/>
                  <a:gd name="T2" fmla="*/ 1728 w 14604"/>
                  <a:gd name="T3" fmla="*/ 46 h 290"/>
                  <a:gd name="T4" fmla="*/ 8815 w 14604"/>
                  <a:gd name="T5" fmla="*/ 50 h 290"/>
                  <a:gd name="T6" fmla="*/ 14592 w 14604"/>
                  <a:gd name="T7" fmla="*/ 0 h 290"/>
                  <a:gd name="T8" fmla="*/ 14604 w 14604"/>
                  <a:gd name="T9" fmla="*/ 233 h 290"/>
                  <a:gd name="T10" fmla="*/ 8826 w 14604"/>
                  <a:gd name="T11" fmla="*/ 283 h 290"/>
                  <a:gd name="T12" fmla="*/ 1739 w 14604"/>
                  <a:gd name="T13" fmla="*/ 279 h 290"/>
                  <a:gd name="T14" fmla="*/ 17 w 14604"/>
                  <a:gd name="T15" fmla="*/ 271 h 290"/>
                  <a:gd name="T16" fmla="*/ 18 w 14604"/>
                  <a:gd name="T17" fmla="*/ 3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4" h="290">
                    <a:moveTo>
                      <a:pt x="18" y="38"/>
                    </a:moveTo>
                    <a:cubicBezTo>
                      <a:pt x="544" y="44"/>
                      <a:pt x="1388" y="45"/>
                      <a:pt x="1728" y="46"/>
                    </a:cubicBezTo>
                    <a:cubicBezTo>
                      <a:pt x="3035" y="51"/>
                      <a:pt x="7488" y="58"/>
                      <a:pt x="8815" y="50"/>
                    </a:cubicBezTo>
                    <a:cubicBezTo>
                      <a:pt x="10718" y="40"/>
                      <a:pt x="12691" y="45"/>
                      <a:pt x="14592" y="0"/>
                    </a:cubicBezTo>
                    <a:cubicBezTo>
                      <a:pt x="14592" y="0"/>
                      <a:pt x="14592" y="0"/>
                      <a:pt x="14604" y="233"/>
                    </a:cubicBezTo>
                    <a:cubicBezTo>
                      <a:pt x="12702" y="277"/>
                      <a:pt x="10729" y="273"/>
                      <a:pt x="8826" y="283"/>
                    </a:cubicBezTo>
                    <a:cubicBezTo>
                      <a:pt x="7499" y="290"/>
                      <a:pt x="3046" y="283"/>
                      <a:pt x="1739" y="279"/>
                    </a:cubicBezTo>
                    <a:cubicBezTo>
                      <a:pt x="1399" y="278"/>
                      <a:pt x="599" y="276"/>
                      <a:pt x="17" y="271"/>
                    </a:cubicBezTo>
                    <a:cubicBezTo>
                      <a:pt x="0" y="271"/>
                      <a:pt x="14" y="38"/>
                      <a:pt x="18" y="3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736" name="그룹 735">
                <a:extLst>
                  <a:ext uri="{FF2B5EF4-FFF2-40B4-BE49-F238E27FC236}">
                    <a16:creationId xmlns:a16="http://schemas.microsoft.com/office/drawing/2014/main" id="{14062A33-A384-4ED0-99B9-523181D4E03F}"/>
                  </a:ext>
                </a:extLst>
              </p:cNvPr>
              <p:cNvGrpSpPr/>
              <p:nvPr/>
            </p:nvGrpSpPr>
            <p:grpSpPr>
              <a:xfrm>
                <a:off x="7353577" y="2659749"/>
                <a:ext cx="3120351" cy="2600548"/>
                <a:chOff x="7027863" y="2952751"/>
                <a:chExt cx="3230563" cy="2692400"/>
              </a:xfrm>
            </p:grpSpPr>
            <p:sp>
              <p:nvSpPr>
                <p:cNvPr id="737" name="Freeform 167">
                  <a:extLst>
                    <a:ext uri="{FF2B5EF4-FFF2-40B4-BE49-F238E27FC236}">
                      <a16:creationId xmlns:a16="http://schemas.microsoft.com/office/drawing/2014/main" id="{73510499-0FCD-4200-9553-2E99BAC8CB40}"/>
                    </a:ext>
                  </a:extLst>
                </p:cNvPr>
                <p:cNvSpPr>
                  <a:spLocks noEditPoints="1"/>
                </p:cNvSpPr>
                <p:nvPr/>
              </p:nvSpPr>
              <p:spPr bwMode="auto">
                <a:xfrm>
                  <a:off x="8145463" y="3319463"/>
                  <a:ext cx="73025" cy="71438"/>
                </a:xfrm>
                <a:custGeom>
                  <a:avLst/>
                  <a:gdLst>
                    <a:gd name="T0" fmla="*/ 78 w 156"/>
                    <a:gd name="T1" fmla="*/ 154 h 154"/>
                    <a:gd name="T2" fmla="*/ 0 w 156"/>
                    <a:gd name="T3" fmla="*/ 77 h 154"/>
                    <a:gd name="T4" fmla="*/ 78 w 156"/>
                    <a:gd name="T5" fmla="*/ 0 h 154"/>
                    <a:gd name="T6" fmla="*/ 156 w 156"/>
                    <a:gd name="T7" fmla="*/ 77 h 154"/>
                    <a:gd name="T8" fmla="*/ 78 w 156"/>
                    <a:gd name="T9" fmla="*/ 154 h 154"/>
                    <a:gd name="T10" fmla="*/ 78 w 156"/>
                    <a:gd name="T11" fmla="*/ 12 h 154"/>
                    <a:gd name="T12" fmla="*/ 12 w 156"/>
                    <a:gd name="T13" fmla="*/ 77 h 154"/>
                    <a:gd name="T14" fmla="*/ 78 w 156"/>
                    <a:gd name="T15" fmla="*/ 142 h 154"/>
                    <a:gd name="T16" fmla="*/ 144 w 156"/>
                    <a:gd name="T17" fmla="*/ 77 h 154"/>
                    <a:gd name="T18" fmla="*/ 78 w 156"/>
                    <a:gd name="T19"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4">
                      <a:moveTo>
                        <a:pt x="78" y="154"/>
                      </a:moveTo>
                      <a:cubicBezTo>
                        <a:pt x="35" y="154"/>
                        <a:pt x="0" y="119"/>
                        <a:pt x="0" y="77"/>
                      </a:cubicBezTo>
                      <a:cubicBezTo>
                        <a:pt x="0" y="35"/>
                        <a:pt x="35" y="0"/>
                        <a:pt x="78" y="0"/>
                      </a:cubicBezTo>
                      <a:cubicBezTo>
                        <a:pt x="121" y="0"/>
                        <a:pt x="156" y="35"/>
                        <a:pt x="156" y="77"/>
                      </a:cubicBezTo>
                      <a:cubicBezTo>
                        <a:pt x="156" y="119"/>
                        <a:pt x="121" y="154"/>
                        <a:pt x="78" y="154"/>
                      </a:cubicBezTo>
                      <a:close/>
                      <a:moveTo>
                        <a:pt x="78" y="12"/>
                      </a:moveTo>
                      <a:cubicBezTo>
                        <a:pt x="42" y="12"/>
                        <a:pt x="12" y="42"/>
                        <a:pt x="12" y="77"/>
                      </a:cubicBezTo>
                      <a:cubicBezTo>
                        <a:pt x="12" y="113"/>
                        <a:pt x="42" y="142"/>
                        <a:pt x="78" y="142"/>
                      </a:cubicBezTo>
                      <a:cubicBezTo>
                        <a:pt x="115" y="142"/>
                        <a:pt x="144" y="113"/>
                        <a:pt x="144" y="77"/>
                      </a:cubicBezTo>
                      <a:cubicBezTo>
                        <a:pt x="144" y="42"/>
                        <a:pt x="115" y="12"/>
                        <a:pt x="78" y="12"/>
                      </a:cubicBezTo>
                      <a:close/>
                    </a:path>
                  </a:pathLst>
                </a:custGeom>
                <a:solidFill>
                  <a:srgbClr val="484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38" name="Freeform 168">
                  <a:extLst>
                    <a:ext uri="{FF2B5EF4-FFF2-40B4-BE49-F238E27FC236}">
                      <a16:creationId xmlns:a16="http://schemas.microsoft.com/office/drawing/2014/main" id="{E4B5C8E9-FD91-4C4A-AE01-4AB9D42A9A63}"/>
                    </a:ext>
                  </a:extLst>
                </p:cNvPr>
                <p:cNvSpPr>
                  <a:spLocks/>
                </p:cNvSpPr>
                <p:nvPr/>
              </p:nvSpPr>
              <p:spPr bwMode="auto">
                <a:xfrm>
                  <a:off x="7350125" y="3082926"/>
                  <a:ext cx="1677988" cy="1335088"/>
                </a:xfrm>
                <a:custGeom>
                  <a:avLst/>
                  <a:gdLst>
                    <a:gd name="T0" fmla="*/ 8 w 3607"/>
                    <a:gd name="T1" fmla="*/ 2701 h 2870"/>
                    <a:gd name="T2" fmla="*/ 199 w 3607"/>
                    <a:gd name="T3" fmla="*/ 2466 h 2870"/>
                    <a:gd name="T4" fmla="*/ 1467 w 3607"/>
                    <a:gd name="T5" fmla="*/ 1801 h 2870"/>
                    <a:gd name="T6" fmla="*/ 1497 w 3607"/>
                    <a:gd name="T7" fmla="*/ 1360 h 2870"/>
                    <a:gd name="T8" fmla="*/ 1367 w 3607"/>
                    <a:gd name="T9" fmla="*/ 1162 h 2870"/>
                    <a:gd name="T10" fmla="*/ 1310 w 3607"/>
                    <a:gd name="T11" fmla="*/ 919 h 2870"/>
                    <a:gd name="T12" fmla="*/ 1181 w 3607"/>
                    <a:gd name="T13" fmla="*/ 769 h 2870"/>
                    <a:gd name="T14" fmla="*/ 1272 w 3607"/>
                    <a:gd name="T15" fmla="*/ 588 h 2870"/>
                    <a:gd name="T16" fmla="*/ 1771 w 3607"/>
                    <a:gd name="T17" fmla="*/ 6 h 2870"/>
                    <a:gd name="T18" fmla="*/ 2219 w 3607"/>
                    <a:gd name="T19" fmla="*/ 599 h 2870"/>
                    <a:gd name="T20" fmla="*/ 2326 w 3607"/>
                    <a:gd name="T21" fmla="*/ 754 h 2870"/>
                    <a:gd name="T22" fmla="*/ 2220 w 3607"/>
                    <a:gd name="T23" fmla="*/ 895 h 2870"/>
                    <a:gd name="T24" fmla="*/ 2183 w 3607"/>
                    <a:gd name="T25" fmla="*/ 1148 h 2870"/>
                    <a:gd name="T26" fmla="*/ 2035 w 3607"/>
                    <a:gd name="T27" fmla="*/ 1377 h 2870"/>
                    <a:gd name="T28" fmla="*/ 2065 w 3607"/>
                    <a:gd name="T29" fmla="*/ 1772 h 2870"/>
                    <a:gd name="T30" fmla="*/ 2524 w 3607"/>
                    <a:gd name="T31" fmla="*/ 1988 h 2870"/>
                    <a:gd name="T32" fmla="*/ 3248 w 3607"/>
                    <a:gd name="T33" fmla="*/ 2241 h 2870"/>
                    <a:gd name="T34" fmla="*/ 3601 w 3607"/>
                    <a:gd name="T35" fmla="*/ 2592 h 2870"/>
                    <a:gd name="T36" fmla="*/ 2811 w 3607"/>
                    <a:gd name="T37" fmla="*/ 2785 h 2870"/>
                    <a:gd name="T38" fmla="*/ 1235 w 3607"/>
                    <a:gd name="T39" fmla="*/ 2841 h 2870"/>
                    <a:gd name="T40" fmla="*/ 8 w 3607"/>
                    <a:gd name="T41" fmla="*/ 2701 h 2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7" h="2870">
                      <a:moveTo>
                        <a:pt x="8" y="2701"/>
                      </a:moveTo>
                      <a:cubicBezTo>
                        <a:pt x="0" y="2682"/>
                        <a:pt x="136" y="2539"/>
                        <a:pt x="199" y="2466"/>
                      </a:cubicBezTo>
                      <a:cubicBezTo>
                        <a:pt x="487" y="2137"/>
                        <a:pt x="1413" y="1926"/>
                        <a:pt x="1467" y="1801"/>
                      </a:cubicBezTo>
                      <a:cubicBezTo>
                        <a:pt x="1537" y="1637"/>
                        <a:pt x="1502" y="1407"/>
                        <a:pt x="1497" y="1360"/>
                      </a:cubicBezTo>
                      <a:cubicBezTo>
                        <a:pt x="1495" y="1339"/>
                        <a:pt x="1429" y="1311"/>
                        <a:pt x="1367" y="1162"/>
                      </a:cubicBezTo>
                      <a:cubicBezTo>
                        <a:pt x="1315" y="1037"/>
                        <a:pt x="1322" y="994"/>
                        <a:pt x="1310" y="919"/>
                      </a:cubicBezTo>
                      <a:cubicBezTo>
                        <a:pt x="1310" y="919"/>
                        <a:pt x="1196" y="877"/>
                        <a:pt x="1181" y="769"/>
                      </a:cubicBezTo>
                      <a:cubicBezTo>
                        <a:pt x="1161" y="630"/>
                        <a:pt x="1271" y="600"/>
                        <a:pt x="1272" y="588"/>
                      </a:cubicBezTo>
                      <a:cubicBezTo>
                        <a:pt x="1305" y="140"/>
                        <a:pt x="1357" y="15"/>
                        <a:pt x="1771" y="6"/>
                      </a:cubicBezTo>
                      <a:cubicBezTo>
                        <a:pt x="2099" y="0"/>
                        <a:pt x="2234" y="247"/>
                        <a:pt x="2219" y="599"/>
                      </a:cubicBezTo>
                      <a:cubicBezTo>
                        <a:pt x="2219" y="614"/>
                        <a:pt x="2360" y="570"/>
                        <a:pt x="2326" y="754"/>
                      </a:cubicBezTo>
                      <a:cubicBezTo>
                        <a:pt x="2312" y="829"/>
                        <a:pt x="2227" y="882"/>
                        <a:pt x="2220" y="895"/>
                      </a:cubicBezTo>
                      <a:cubicBezTo>
                        <a:pt x="2209" y="917"/>
                        <a:pt x="2207" y="1090"/>
                        <a:pt x="2183" y="1148"/>
                      </a:cubicBezTo>
                      <a:cubicBezTo>
                        <a:pt x="2104" y="1343"/>
                        <a:pt x="2038" y="1344"/>
                        <a:pt x="2035" y="1377"/>
                      </a:cubicBezTo>
                      <a:cubicBezTo>
                        <a:pt x="2029" y="1440"/>
                        <a:pt x="2038" y="1714"/>
                        <a:pt x="2065" y="1772"/>
                      </a:cubicBezTo>
                      <a:cubicBezTo>
                        <a:pt x="2128" y="1903"/>
                        <a:pt x="2404" y="1956"/>
                        <a:pt x="2524" y="1988"/>
                      </a:cubicBezTo>
                      <a:cubicBezTo>
                        <a:pt x="2815" y="2068"/>
                        <a:pt x="3054" y="2139"/>
                        <a:pt x="3248" y="2241"/>
                      </a:cubicBezTo>
                      <a:cubicBezTo>
                        <a:pt x="3494" y="2370"/>
                        <a:pt x="3607" y="2587"/>
                        <a:pt x="3601" y="2592"/>
                      </a:cubicBezTo>
                      <a:cubicBezTo>
                        <a:pt x="3477" y="2691"/>
                        <a:pt x="2903" y="2770"/>
                        <a:pt x="2811" y="2785"/>
                      </a:cubicBezTo>
                      <a:cubicBezTo>
                        <a:pt x="2283" y="2870"/>
                        <a:pt x="1770" y="2845"/>
                        <a:pt x="1235" y="2841"/>
                      </a:cubicBezTo>
                      <a:cubicBezTo>
                        <a:pt x="898" y="2838"/>
                        <a:pt x="335" y="2802"/>
                        <a:pt x="8" y="2701"/>
                      </a:cubicBezTo>
                      <a:close/>
                    </a:path>
                  </a:pathLst>
                </a:custGeom>
                <a:solidFill>
                  <a:srgbClr val="F99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39" name="Freeform 169">
                  <a:extLst>
                    <a:ext uri="{FF2B5EF4-FFF2-40B4-BE49-F238E27FC236}">
                      <a16:creationId xmlns:a16="http://schemas.microsoft.com/office/drawing/2014/main" id="{00AE1519-B496-4E28-A6B0-C7391CCB1B7C}"/>
                    </a:ext>
                  </a:extLst>
                </p:cNvPr>
                <p:cNvSpPr>
                  <a:spLocks/>
                </p:cNvSpPr>
                <p:nvPr/>
              </p:nvSpPr>
              <p:spPr bwMode="auto">
                <a:xfrm>
                  <a:off x="7834313" y="4041776"/>
                  <a:ext cx="260350" cy="65088"/>
                </a:xfrm>
                <a:custGeom>
                  <a:avLst/>
                  <a:gdLst>
                    <a:gd name="T0" fmla="*/ 8 w 558"/>
                    <a:gd name="T1" fmla="*/ 24 h 140"/>
                    <a:gd name="T2" fmla="*/ 547 w 558"/>
                    <a:gd name="T3" fmla="*/ 140 h 140"/>
                    <a:gd name="T4" fmla="*/ 558 w 558"/>
                    <a:gd name="T5" fmla="*/ 128 h 140"/>
                    <a:gd name="T6" fmla="*/ 547 w 558"/>
                    <a:gd name="T7" fmla="*/ 117 h 140"/>
                    <a:gd name="T8" fmla="*/ 19 w 558"/>
                    <a:gd name="T9" fmla="*/ 3 h 140"/>
                    <a:gd name="T10" fmla="*/ 3 w 558"/>
                    <a:gd name="T11" fmla="*/ 8 h 140"/>
                    <a:gd name="T12" fmla="*/ 8 w 558"/>
                    <a:gd name="T13" fmla="*/ 24 h 140"/>
                  </a:gdLst>
                  <a:ahLst/>
                  <a:cxnLst>
                    <a:cxn ang="0">
                      <a:pos x="T0" y="T1"/>
                    </a:cxn>
                    <a:cxn ang="0">
                      <a:pos x="T2" y="T3"/>
                    </a:cxn>
                    <a:cxn ang="0">
                      <a:pos x="T4" y="T5"/>
                    </a:cxn>
                    <a:cxn ang="0">
                      <a:pos x="T6" y="T7"/>
                    </a:cxn>
                    <a:cxn ang="0">
                      <a:pos x="T8" y="T9"/>
                    </a:cxn>
                    <a:cxn ang="0">
                      <a:pos x="T10" y="T11"/>
                    </a:cxn>
                    <a:cxn ang="0">
                      <a:pos x="T12" y="T13"/>
                    </a:cxn>
                  </a:cxnLst>
                  <a:rect l="0" t="0" r="r" b="b"/>
                  <a:pathLst>
                    <a:path w="558" h="140">
                      <a:moveTo>
                        <a:pt x="8" y="24"/>
                      </a:moveTo>
                      <a:cubicBezTo>
                        <a:pt x="112" y="80"/>
                        <a:pt x="385" y="138"/>
                        <a:pt x="547" y="140"/>
                      </a:cubicBezTo>
                      <a:cubicBezTo>
                        <a:pt x="553" y="140"/>
                        <a:pt x="558" y="135"/>
                        <a:pt x="558" y="128"/>
                      </a:cubicBezTo>
                      <a:cubicBezTo>
                        <a:pt x="558" y="122"/>
                        <a:pt x="553" y="117"/>
                        <a:pt x="547" y="117"/>
                      </a:cubicBezTo>
                      <a:cubicBezTo>
                        <a:pt x="388" y="115"/>
                        <a:pt x="121" y="59"/>
                        <a:pt x="19" y="3"/>
                      </a:cubicBezTo>
                      <a:cubicBezTo>
                        <a:pt x="13" y="0"/>
                        <a:pt x="6" y="2"/>
                        <a:pt x="3" y="8"/>
                      </a:cubicBezTo>
                      <a:cubicBezTo>
                        <a:pt x="0" y="14"/>
                        <a:pt x="2" y="21"/>
                        <a:pt x="8" y="24"/>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0" name="Freeform 170">
                  <a:extLst>
                    <a:ext uri="{FF2B5EF4-FFF2-40B4-BE49-F238E27FC236}">
                      <a16:creationId xmlns:a16="http://schemas.microsoft.com/office/drawing/2014/main" id="{D762F306-BC73-4042-AF7A-17EC8F57983A}"/>
                    </a:ext>
                  </a:extLst>
                </p:cNvPr>
                <p:cNvSpPr>
                  <a:spLocks/>
                </p:cNvSpPr>
                <p:nvPr/>
              </p:nvSpPr>
              <p:spPr bwMode="auto">
                <a:xfrm>
                  <a:off x="8248650" y="4037013"/>
                  <a:ext cx="247650" cy="69850"/>
                </a:xfrm>
                <a:custGeom>
                  <a:avLst/>
                  <a:gdLst>
                    <a:gd name="T0" fmla="*/ 12 w 535"/>
                    <a:gd name="T1" fmla="*/ 149 h 149"/>
                    <a:gd name="T2" fmla="*/ 231 w 535"/>
                    <a:gd name="T3" fmla="*/ 133 h 149"/>
                    <a:gd name="T4" fmla="*/ 528 w 535"/>
                    <a:gd name="T5" fmla="*/ 23 h 149"/>
                    <a:gd name="T6" fmla="*/ 532 w 535"/>
                    <a:gd name="T7" fmla="*/ 7 h 149"/>
                    <a:gd name="T8" fmla="*/ 516 w 535"/>
                    <a:gd name="T9" fmla="*/ 3 h 149"/>
                    <a:gd name="T10" fmla="*/ 228 w 535"/>
                    <a:gd name="T11" fmla="*/ 111 h 149"/>
                    <a:gd name="T12" fmla="*/ 12 w 535"/>
                    <a:gd name="T13" fmla="*/ 126 h 149"/>
                    <a:gd name="T14" fmla="*/ 0 w 535"/>
                    <a:gd name="T15" fmla="*/ 138 h 149"/>
                    <a:gd name="T16" fmla="*/ 12 w 535"/>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49">
                      <a:moveTo>
                        <a:pt x="12" y="149"/>
                      </a:moveTo>
                      <a:cubicBezTo>
                        <a:pt x="137" y="148"/>
                        <a:pt x="185" y="140"/>
                        <a:pt x="231" y="133"/>
                      </a:cubicBezTo>
                      <a:cubicBezTo>
                        <a:pt x="360" y="115"/>
                        <a:pt x="438" y="78"/>
                        <a:pt x="528" y="23"/>
                      </a:cubicBezTo>
                      <a:cubicBezTo>
                        <a:pt x="534" y="20"/>
                        <a:pt x="535" y="13"/>
                        <a:pt x="532" y="7"/>
                      </a:cubicBezTo>
                      <a:cubicBezTo>
                        <a:pt x="529" y="2"/>
                        <a:pt x="522" y="0"/>
                        <a:pt x="516" y="3"/>
                      </a:cubicBezTo>
                      <a:cubicBezTo>
                        <a:pt x="429" y="56"/>
                        <a:pt x="353" y="93"/>
                        <a:pt x="228" y="111"/>
                      </a:cubicBezTo>
                      <a:cubicBezTo>
                        <a:pt x="182" y="117"/>
                        <a:pt x="135" y="125"/>
                        <a:pt x="12" y="126"/>
                      </a:cubicBezTo>
                      <a:cubicBezTo>
                        <a:pt x="5" y="126"/>
                        <a:pt x="0" y="131"/>
                        <a:pt x="0" y="138"/>
                      </a:cubicBezTo>
                      <a:cubicBezTo>
                        <a:pt x="0" y="144"/>
                        <a:pt x="6" y="149"/>
                        <a:pt x="12" y="14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1" name="Freeform 171">
                  <a:extLst>
                    <a:ext uri="{FF2B5EF4-FFF2-40B4-BE49-F238E27FC236}">
                      <a16:creationId xmlns:a16="http://schemas.microsoft.com/office/drawing/2014/main" id="{D238C759-F723-491D-B123-F0B9E602176E}"/>
                    </a:ext>
                  </a:extLst>
                </p:cNvPr>
                <p:cNvSpPr>
                  <a:spLocks/>
                </p:cNvSpPr>
                <p:nvPr/>
              </p:nvSpPr>
              <p:spPr bwMode="auto">
                <a:xfrm>
                  <a:off x="9493250" y="3894138"/>
                  <a:ext cx="584200" cy="811213"/>
                </a:xfrm>
                <a:custGeom>
                  <a:avLst/>
                  <a:gdLst>
                    <a:gd name="T0" fmla="*/ 29 w 1257"/>
                    <a:gd name="T1" fmla="*/ 1445 h 1746"/>
                    <a:gd name="T2" fmla="*/ 498 w 1257"/>
                    <a:gd name="T3" fmla="*/ 1701 h 1746"/>
                    <a:gd name="T4" fmla="*/ 613 w 1257"/>
                    <a:gd name="T5" fmla="*/ 1429 h 1746"/>
                    <a:gd name="T6" fmla="*/ 821 w 1257"/>
                    <a:gd name="T7" fmla="*/ 1243 h 1746"/>
                    <a:gd name="T8" fmla="*/ 961 w 1257"/>
                    <a:gd name="T9" fmla="*/ 999 h 1746"/>
                    <a:gd name="T10" fmla="*/ 1211 w 1257"/>
                    <a:gd name="T11" fmla="*/ 586 h 1746"/>
                    <a:gd name="T12" fmla="*/ 1167 w 1257"/>
                    <a:gd name="T13" fmla="*/ 509 h 1746"/>
                    <a:gd name="T14" fmla="*/ 1244 w 1257"/>
                    <a:gd name="T15" fmla="*/ 371 h 1746"/>
                    <a:gd name="T16" fmla="*/ 1224 w 1257"/>
                    <a:gd name="T17" fmla="*/ 300 h 1746"/>
                    <a:gd name="T18" fmla="*/ 1131 w 1257"/>
                    <a:gd name="T19" fmla="*/ 315 h 1746"/>
                    <a:gd name="T20" fmla="*/ 1013 w 1257"/>
                    <a:gd name="T21" fmla="*/ 424 h 1746"/>
                    <a:gd name="T22" fmla="*/ 941 w 1257"/>
                    <a:gd name="T23" fmla="*/ 496 h 1746"/>
                    <a:gd name="T24" fmla="*/ 1001 w 1257"/>
                    <a:gd name="T25" fmla="*/ 391 h 1746"/>
                    <a:gd name="T26" fmla="*/ 1116 w 1257"/>
                    <a:gd name="T27" fmla="*/ 143 h 1746"/>
                    <a:gd name="T28" fmla="*/ 1071 w 1257"/>
                    <a:gd name="T29" fmla="*/ 54 h 1746"/>
                    <a:gd name="T30" fmla="*/ 995 w 1257"/>
                    <a:gd name="T31" fmla="*/ 101 h 1746"/>
                    <a:gd name="T32" fmla="*/ 821 w 1257"/>
                    <a:gd name="T33" fmla="*/ 309 h 1746"/>
                    <a:gd name="T34" fmla="*/ 741 w 1257"/>
                    <a:gd name="T35" fmla="*/ 399 h 1746"/>
                    <a:gd name="T36" fmla="*/ 776 w 1257"/>
                    <a:gd name="T37" fmla="*/ 303 h 1746"/>
                    <a:gd name="T38" fmla="*/ 797 w 1257"/>
                    <a:gd name="T39" fmla="*/ 46 h 1746"/>
                    <a:gd name="T40" fmla="*/ 662 w 1257"/>
                    <a:gd name="T41" fmla="*/ 122 h 1746"/>
                    <a:gd name="T42" fmla="*/ 522 w 1257"/>
                    <a:gd name="T43" fmla="*/ 413 h 1746"/>
                    <a:gd name="T44" fmla="*/ 458 w 1257"/>
                    <a:gd name="T45" fmla="*/ 558 h 1746"/>
                    <a:gd name="T46" fmla="*/ 447 w 1257"/>
                    <a:gd name="T47" fmla="*/ 516 h 1746"/>
                    <a:gd name="T48" fmla="*/ 416 w 1257"/>
                    <a:gd name="T49" fmla="*/ 427 h 1746"/>
                    <a:gd name="T50" fmla="*/ 189 w 1257"/>
                    <a:gd name="T51" fmla="*/ 301 h 1746"/>
                    <a:gd name="T52" fmla="*/ 181 w 1257"/>
                    <a:gd name="T53" fmla="*/ 368 h 1746"/>
                    <a:gd name="T54" fmla="*/ 240 w 1257"/>
                    <a:gd name="T55" fmla="*/ 544 h 1746"/>
                    <a:gd name="T56" fmla="*/ 177 w 1257"/>
                    <a:gd name="T57" fmla="*/ 960 h 1746"/>
                    <a:gd name="T58" fmla="*/ 165 w 1257"/>
                    <a:gd name="T59" fmla="*/ 1119 h 1746"/>
                    <a:gd name="T60" fmla="*/ 169 w 1257"/>
                    <a:gd name="T61" fmla="*/ 1215 h 1746"/>
                    <a:gd name="T62" fmla="*/ 29 w 1257"/>
                    <a:gd name="T63" fmla="*/ 1445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7" h="1746">
                      <a:moveTo>
                        <a:pt x="29" y="1445"/>
                      </a:moveTo>
                      <a:cubicBezTo>
                        <a:pt x="0" y="1500"/>
                        <a:pt x="484" y="1746"/>
                        <a:pt x="498" y="1701"/>
                      </a:cubicBezTo>
                      <a:cubicBezTo>
                        <a:pt x="529" y="1608"/>
                        <a:pt x="589" y="1501"/>
                        <a:pt x="613" y="1429"/>
                      </a:cubicBezTo>
                      <a:cubicBezTo>
                        <a:pt x="628" y="1389"/>
                        <a:pt x="764" y="1305"/>
                        <a:pt x="821" y="1243"/>
                      </a:cubicBezTo>
                      <a:cubicBezTo>
                        <a:pt x="870" y="1189"/>
                        <a:pt x="951" y="1072"/>
                        <a:pt x="961" y="999"/>
                      </a:cubicBezTo>
                      <a:cubicBezTo>
                        <a:pt x="966" y="959"/>
                        <a:pt x="1177" y="721"/>
                        <a:pt x="1211" y="586"/>
                      </a:cubicBezTo>
                      <a:cubicBezTo>
                        <a:pt x="1230" y="512"/>
                        <a:pt x="1163" y="514"/>
                        <a:pt x="1167" y="509"/>
                      </a:cubicBezTo>
                      <a:cubicBezTo>
                        <a:pt x="1176" y="494"/>
                        <a:pt x="1229" y="417"/>
                        <a:pt x="1244" y="371"/>
                      </a:cubicBezTo>
                      <a:cubicBezTo>
                        <a:pt x="1257" y="334"/>
                        <a:pt x="1245" y="313"/>
                        <a:pt x="1224" y="300"/>
                      </a:cubicBezTo>
                      <a:cubicBezTo>
                        <a:pt x="1194" y="280"/>
                        <a:pt x="1148" y="307"/>
                        <a:pt x="1131" y="315"/>
                      </a:cubicBezTo>
                      <a:cubicBezTo>
                        <a:pt x="1083" y="338"/>
                        <a:pt x="1050" y="387"/>
                        <a:pt x="1013" y="424"/>
                      </a:cubicBezTo>
                      <a:cubicBezTo>
                        <a:pt x="1001" y="436"/>
                        <a:pt x="942" y="499"/>
                        <a:pt x="941" y="496"/>
                      </a:cubicBezTo>
                      <a:cubicBezTo>
                        <a:pt x="939" y="490"/>
                        <a:pt x="995" y="399"/>
                        <a:pt x="1001" y="391"/>
                      </a:cubicBezTo>
                      <a:cubicBezTo>
                        <a:pt x="1049" y="325"/>
                        <a:pt x="1099" y="211"/>
                        <a:pt x="1116" y="143"/>
                      </a:cubicBezTo>
                      <a:cubicBezTo>
                        <a:pt x="1123" y="116"/>
                        <a:pt x="1123" y="68"/>
                        <a:pt x="1071" y="54"/>
                      </a:cubicBezTo>
                      <a:cubicBezTo>
                        <a:pt x="1040" y="46"/>
                        <a:pt x="1010" y="85"/>
                        <a:pt x="995" y="101"/>
                      </a:cubicBezTo>
                      <a:cubicBezTo>
                        <a:pt x="932" y="170"/>
                        <a:pt x="877" y="235"/>
                        <a:pt x="821" y="309"/>
                      </a:cubicBezTo>
                      <a:cubicBezTo>
                        <a:pt x="781" y="363"/>
                        <a:pt x="742" y="399"/>
                        <a:pt x="741" y="399"/>
                      </a:cubicBezTo>
                      <a:cubicBezTo>
                        <a:pt x="740" y="398"/>
                        <a:pt x="765" y="329"/>
                        <a:pt x="776" y="303"/>
                      </a:cubicBezTo>
                      <a:cubicBezTo>
                        <a:pt x="801" y="243"/>
                        <a:pt x="865" y="103"/>
                        <a:pt x="797" y="46"/>
                      </a:cubicBezTo>
                      <a:cubicBezTo>
                        <a:pt x="742" y="0"/>
                        <a:pt x="682" y="86"/>
                        <a:pt x="662" y="122"/>
                      </a:cubicBezTo>
                      <a:cubicBezTo>
                        <a:pt x="596" y="242"/>
                        <a:pt x="575" y="305"/>
                        <a:pt x="522" y="413"/>
                      </a:cubicBezTo>
                      <a:cubicBezTo>
                        <a:pt x="509" y="439"/>
                        <a:pt x="477" y="543"/>
                        <a:pt x="458" y="558"/>
                      </a:cubicBezTo>
                      <a:cubicBezTo>
                        <a:pt x="457" y="559"/>
                        <a:pt x="448" y="519"/>
                        <a:pt x="447" y="516"/>
                      </a:cubicBezTo>
                      <a:cubicBezTo>
                        <a:pt x="440" y="485"/>
                        <a:pt x="430" y="455"/>
                        <a:pt x="416" y="427"/>
                      </a:cubicBezTo>
                      <a:cubicBezTo>
                        <a:pt x="385" y="368"/>
                        <a:pt x="265" y="250"/>
                        <a:pt x="189" y="301"/>
                      </a:cubicBezTo>
                      <a:cubicBezTo>
                        <a:pt x="169" y="315"/>
                        <a:pt x="175" y="348"/>
                        <a:pt x="181" y="368"/>
                      </a:cubicBezTo>
                      <a:cubicBezTo>
                        <a:pt x="199" y="430"/>
                        <a:pt x="223" y="479"/>
                        <a:pt x="240" y="544"/>
                      </a:cubicBezTo>
                      <a:cubicBezTo>
                        <a:pt x="293" y="747"/>
                        <a:pt x="212" y="825"/>
                        <a:pt x="177" y="960"/>
                      </a:cubicBezTo>
                      <a:cubicBezTo>
                        <a:pt x="164" y="1009"/>
                        <a:pt x="158" y="1069"/>
                        <a:pt x="165" y="1119"/>
                      </a:cubicBezTo>
                      <a:cubicBezTo>
                        <a:pt x="169" y="1148"/>
                        <a:pt x="182" y="1188"/>
                        <a:pt x="169" y="1215"/>
                      </a:cubicBezTo>
                      <a:cubicBezTo>
                        <a:pt x="150" y="1254"/>
                        <a:pt x="49" y="1407"/>
                        <a:pt x="29" y="1445"/>
                      </a:cubicBezTo>
                      <a:close/>
                    </a:path>
                  </a:pathLst>
                </a:custGeom>
                <a:solidFill>
                  <a:srgbClr val="F99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2" name="Freeform 172">
                  <a:extLst>
                    <a:ext uri="{FF2B5EF4-FFF2-40B4-BE49-F238E27FC236}">
                      <a16:creationId xmlns:a16="http://schemas.microsoft.com/office/drawing/2014/main" id="{68B0AF07-24EB-485E-A6EF-4580139B59C4}"/>
                    </a:ext>
                  </a:extLst>
                </p:cNvPr>
                <p:cNvSpPr>
                  <a:spLocks/>
                </p:cNvSpPr>
                <p:nvPr/>
              </p:nvSpPr>
              <p:spPr bwMode="auto">
                <a:xfrm>
                  <a:off x="9712325" y="4249738"/>
                  <a:ext cx="39688" cy="190500"/>
                </a:xfrm>
                <a:custGeom>
                  <a:avLst/>
                  <a:gdLst>
                    <a:gd name="T0" fmla="*/ 3 w 85"/>
                    <a:gd name="T1" fmla="*/ 18 h 412"/>
                    <a:gd name="T2" fmla="*/ 46 w 85"/>
                    <a:gd name="T3" fmla="*/ 147 h 412"/>
                    <a:gd name="T4" fmla="*/ 9 w 85"/>
                    <a:gd name="T5" fmla="*/ 395 h 412"/>
                    <a:gd name="T6" fmla="*/ 16 w 85"/>
                    <a:gd name="T7" fmla="*/ 410 h 412"/>
                    <a:gd name="T8" fmla="*/ 31 w 85"/>
                    <a:gd name="T9" fmla="*/ 403 h 412"/>
                    <a:gd name="T10" fmla="*/ 69 w 85"/>
                    <a:gd name="T11" fmla="*/ 143 h 412"/>
                    <a:gd name="T12" fmla="*/ 23 w 85"/>
                    <a:gd name="T13" fmla="*/ 7 h 412"/>
                    <a:gd name="T14" fmla="*/ 7 w 85"/>
                    <a:gd name="T15" fmla="*/ 3 h 412"/>
                    <a:gd name="T16" fmla="*/ 3 w 85"/>
                    <a:gd name="T17" fmla="*/ 1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12">
                      <a:moveTo>
                        <a:pt x="3" y="18"/>
                      </a:moveTo>
                      <a:cubicBezTo>
                        <a:pt x="34" y="72"/>
                        <a:pt x="41" y="119"/>
                        <a:pt x="46" y="147"/>
                      </a:cubicBezTo>
                      <a:cubicBezTo>
                        <a:pt x="61" y="236"/>
                        <a:pt x="37" y="313"/>
                        <a:pt x="9" y="395"/>
                      </a:cubicBezTo>
                      <a:cubicBezTo>
                        <a:pt x="7" y="401"/>
                        <a:pt x="10" y="408"/>
                        <a:pt x="16" y="410"/>
                      </a:cubicBezTo>
                      <a:cubicBezTo>
                        <a:pt x="22" y="412"/>
                        <a:pt x="29" y="409"/>
                        <a:pt x="31" y="403"/>
                      </a:cubicBezTo>
                      <a:cubicBezTo>
                        <a:pt x="60" y="317"/>
                        <a:pt x="85" y="236"/>
                        <a:pt x="69" y="143"/>
                      </a:cubicBezTo>
                      <a:cubicBezTo>
                        <a:pt x="64" y="114"/>
                        <a:pt x="56" y="64"/>
                        <a:pt x="23" y="7"/>
                      </a:cubicBezTo>
                      <a:cubicBezTo>
                        <a:pt x="20" y="1"/>
                        <a:pt x="13" y="0"/>
                        <a:pt x="7" y="3"/>
                      </a:cubicBezTo>
                      <a:cubicBezTo>
                        <a:pt x="2" y="6"/>
                        <a:pt x="0" y="13"/>
                        <a:pt x="3" y="1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3" name="Freeform 173">
                  <a:extLst>
                    <a:ext uri="{FF2B5EF4-FFF2-40B4-BE49-F238E27FC236}">
                      <a16:creationId xmlns:a16="http://schemas.microsoft.com/office/drawing/2014/main" id="{D8A569F2-A685-4456-AFAB-2B44B10A7C08}"/>
                    </a:ext>
                  </a:extLst>
                </p:cNvPr>
                <p:cNvSpPr>
                  <a:spLocks/>
                </p:cNvSpPr>
                <p:nvPr/>
              </p:nvSpPr>
              <p:spPr bwMode="auto">
                <a:xfrm>
                  <a:off x="9588500" y="4040188"/>
                  <a:ext cx="34925" cy="73025"/>
                </a:xfrm>
                <a:custGeom>
                  <a:avLst/>
                  <a:gdLst>
                    <a:gd name="T0" fmla="*/ 42 w 74"/>
                    <a:gd name="T1" fmla="*/ 149 h 155"/>
                    <a:gd name="T2" fmla="*/ 67 w 74"/>
                    <a:gd name="T3" fmla="*/ 97 h 155"/>
                    <a:gd name="T4" fmla="*/ 19 w 74"/>
                    <a:gd name="T5" fmla="*/ 3 h 155"/>
                    <a:gd name="T6" fmla="*/ 3 w 74"/>
                    <a:gd name="T7" fmla="*/ 7 h 155"/>
                    <a:gd name="T8" fmla="*/ 7 w 74"/>
                    <a:gd name="T9" fmla="*/ 23 h 155"/>
                    <a:gd name="T10" fmla="*/ 45 w 74"/>
                    <a:gd name="T11" fmla="*/ 94 h 155"/>
                    <a:gd name="T12" fmla="*/ 24 w 74"/>
                    <a:gd name="T13" fmla="*/ 135 h 155"/>
                    <a:gd name="T14" fmla="*/ 26 w 74"/>
                    <a:gd name="T15" fmla="*/ 151 h 155"/>
                    <a:gd name="T16" fmla="*/ 42 w 74"/>
                    <a:gd name="T17" fmla="*/ 14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55">
                      <a:moveTo>
                        <a:pt x="42" y="149"/>
                      </a:moveTo>
                      <a:cubicBezTo>
                        <a:pt x="59" y="128"/>
                        <a:pt x="65" y="112"/>
                        <a:pt x="67" y="97"/>
                      </a:cubicBezTo>
                      <a:cubicBezTo>
                        <a:pt x="74" y="58"/>
                        <a:pt x="53" y="25"/>
                        <a:pt x="19" y="3"/>
                      </a:cubicBezTo>
                      <a:cubicBezTo>
                        <a:pt x="14" y="0"/>
                        <a:pt x="7" y="2"/>
                        <a:pt x="3" y="7"/>
                      </a:cubicBezTo>
                      <a:cubicBezTo>
                        <a:pt x="0" y="12"/>
                        <a:pt x="1" y="19"/>
                        <a:pt x="7" y="23"/>
                      </a:cubicBezTo>
                      <a:cubicBezTo>
                        <a:pt x="33" y="39"/>
                        <a:pt x="50" y="63"/>
                        <a:pt x="45" y="94"/>
                      </a:cubicBezTo>
                      <a:cubicBezTo>
                        <a:pt x="43" y="105"/>
                        <a:pt x="38" y="118"/>
                        <a:pt x="24" y="135"/>
                      </a:cubicBezTo>
                      <a:cubicBezTo>
                        <a:pt x="20" y="140"/>
                        <a:pt x="21" y="147"/>
                        <a:pt x="26" y="151"/>
                      </a:cubicBezTo>
                      <a:cubicBezTo>
                        <a:pt x="31" y="155"/>
                        <a:pt x="38" y="154"/>
                        <a:pt x="42" y="14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4" name="Freeform 174">
                  <a:extLst>
                    <a:ext uri="{FF2B5EF4-FFF2-40B4-BE49-F238E27FC236}">
                      <a16:creationId xmlns:a16="http://schemas.microsoft.com/office/drawing/2014/main" id="{E4F98E3A-7E2D-446A-B805-E90BDCABA6F5}"/>
                    </a:ext>
                  </a:extLst>
                </p:cNvPr>
                <p:cNvSpPr>
                  <a:spLocks/>
                </p:cNvSpPr>
                <p:nvPr/>
              </p:nvSpPr>
              <p:spPr bwMode="auto">
                <a:xfrm>
                  <a:off x="9785350" y="4084638"/>
                  <a:ext cx="53975" cy="96838"/>
                </a:xfrm>
                <a:custGeom>
                  <a:avLst/>
                  <a:gdLst>
                    <a:gd name="T0" fmla="*/ 24 w 117"/>
                    <a:gd name="T1" fmla="*/ 198 h 206"/>
                    <a:gd name="T2" fmla="*/ 42 w 117"/>
                    <a:gd name="T3" fmla="*/ 163 h 206"/>
                    <a:gd name="T4" fmla="*/ 115 w 117"/>
                    <a:gd name="T5" fmla="*/ 17 h 206"/>
                    <a:gd name="T6" fmla="*/ 109 w 117"/>
                    <a:gd name="T7" fmla="*/ 2 h 206"/>
                    <a:gd name="T8" fmla="*/ 94 w 117"/>
                    <a:gd name="T9" fmla="*/ 9 h 206"/>
                    <a:gd name="T10" fmla="*/ 22 w 117"/>
                    <a:gd name="T11" fmla="*/ 152 h 206"/>
                    <a:gd name="T12" fmla="*/ 3 w 117"/>
                    <a:gd name="T13" fmla="*/ 188 h 206"/>
                    <a:gd name="T14" fmla="*/ 8 w 117"/>
                    <a:gd name="T15" fmla="*/ 203 h 206"/>
                    <a:gd name="T16" fmla="*/ 24 w 117"/>
                    <a:gd name="T17" fmla="*/ 1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06">
                      <a:moveTo>
                        <a:pt x="24" y="198"/>
                      </a:moveTo>
                      <a:cubicBezTo>
                        <a:pt x="30" y="186"/>
                        <a:pt x="36" y="175"/>
                        <a:pt x="42" y="163"/>
                      </a:cubicBezTo>
                      <a:cubicBezTo>
                        <a:pt x="67" y="115"/>
                        <a:pt x="94" y="67"/>
                        <a:pt x="115" y="17"/>
                      </a:cubicBezTo>
                      <a:cubicBezTo>
                        <a:pt x="117" y="12"/>
                        <a:pt x="115" y="5"/>
                        <a:pt x="109" y="2"/>
                      </a:cubicBezTo>
                      <a:cubicBezTo>
                        <a:pt x="103" y="0"/>
                        <a:pt x="96" y="3"/>
                        <a:pt x="94" y="9"/>
                      </a:cubicBezTo>
                      <a:cubicBezTo>
                        <a:pt x="73" y="58"/>
                        <a:pt x="46" y="105"/>
                        <a:pt x="22" y="152"/>
                      </a:cubicBezTo>
                      <a:cubicBezTo>
                        <a:pt x="15" y="164"/>
                        <a:pt x="9" y="176"/>
                        <a:pt x="3" y="188"/>
                      </a:cubicBezTo>
                      <a:cubicBezTo>
                        <a:pt x="0" y="193"/>
                        <a:pt x="3" y="200"/>
                        <a:pt x="8" y="203"/>
                      </a:cubicBezTo>
                      <a:cubicBezTo>
                        <a:pt x="14" y="206"/>
                        <a:pt x="21" y="204"/>
                        <a:pt x="24" y="19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5" name="Freeform 175">
                  <a:extLst>
                    <a:ext uri="{FF2B5EF4-FFF2-40B4-BE49-F238E27FC236}">
                      <a16:creationId xmlns:a16="http://schemas.microsoft.com/office/drawing/2014/main" id="{57DBD706-A045-4E76-96A1-C749DF70CA84}"/>
                    </a:ext>
                  </a:extLst>
                </p:cNvPr>
                <p:cNvSpPr>
                  <a:spLocks/>
                </p:cNvSpPr>
                <p:nvPr/>
              </p:nvSpPr>
              <p:spPr bwMode="auto">
                <a:xfrm>
                  <a:off x="9856788" y="4130676"/>
                  <a:ext cx="76200" cy="96838"/>
                </a:xfrm>
                <a:custGeom>
                  <a:avLst/>
                  <a:gdLst>
                    <a:gd name="T0" fmla="*/ 23 w 164"/>
                    <a:gd name="T1" fmla="*/ 205 h 211"/>
                    <a:gd name="T2" fmla="*/ 74 w 164"/>
                    <a:gd name="T3" fmla="*/ 132 h 211"/>
                    <a:gd name="T4" fmla="*/ 160 w 164"/>
                    <a:gd name="T5" fmla="*/ 20 h 211"/>
                    <a:gd name="T6" fmla="*/ 157 w 164"/>
                    <a:gd name="T7" fmla="*/ 4 h 211"/>
                    <a:gd name="T8" fmla="*/ 141 w 164"/>
                    <a:gd name="T9" fmla="*/ 7 h 211"/>
                    <a:gd name="T10" fmla="*/ 56 w 164"/>
                    <a:gd name="T11" fmla="*/ 118 h 211"/>
                    <a:gd name="T12" fmla="*/ 4 w 164"/>
                    <a:gd name="T13" fmla="*/ 192 h 211"/>
                    <a:gd name="T14" fmla="*/ 7 w 164"/>
                    <a:gd name="T15" fmla="*/ 208 h 211"/>
                    <a:gd name="T16" fmla="*/ 23 w 164"/>
                    <a:gd name="T17"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11">
                      <a:moveTo>
                        <a:pt x="23" y="205"/>
                      </a:moveTo>
                      <a:cubicBezTo>
                        <a:pt x="45" y="173"/>
                        <a:pt x="58" y="154"/>
                        <a:pt x="74" y="132"/>
                      </a:cubicBezTo>
                      <a:cubicBezTo>
                        <a:pt x="109" y="88"/>
                        <a:pt x="124" y="70"/>
                        <a:pt x="160" y="20"/>
                      </a:cubicBezTo>
                      <a:cubicBezTo>
                        <a:pt x="164" y="15"/>
                        <a:pt x="162" y="8"/>
                        <a:pt x="157" y="4"/>
                      </a:cubicBezTo>
                      <a:cubicBezTo>
                        <a:pt x="152" y="0"/>
                        <a:pt x="145" y="1"/>
                        <a:pt x="141" y="7"/>
                      </a:cubicBezTo>
                      <a:cubicBezTo>
                        <a:pt x="106" y="56"/>
                        <a:pt x="90" y="74"/>
                        <a:pt x="56" y="118"/>
                      </a:cubicBezTo>
                      <a:cubicBezTo>
                        <a:pt x="39" y="140"/>
                        <a:pt x="27" y="159"/>
                        <a:pt x="4" y="192"/>
                      </a:cubicBezTo>
                      <a:cubicBezTo>
                        <a:pt x="0" y="197"/>
                        <a:pt x="1" y="204"/>
                        <a:pt x="7" y="208"/>
                      </a:cubicBezTo>
                      <a:cubicBezTo>
                        <a:pt x="12" y="211"/>
                        <a:pt x="19" y="210"/>
                        <a:pt x="23" y="20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6" name="Freeform 176">
                  <a:extLst>
                    <a:ext uri="{FF2B5EF4-FFF2-40B4-BE49-F238E27FC236}">
                      <a16:creationId xmlns:a16="http://schemas.microsoft.com/office/drawing/2014/main" id="{38F5D3CA-B317-41F4-AED0-112657313832}"/>
                    </a:ext>
                  </a:extLst>
                </p:cNvPr>
                <p:cNvSpPr>
                  <a:spLocks/>
                </p:cNvSpPr>
                <p:nvPr/>
              </p:nvSpPr>
              <p:spPr bwMode="auto">
                <a:xfrm>
                  <a:off x="9917113" y="4137026"/>
                  <a:ext cx="109538" cy="133350"/>
                </a:xfrm>
                <a:custGeom>
                  <a:avLst/>
                  <a:gdLst>
                    <a:gd name="T0" fmla="*/ 21 w 236"/>
                    <a:gd name="T1" fmla="*/ 282 h 286"/>
                    <a:gd name="T2" fmla="*/ 95 w 236"/>
                    <a:gd name="T3" fmla="*/ 197 h 286"/>
                    <a:gd name="T4" fmla="*/ 232 w 236"/>
                    <a:gd name="T5" fmla="*/ 20 h 286"/>
                    <a:gd name="T6" fmla="*/ 229 w 236"/>
                    <a:gd name="T7" fmla="*/ 4 h 286"/>
                    <a:gd name="T8" fmla="*/ 213 w 236"/>
                    <a:gd name="T9" fmla="*/ 6 h 286"/>
                    <a:gd name="T10" fmla="*/ 77 w 236"/>
                    <a:gd name="T11" fmla="*/ 182 h 286"/>
                    <a:gd name="T12" fmla="*/ 5 w 236"/>
                    <a:gd name="T13" fmla="*/ 265 h 286"/>
                    <a:gd name="T14" fmla="*/ 5 w 236"/>
                    <a:gd name="T15" fmla="*/ 282 h 286"/>
                    <a:gd name="T16" fmla="*/ 21 w 236"/>
                    <a:gd name="T17" fmla="*/ 28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86">
                      <a:moveTo>
                        <a:pt x="21" y="282"/>
                      </a:moveTo>
                      <a:cubicBezTo>
                        <a:pt x="40" y="262"/>
                        <a:pt x="77" y="217"/>
                        <a:pt x="95" y="197"/>
                      </a:cubicBezTo>
                      <a:cubicBezTo>
                        <a:pt x="147" y="133"/>
                        <a:pt x="180" y="88"/>
                        <a:pt x="232" y="20"/>
                      </a:cubicBezTo>
                      <a:cubicBezTo>
                        <a:pt x="236" y="15"/>
                        <a:pt x="235" y="8"/>
                        <a:pt x="229" y="4"/>
                      </a:cubicBezTo>
                      <a:cubicBezTo>
                        <a:pt x="224" y="0"/>
                        <a:pt x="217" y="1"/>
                        <a:pt x="213" y="6"/>
                      </a:cubicBezTo>
                      <a:cubicBezTo>
                        <a:pt x="162" y="74"/>
                        <a:pt x="129" y="119"/>
                        <a:pt x="77" y="182"/>
                      </a:cubicBezTo>
                      <a:cubicBezTo>
                        <a:pt x="60" y="202"/>
                        <a:pt x="23" y="246"/>
                        <a:pt x="5" y="265"/>
                      </a:cubicBezTo>
                      <a:cubicBezTo>
                        <a:pt x="0" y="270"/>
                        <a:pt x="0" y="277"/>
                        <a:pt x="5" y="282"/>
                      </a:cubicBezTo>
                      <a:cubicBezTo>
                        <a:pt x="9" y="286"/>
                        <a:pt x="17" y="286"/>
                        <a:pt x="21" y="28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7" name="Freeform 177">
                  <a:extLst>
                    <a:ext uri="{FF2B5EF4-FFF2-40B4-BE49-F238E27FC236}">
                      <a16:creationId xmlns:a16="http://schemas.microsoft.com/office/drawing/2014/main" id="{4030BA20-0C0D-46A3-94F8-5A2F32388F95}"/>
                    </a:ext>
                  </a:extLst>
                </p:cNvPr>
                <p:cNvSpPr>
                  <a:spLocks noEditPoints="1"/>
                </p:cNvSpPr>
                <p:nvPr/>
              </p:nvSpPr>
              <p:spPr bwMode="auto">
                <a:xfrm>
                  <a:off x="7027863" y="4265613"/>
                  <a:ext cx="2752725" cy="1376363"/>
                </a:xfrm>
                <a:custGeom>
                  <a:avLst/>
                  <a:gdLst>
                    <a:gd name="T0" fmla="*/ 104 w 5919"/>
                    <a:gd name="T1" fmla="*/ 2221 h 2961"/>
                    <a:gd name="T2" fmla="*/ 104 w 5919"/>
                    <a:gd name="T3" fmla="*/ 2221 h 2961"/>
                    <a:gd name="T4" fmla="*/ 707 w 5919"/>
                    <a:gd name="T5" fmla="*/ 140 h 2961"/>
                    <a:gd name="T6" fmla="*/ 1726 w 5919"/>
                    <a:gd name="T7" fmla="*/ 225 h 2961"/>
                    <a:gd name="T8" fmla="*/ 3365 w 5919"/>
                    <a:gd name="T9" fmla="*/ 180 h 2961"/>
                    <a:gd name="T10" fmla="*/ 4285 w 5919"/>
                    <a:gd name="T11" fmla="*/ 24 h 2961"/>
                    <a:gd name="T12" fmla="*/ 4600 w 5919"/>
                    <a:gd name="T13" fmla="*/ 757 h 2961"/>
                    <a:gd name="T14" fmla="*/ 4770 w 5919"/>
                    <a:gd name="T15" fmla="*/ 1222 h 2961"/>
                    <a:gd name="T16" fmla="*/ 5320 w 5919"/>
                    <a:gd name="T17" fmla="*/ 555 h 2961"/>
                    <a:gd name="T18" fmla="*/ 5886 w 5919"/>
                    <a:gd name="T19" fmla="*/ 896 h 2961"/>
                    <a:gd name="T20" fmla="*/ 5123 w 5919"/>
                    <a:gd name="T21" fmla="*/ 2213 h 2961"/>
                    <a:gd name="T22" fmla="*/ 4684 w 5919"/>
                    <a:gd name="T23" fmla="*/ 2515 h 2961"/>
                    <a:gd name="T24" fmla="*/ 4388 w 5919"/>
                    <a:gd name="T25" fmla="*/ 2361 h 2961"/>
                    <a:gd name="T26" fmla="*/ 3788 w 5919"/>
                    <a:gd name="T27" fmla="*/ 1570 h 2961"/>
                    <a:gd name="T28" fmla="*/ 3732 w 5919"/>
                    <a:gd name="T29" fmla="*/ 2100 h 2961"/>
                    <a:gd name="T30" fmla="*/ 3641 w 5919"/>
                    <a:gd name="T31" fmla="*/ 2958 h 2961"/>
                    <a:gd name="T32" fmla="*/ 2806 w 5919"/>
                    <a:gd name="T33" fmla="*/ 2952 h 2961"/>
                    <a:gd name="T34" fmla="*/ 328 w 5919"/>
                    <a:gd name="T35" fmla="*/ 2945 h 2961"/>
                    <a:gd name="T36" fmla="*/ 53 w 5919"/>
                    <a:gd name="T37" fmla="*/ 2528 h 2961"/>
                    <a:gd name="T38" fmla="*/ 104 w 5919"/>
                    <a:gd name="T39" fmla="*/ 2221 h 2961"/>
                    <a:gd name="T40" fmla="*/ 1363 w 5919"/>
                    <a:gd name="T41" fmla="*/ 2287 h 2961"/>
                    <a:gd name="T42" fmla="*/ 1259 w 5919"/>
                    <a:gd name="T43" fmla="*/ 1687 h 2961"/>
                    <a:gd name="T44" fmla="*/ 1093 w 5919"/>
                    <a:gd name="T45" fmla="*/ 2256 h 2961"/>
                    <a:gd name="T46" fmla="*/ 1363 w 5919"/>
                    <a:gd name="T47" fmla="*/ 2287 h 2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19" h="2961">
                      <a:moveTo>
                        <a:pt x="104" y="2221"/>
                      </a:moveTo>
                      <a:cubicBezTo>
                        <a:pt x="104" y="2221"/>
                        <a:pt x="104" y="2221"/>
                        <a:pt x="104" y="2221"/>
                      </a:cubicBezTo>
                      <a:cubicBezTo>
                        <a:pt x="161" y="1865"/>
                        <a:pt x="437" y="582"/>
                        <a:pt x="707" y="140"/>
                      </a:cubicBezTo>
                      <a:cubicBezTo>
                        <a:pt x="1145" y="202"/>
                        <a:pt x="1376" y="218"/>
                        <a:pt x="1726" y="225"/>
                      </a:cubicBezTo>
                      <a:cubicBezTo>
                        <a:pt x="2284" y="237"/>
                        <a:pt x="2810" y="228"/>
                        <a:pt x="3365" y="180"/>
                      </a:cubicBezTo>
                      <a:cubicBezTo>
                        <a:pt x="4218" y="107"/>
                        <a:pt x="4270" y="0"/>
                        <a:pt x="4285" y="24"/>
                      </a:cubicBezTo>
                      <a:cubicBezTo>
                        <a:pt x="4336" y="107"/>
                        <a:pt x="4488" y="439"/>
                        <a:pt x="4600" y="757"/>
                      </a:cubicBezTo>
                      <a:cubicBezTo>
                        <a:pt x="4704" y="1047"/>
                        <a:pt x="4741" y="1128"/>
                        <a:pt x="4770" y="1222"/>
                      </a:cubicBezTo>
                      <a:cubicBezTo>
                        <a:pt x="4775" y="1237"/>
                        <a:pt x="5279" y="555"/>
                        <a:pt x="5320" y="555"/>
                      </a:cubicBezTo>
                      <a:cubicBezTo>
                        <a:pt x="5493" y="555"/>
                        <a:pt x="5919" y="828"/>
                        <a:pt x="5886" y="896"/>
                      </a:cubicBezTo>
                      <a:cubicBezTo>
                        <a:pt x="5580" y="1516"/>
                        <a:pt x="5399" y="1947"/>
                        <a:pt x="5123" y="2213"/>
                      </a:cubicBezTo>
                      <a:cubicBezTo>
                        <a:pt x="5020" y="2313"/>
                        <a:pt x="4840" y="2517"/>
                        <a:pt x="4684" y="2515"/>
                      </a:cubicBezTo>
                      <a:cubicBezTo>
                        <a:pt x="4508" y="2512"/>
                        <a:pt x="4416" y="2391"/>
                        <a:pt x="4388" y="2361"/>
                      </a:cubicBezTo>
                      <a:cubicBezTo>
                        <a:pt x="3991" y="1936"/>
                        <a:pt x="3806" y="1565"/>
                        <a:pt x="3788" y="1570"/>
                      </a:cubicBezTo>
                      <a:cubicBezTo>
                        <a:pt x="3782" y="1572"/>
                        <a:pt x="3760" y="1819"/>
                        <a:pt x="3732" y="2100"/>
                      </a:cubicBezTo>
                      <a:cubicBezTo>
                        <a:pt x="3691" y="2509"/>
                        <a:pt x="3644" y="2929"/>
                        <a:pt x="3641" y="2958"/>
                      </a:cubicBezTo>
                      <a:cubicBezTo>
                        <a:pt x="3652" y="2961"/>
                        <a:pt x="3224" y="2950"/>
                        <a:pt x="2806" y="2952"/>
                      </a:cubicBezTo>
                      <a:cubicBezTo>
                        <a:pt x="2183" y="2954"/>
                        <a:pt x="347" y="2946"/>
                        <a:pt x="328" y="2945"/>
                      </a:cubicBezTo>
                      <a:cubicBezTo>
                        <a:pt x="62" y="2929"/>
                        <a:pt x="0" y="2714"/>
                        <a:pt x="53" y="2528"/>
                      </a:cubicBezTo>
                      <a:cubicBezTo>
                        <a:pt x="104" y="2221"/>
                        <a:pt x="104" y="2221"/>
                        <a:pt x="104" y="2221"/>
                      </a:cubicBezTo>
                      <a:close/>
                      <a:moveTo>
                        <a:pt x="1363" y="2287"/>
                      </a:moveTo>
                      <a:cubicBezTo>
                        <a:pt x="1355" y="2014"/>
                        <a:pt x="1263" y="1687"/>
                        <a:pt x="1259" y="1687"/>
                      </a:cubicBezTo>
                      <a:cubicBezTo>
                        <a:pt x="1252" y="1687"/>
                        <a:pt x="1169" y="1980"/>
                        <a:pt x="1093" y="2256"/>
                      </a:cubicBezTo>
                      <a:cubicBezTo>
                        <a:pt x="1168" y="2263"/>
                        <a:pt x="1258" y="2272"/>
                        <a:pt x="1363" y="22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8" name="Freeform 178">
                  <a:extLst>
                    <a:ext uri="{FF2B5EF4-FFF2-40B4-BE49-F238E27FC236}">
                      <a16:creationId xmlns:a16="http://schemas.microsoft.com/office/drawing/2014/main" id="{E7706EED-A616-4C62-AED9-C4BEE544AB7D}"/>
                    </a:ext>
                  </a:extLst>
                </p:cNvPr>
                <p:cNvSpPr>
                  <a:spLocks/>
                </p:cNvSpPr>
                <p:nvPr/>
              </p:nvSpPr>
              <p:spPr bwMode="auto">
                <a:xfrm>
                  <a:off x="7986713" y="5267326"/>
                  <a:ext cx="755650" cy="254000"/>
                </a:xfrm>
                <a:custGeom>
                  <a:avLst/>
                  <a:gdLst>
                    <a:gd name="T0" fmla="*/ 24 w 1626"/>
                    <a:gd name="T1" fmla="*/ 288 h 546"/>
                    <a:gd name="T2" fmla="*/ 406 w 1626"/>
                    <a:gd name="T3" fmla="*/ 144 h 546"/>
                    <a:gd name="T4" fmla="*/ 598 w 1626"/>
                    <a:gd name="T5" fmla="*/ 138 h 546"/>
                    <a:gd name="T6" fmla="*/ 760 w 1626"/>
                    <a:gd name="T7" fmla="*/ 353 h 546"/>
                    <a:gd name="T8" fmla="*/ 948 w 1626"/>
                    <a:gd name="T9" fmla="*/ 517 h 546"/>
                    <a:gd name="T10" fmla="*/ 1212 w 1626"/>
                    <a:gd name="T11" fmla="*/ 464 h 546"/>
                    <a:gd name="T12" fmla="*/ 1324 w 1626"/>
                    <a:gd name="T13" fmla="*/ 300 h 546"/>
                    <a:gd name="T14" fmla="*/ 1426 w 1626"/>
                    <a:gd name="T15" fmla="*/ 131 h 546"/>
                    <a:gd name="T16" fmla="*/ 1601 w 1626"/>
                    <a:gd name="T17" fmla="*/ 63 h 546"/>
                    <a:gd name="T18" fmla="*/ 1623 w 1626"/>
                    <a:gd name="T19" fmla="*/ 52 h 546"/>
                    <a:gd name="T20" fmla="*/ 1612 w 1626"/>
                    <a:gd name="T21" fmla="*/ 30 h 546"/>
                    <a:gd name="T22" fmla="*/ 1398 w 1626"/>
                    <a:gd name="T23" fmla="*/ 110 h 546"/>
                    <a:gd name="T24" fmla="*/ 1293 w 1626"/>
                    <a:gd name="T25" fmla="*/ 284 h 546"/>
                    <a:gd name="T26" fmla="*/ 1188 w 1626"/>
                    <a:gd name="T27" fmla="*/ 439 h 546"/>
                    <a:gd name="T28" fmla="*/ 960 w 1626"/>
                    <a:gd name="T29" fmla="*/ 484 h 546"/>
                    <a:gd name="T30" fmla="*/ 792 w 1626"/>
                    <a:gd name="T31" fmla="*/ 339 h 546"/>
                    <a:gd name="T32" fmla="*/ 613 w 1626"/>
                    <a:gd name="T33" fmla="*/ 107 h 546"/>
                    <a:gd name="T34" fmla="*/ 395 w 1626"/>
                    <a:gd name="T35" fmla="*/ 112 h 546"/>
                    <a:gd name="T36" fmla="*/ 15 w 1626"/>
                    <a:gd name="T37" fmla="*/ 255 h 546"/>
                    <a:gd name="T38" fmla="*/ 3 w 1626"/>
                    <a:gd name="T39" fmla="*/ 276 h 546"/>
                    <a:gd name="T40" fmla="*/ 24 w 1626"/>
                    <a:gd name="T41" fmla="*/ 28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6" h="546">
                      <a:moveTo>
                        <a:pt x="24" y="288"/>
                      </a:moveTo>
                      <a:cubicBezTo>
                        <a:pt x="179" y="244"/>
                        <a:pt x="302" y="179"/>
                        <a:pt x="406" y="144"/>
                      </a:cubicBezTo>
                      <a:cubicBezTo>
                        <a:pt x="478" y="120"/>
                        <a:pt x="541" y="110"/>
                        <a:pt x="598" y="138"/>
                      </a:cubicBezTo>
                      <a:cubicBezTo>
                        <a:pt x="656" y="166"/>
                        <a:pt x="708" y="231"/>
                        <a:pt x="760" y="353"/>
                      </a:cubicBezTo>
                      <a:cubicBezTo>
                        <a:pt x="790" y="422"/>
                        <a:pt x="863" y="488"/>
                        <a:pt x="948" y="517"/>
                      </a:cubicBezTo>
                      <a:cubicBezTo>
                        <a:pt x="1035" y="546"/>
                        <a:pt x="1133" y="539"/>
                        <a:pt x="1212" y="464"/>
                      </a:cubicBezTo>
                      <a:cubicBezTo>
                        <a:pt x="1254" y="423"/>
                        <a:pt x="1290" y="363"/>
                        <a:pt x="1324" y="300"/>
                      </a:cubicBezTo>
                      <a:cubicBezTo>
                        <a:pt x="1357" y="241"/>
                        <a:pt x="1388" y="179"/>
                        <a:pt x="1426" y="131"/>
                      </a:cubicBezTo>
                      <a:cubicBezTo>
                        <a:pt x="1471" y="73"/>
                        <a:pt x="1525" y="38"/>
                        <a:pt x="1601" y="63"/>
                      </a:cubicBezTo>
                      <a:cubicBezTo>
                        <a:pt x="1610" y="66"/>
                        <a:pt x="1620" y="61"/>
                        <a:pt x="1623" y="52"/>
                      </a:cubicBezTo>
                      <a:cubicBezTo>
                        <a:pt x="1626" y="43"/>
                        <a:pt x="1621" y="33"/>
                        <a:pt x="1612" y="30"/>
                      </a:cubicBezTo>
                      <a:cubicBezTo>
                        <a:pt x="1520" y="0"/>
                        <a:pt x="1454" y="40"/>
                        <a:pt x="1398" y="110"/>
                      </a:cubicBezTo>
                      <a:cubicBezTo>
                        <a:pt x="1360" y="159"/>
                        <a:pt x="1327" y="222"/>
                        <a:pt x="1293" y="284"/>
                      </a:cubicBezTo>
                      <a:cubicBezTo>
                        <a:pt x="1261" y="343"/>
                        <a:pt x="1228" y="400"/>
                        <a:pt x="1188" y="439"/>
                      </a:cubicBezTo>
                      <a:cubicBezTo>
                        <a:pt x="1120" y="504"/>
                        <a:pt x="1034" y="510"/>
                        <a:pt x="960" y="484"/>
                      </a:cubicBezTo>
                      <a:cubicBezTo>
                        <a:pt x="884" y="458"/>
                        <a:pt x="818" y="401"/>
                        <a:pt x="792" y="339"/>
                      </a:cubicBezTo>
                      <a:cubicBezTo>
                        <a:pt x="735" y="207"/>
                        <a:pt x="676" y="137"/>
                        <a:pt x="613" y="107"/>
                      </a:cubicBezTo>
                      <a:cubicBezTo>
                        <a:pt x="548" y="75"/>
                        <a:pt x="477" y="84"/>
                        <a:pt x="395" y="112"/>
                      </a:cubicBezTo>
                      <a:cubicBezTo>
                        <a:pt x="292" y="146"/>
                        <a:pt x="169" y="211"/>
                        <a:pt x="15" y="255"/>
                      </a:cubicBezTo>
                      <a:cubicBezTo>
                        <a:pt x="5" y="258"/>
                        <a:pt x="0" y="267"/>
                        <a:pt x="3" y="276"/>
                      </a:cubicBezTo>
                      <a:cubicBezTo>
                        <a:pt x="5" y="286"/>
                        <a:pt x="15" y="291"/>
                        <a:pt x="24" y="288"/>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9" name="Freeform 179">
                  <a:extLst>
                    <a:ext uri="{FF2B5EF4-FFF2-40B4-BE49-F238E27FC236}">
                      <a16:creationId xmlns:a16="http://schemas.microsoft.com/office/drawing/2014/main" id="{E2476238-CE6F-473A-B651-E3C3879E6537}"/>
                    </a:ext>
                  </a:extLst>
                </p:cNvPr>
                <p:cNvSpPr>
                  <a:spLocks/>
                </p:cNvSpPr>
                <p:nvPr/>
              </p:nvSpPr>
              <p:spPr bwMode="auto">
                <a:xfrm>
                  <a:off x="7105650" y="5153026"/>
                  <a:ext cx="461963" cy="63500"/>
                </a:xfrm>
                <a:custGeom>
                  <a:avLst/>
                  <a:gdLst>
                    <a:gd name="T0" fmla="*/ 14 w 990"/>
                    <a:gd name="T1" fmla="*/ 55 h 136"/>
                    <a:gd name="T2" fmla="*/ 344 w 990"/>
                    <a:gd name="T3" fmla="*/ 132 h 136"/>
                    <a:gd name="T4" fmla="*/ 663 w 990"/>
                    <a:gd name="T5" fmla="*/ 80 h 136"/>
                    <a:gd name="T6" fmla="*/ 967 w 990"/>
                    <a:gd name="T7" fmla="*/ 59 h 136"/>
                    <a:gd name="T8" fmla="*/ 988 w 990"/>
                    <a:gd name="T9" fmla="*/ 46 h 136"/>
                    <a:gd name="T10" fmla="*/ 975 w 990"/>
                    <a:gd name="T11" fmla="*/ 26 h 136"/>
                    <a:gd name="T12" fmla="*/ 654 w 990"/>
                    <a:gd name="T13" fmla="*/ 46 h 136"/>
                    <a:gd name="T14" fmla="*/ 346 w 990"/>
                    <a:gd name="T15" fmla="*/ 98 h 136"/>
                    <a:gd name="T16" fmla="*/ 25 w 990"/>
                    <a:gd name="T17" fmla="*/ 22 h 136"/>
                    <a:gd name="T18" fmla="*/ 3 w 990"/>
                    <a:gd name="T19" fmla="*/ 33 h 136"/>
                    <a:gd name="T20" fmla="*/ 14 w 990"/>
                    <a:gd name="T21" fmla="*/ 5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0" h="136">
                      <a:moveTo>
                        <a:pt x="14" y="55"/>
                      </a:moveTo>
                      <a:cubicBezTo>
                        <a:pt x="122" y="92"/>
                        <a:pt x="231" y="128"/>
                        <a:pt x="344" y="132"/>
                      </a:cubicBezTo>
                      <a:cubicBezTo>
                        <a:pt x="451" y="136"/>
                        <a:pt x="557" y="106"/>
                        <a:pt x="663" y="80"/>
                      </a:cubicBezTo>
                      <a:cubicBezTo>
                        <a:pt x="764" y="55"/>
                        <a:pt x="865" y="35"/>
                        <a:pt x="967" y="59"/>
                      </a:cubicBezTo>
                      <a:cubicBezTo>
                        <a:pt x="976" y="61"/>
                        <a:pt x="986" y="56"/>
                        <a:pt x="988" y="46"/>
                      </a:cubicBezTo>
                      <a:cubicBezTo>
                        <a:pt x="990" y="37"/>
                        <a:pt x="984" y="28"/>
                        <a:pt x="975" y="26"/>
                      </a:cubicBezTo>
                      <a:cubicBezTo>
                        <a:pt x="868" y="0"/>
                        <a:pt x="761" y="20"/>
                        <a:pt x="654" y="46"/>
                      </a:cubicBezTo>
                      <a:cubicBezTo>
                        <a:pt x="552" y="71"/>
                        <a:pt x="449" y="102"/>
                        <a:pt x="346" y="98"/>
                      </a:cubicBezTo>
                      <a:cubicBezTo>
                        <a:pt x="235" y="94"/>
                        <a:pt x="130" y="58"/>
                        <a:pt x="25" y="22"/>
                      </a:cubicBezTo>
                      <a:cubicBezTo>
                        <a:pt x="16" y="19"/>
                        <a:pt x="7" y="24"/>
                        <a:pt x="3" y="33"/>
                      </a:cubicBezTo>
                      <a:cubicBezTo>
                        <a:pt x="0" y="42"/>
                        <a:pt x="5" y="52"/>
                        <a:pt x="14" y="55"/>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0" name="Freeform 180">
                  <a:extLst>
                    <a:ext uri="{FF2B5EF4-FFF2-40B4-BE49-F238E27FC236}">
                      <a16:creationId xmlns:a16="http://schemas.microsoft.com/office/drawing/2014/main" id="{215CA9FF-F6B9-4AB0-801D-DF379392FDB4}"/>
                    </a:ext>
                  </a:extLst>
                </p:cNvPr>
                <p:cNvSpPr>
                  <a:spLocks/>
                </p:cNvSpPr>
                <p:nvPr/>
              </p:nvSpPr>
              <p:spPr bwMode="auto">
                <a:xfrm>
                  <a:off x="9305925" y="4700588"/>
                  <a:ext cx="395288" cy="111125"/>
                </a:xfrm>
                <a:custGeom>
                  <a:avLst/>
                  <a:gdLst>
                    <a:gd name="T0" fmla="*/ 16 w 847"/>
                    <a:gd name="T1" fmla="*/ 189 h 240"/>
                    <a:gd name="T2" fmla="*/ 319 w 847"/>
                    <a:gd name="T3" fmla="*/ 104 h 240"/>
                    <a:gd name="T4" fmla="*/ 522 w 847"/>
                    <a:gd name="T5" fmla="*/ 68 h 240"/>
                    <a:gd name="T6" fmla="*/ 658 w 847"/>
                    <a:gd name="T7" fmla="*/ 192 h 240"/>
                    <a:gd name="T8" fmla="*/ 756 w 847"/>
                    <a:gd name="T9" fmla="*/ 239 h 240"/>
                    <a:gd name="T10" fmla="*/ 836 w 847"/>
                    <a:gd name="T11" fmla="*/ 215 h 240"/>
                    <a:gd name="T12" fmla="*/ 842 w 847"/>
                    <a:gd name="T13" fmla="*/ 191 h 240"/>
                    <a:gd name="T14" fmla="*/ 818 w 847"/>
                    <a:gd name="T15" fmla="*/ 186 h 240"/>
                    <a:gd name="T16" fmla="*/ 758 w 847"/>
                    <a:gd name="T17" fmla="*/ 205 h 240"/>
                    <a:gd name="T18" fmla="*/ 681 w 847"/>
                    <a:gd name="T19" fmla="*/ 166 h 240"/>
                    <a:gd name="T20" fmla="*/ 538 w 847"/>
                    <a:gd name="T21" fmla="*/ 38 h 240"/>
                    <a:gd name="T22" fmla="*/ 347 w 847"/>
                    <a:gd name="T23" fmla="*/ 49 h 240"/>
                    <a:gd name="T24" fmla="*/ 19 w 847"/>
                    <a:gd name="T25" fmla="*/ 154 h 240"/>
                    <a:gd name="T26" fmla="*/ 0 w 847"/>
                    <a:gd name="T27" fmla="*/ 170 h 240"/>
                    <a:gd name="T28" fmla="*/ 16 w 847"/>
                    <a:gd name="T29" fmla="*/ 18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7" h="240">
                      <a:moveTo>
                        <a:pt x="16" y="189"/>
                      </a:moveTo>
                      <a:cubicBezTo>
                        <a:pt x="149" y="201"/>
                        <a:pt x="240" y="148"/>
                        <a:pt x="319" y="104"/>
                      </a:cubicBezTo>
                      <a:cubicBezTo>
                        <a:pt x="389" y="64"/>
                        <a:pt x="448" y="29"/>
                        <a:pt x="522" y="68"/>
                      </a:cubicBezTo>
                      <a:cubicBezTo>
                        <a:pt x="573" y="96"/>
                        <a:pt x="614" y="152"/>
                        <a:pt x="658" y="192"/>
                      </a:cubicBezTo>
                      <a:cubicBezTo>
                        <a:pt x="688" y="219"/>
                        <a:pt x="720" y="238"/>
                        <a:pt x="756" y="239"/>
                      </a:cubicBezTo>
                      <a:cubicBezTo>
                        <a:pt x="780" y="240"/>
                        <a:pt x="807" y="234"/>
                        <a:pt x="836" y="215"/>
                      </a:cubicBezTo>
                      <a:cubicBezTo>
                        <a:pt x="844" y="210"/>
                        <a:pt x="847" y="199"/>
                        <a:pt x="842" y="191"/>
                      </a:cubicBezTo>
                      <a:cubicBezTo>
                        <a:pt x="836" y="183"/>
                        <a:pt x="826" y="181"/>
                        <a:pt x="818" y="186"/>
                      </a:cubicBezTo>
                      <a:cubicBezTo>
                        <a:pt x="796" y="200"/>
                        <a:pt x="776" y="206"/>
                        <a:pt x="758" y="205"/>
                      </a:cubicBezTo>
                      <a:cubicBezTo>
                        <a:pt x="729" y="204"/>
                        <a:pt x="705" y="187"/>
                        <a:pt x="681" y="166"/>
                      </a:cubicBezTo>
                      <a:cubicBezTo>
                        <a:pt x="635" y="125"/>
                        <a:pt x="592" y="66"/>
                        <a:pt x="538" y="38"/>
                      </a:cubicBezTo>
                      <a:cubicBezTo>
                        <a:pt x="469" y="0"/>
                        <a:pt x="410" y="16"/>
                        <a:pt x="347" y="49"/>
                      </a:cubicBezTo>
                      <a:cubicBezTo>
                        <a:pt x="263" y="92"/>
                        <a:pt x="169" y="168"/>
                        <a:pt x="19" y="154"/>
                      </a:cubicBezTo>
                      <a:cubicBezTo>
                        <a:pt x="10" y="154"/>
                        <a:pt x="1" y="161"/>
                        <a:pt x="0" y="170"/>
                      </a:cubicBezTo>
                      <a:cubicBezTo>
                        <a:pt x="0" y="180"/>
                        <a:pt x="7" y="188"/>
                        <a:pt x="16" y="189"/>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1" name="Freeform 181">
                  <a:extLst>
                    <a:ext uri="{FF2B5EF4-FFF2-40B4-BE49-F238E27FC236}">
                      <a16:creationId xmlns:a16="http://schemas.microsoft.com/office/drawing/2014/main" id="{2EF61CD0-8D55-490E-8B29-8BE36F194E02}"/>
                    </a:ext>
                  </a:extLst>
                </p:cNvPr>
                <p:cNvSpPr>
                  <a:spLocks/>
                </p:cNvSpPr>
                <p:nvPr/>
              </p:nvSpPr>
              <p:spPr bwMode="auto">
                <a:xfrm>
                  <a:off x="7950200" y="5370513"/>
                  <a:ext cx="584200" cy="274638"/>
                </a:xfrm>
                <a:custGeom>
                  <a:avLst/>
                  <a:gdLst>
                    <a:gd name="T0" fmla="*/ 33 w 1255"/>
                    <a:gd name="T1" fmla="*/ 110 h 589"/>
                    <a:gd name="T2" fmla="*/ 0 w 1255"/>
                    <a:gd name="T3" fmla="*/ 575 h 589"/>
                    <a:gd name="T4" fmla="*/ 1254 w 1255"/>
                    <a:gd name="T5" fmla="*/ 579 h 589"/>
                    <a:gd name="T6" fmla="*/ 1213 w 1255"/>
                    <a:gd name="T7" fmla="*/ 440 h 589"/>
                    <a:gd name="T8" fmla="*/ 1080 w 1255"/>
                    <a:gd name="T9" fmla="*/ 212 h 589"/>
                    <a:gd name="T10" fmla="*/ 650 w 1255"/>
                    <a:gd name="T11" fmla="*/ 17 h 589"/>
                    <a:gd name="T12" fmla="*/ 33 w 1255"/>
                    <a:gd name="T13" fmla="*/ 110 h 589"/>
                  </a:gdLst>
                  <a:ahLst/>
                  <a:cxnLst>
                    <a:cxn ang="0">
                      <a:pos x="T0" y="T1"/>
                    </a:cxn>
                    <a:cxn ang="0">
                      <a:pos x="T2" y="T3"/>
                    </a:cxn>
                    <a:cxn ang="0">
                      <a:pos x="T4" y="T5"/>
                    </a:cxn>
                    <a:cxn ang="0">
                      <a:pos x="T6" y="T7"/>
                    </a:cxn>
                    <a:cxn ang="0">
                      <a:pos x="T8" y="T9"/>
                    </a:cxn>
                    <a:cxn ang="0">
                      <a:pos x="T10" y="T11"/>
                    </a:cxn>
                    <a:cxn ang="0">
                      <a:pos x="T12" y="T13"/>
                    </a:cxn>
                  </a:cxnLst>
                  <a:rect l="0" t="0" r="r" b="b"/>
                  <a:pathLst>
                    <a:path w="1255" h="589">
                      <a:moveTo>
                        <a:pt x="33" y="110"/>
                      </a:moveTo>
                      <a:cubicBezTo>
                        <a:pt x="28" y="195"/>
                        <a:pt x="3" y="513"/>
                        <a:pt x="0" y="575"/>
                      </a:cubicBezTo>
                      <a:cubicBezTo>
                        <a:pt x="0" y="589"/>
                        <a:pt x="1252" y="585"/>
                        <a:pt x="1254" y="579"/>
                      </a:cubicBezTo>
                      <a:cubicBezTo>
                        <a:pt x="1255" y="576"/>
                        <a:pt x="1248" y="521"/>
                        <a:pt x="1213" y="440"/>
                      </a:cubicBezTo>
                      <a:cubicBezTo>
                        <a:pt x="1156" y="308"/>
                        <a:pt x="1117" y="249"/>
                        <a:pt x="1080" y="212"/>
                      </a:cubicBezTo>
                      <a:cubicBezTo>
                        <a:pt x="1041" y="173"/>
                        <a:pt x="733" y="36"/>
                        <a:pt x="650" y="17"/>
                      </a:cubicBezTo>
                      <a:cubicBezTo>
                        <a:pt x="576" y="0"/>
                        <a:pt x="202" y="66"/>
                        <a:pt x="33" y="110"/>
                      </a:cubicBezTo>
                      <a:close/>
                    </a:path>
                  </a:pathLst>
                </a:custGeom>
                <a:solidFill>
                  <a:srgbClr val="F99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2" name="Freeform 182">
                  <a:extLst>
                    <a:ext uri="{FF2B5EF4-FFF2-40B4-BE49-F238E27FC236}">
                      <a16:creationId xmlns:a16="http://schemas.microsoft.com/office/drawing/2014/main" id="{690E4698-9780-45CC-B30E-E9E9774093E5}"/>
                    </a:ext>
                  </a:extLst>
                </p:cNvPr>
                <p:cNvSpPr>
                  <a:spLocks/>
                </p:cNvSpPr>
                <p:nvPr/>
              </p:nvSpPr>
              <p:spPr bwMode="auto">
                <a:xfrm>
                  <a:off x="8262938" y="5556251"/>
                  <a:ext cx="198438" cy="71438"/>
                </a:xfrm>
                <a:custGeom>
                  <a:avLst/>
                  <a:gdLst>
                    <a:gd name="T0" fmla="*/ 16 w 425"/>
                    <a:gd name="T1" fmla="*/ 35 h 153"/>
                    <a:gd name="T2" fmla="*/ 148 w 425"/>
                    <a:gd name="T3" fmla="*/ 55 h 153"/>
                    <a:gd name="T4" fmla="*/ 394 w 425"/>
                    <a:gd name="T5" fmla="*/ 146 h 153"/>
                    <a:gd name="T6" fmla="*/ 418 w 425"/>
                    <a:gd name="T7" fmla="*/ 146 h 153"/>
                    <a:gd name="T8" fmla="*/ 418 w 425"/>
                    <a:gd name="T9" fmla="*/ 121 h 153"/>
                    <a:gd name="T10" fmla="*/ 154 w 425"/>
                    <a:gd name="T11" fmla="*/ 21 h 153"/>
                    <a:gd name="T12" fmla="*/ 21 w 425"/>
                    <a:gd name="T13" fmla="*/ 1 h 153"/>
                    <a:gd name="T14" fmla="*/ 1 w 425"/>
                    <a:gd name="T15" fmla="*/ 16 h 153"/>
                    <a:gd name="T16" fmla="*/ 16 w 425"/>
                    <a:gd name="T17" fmla="*/ 3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53">
                      <a:moveTo>
                        <a:pt x="16" y="35"/>
                      </a:moveTo>
                      <a:cubicBezTo>
                        <a:pt x="28" y="37"/>
                        <a:pt x="116" y="49"/>
                        <a:pt x="148" y="55"/>
                      </a:cubicBezTo>
                      <a:cubicBezTo>
                        <a:pt x="248" y="72"/>
                        <a:pt x="348" y="102"/>
                        <a:pt x="394" y="146"/>
                      </a:cubicBezTo>
                      <a:cubicBezTo>
                        <a:pt x="401" y="153"/>
                        <a:pt x="412" y="153"/>
                        <a:pt x="418" y="146"/>
                      </a:cubicBezTo>
                      <a:cubicBezTo>
                        <a:pt x="425" y="139"/>
                        <a:pt x="425" y="128"/>
                        <a:pt x="418" y="121"/>
                      </a:cubicBezTo>
                      <a:cubicBezTo>
                        <a:pt x="368" y="73"/>
                        <a:pt x="262" y="39"/>
                        <a:pt x="154" y="21"/>
                      </a:cubicBezTo>
                      <a:cubicBezTo>
                        <a:pt x="121" y="15"/>
                        <a:pt x="32" y="3"/>
                        <a:pt x="21" y="1"/>
                      </a:cubicBezTo>
                      <a:cubicBezTo>
                        <a:pt x="11" y="0"/>
                        <a:pt x="2" y="7"/>
                        <a:pt x="1" y="16"/>
                      </a:cubicBezTo>
                      <a:cubicBezTo>
                        <a:pt x="0" y="25"/>
                        <a:pt x="6" y="34"/>
                        <a:pt x="16"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3" name="Freeform 183">
                  <a:extLst>
                    <a:ext uri="{FF2B5EF4-FFF2-40B4-BE49-F238E27FC236}">
                      <a16:creationId xmlns:a16="http://schemas.microsoft.com/office/drawing/2014/main" id="{32FBCDAF-5C03-4698-A66A-6F240AB8D04E}"/>
                    </a:ext>
                  </a:extLst>
                </p:cNvPr>
                <p:cNvSpPr>
                  <a:spLocks/>
                </p:cNvSpPr>
                <p:nvPr/>
              </p:nvSpPr>
              <p:spPr bwMode="auto">
                <a:xfrm>
                  <a:off x="8269288" y="5492751"/>
                  <a:ext cx="260350" cy="136525"/>
                </a:xfrm>
                <a:custGeom>
                  <a:avLst/>
                  <a:gdLst>
                    <a:gd name="T0" fmla="*/ 16 w 559"/>
                    <a:gd name="T1" fmla="*/ 35 h 294"/>
                    <a:gd name="T2" fmla="*/ 263 w 559"/>
                    <a:gd name="T3" fmla="*/ 84 h 294"/>
                    <a:gd name="T4" fmla="*/ 525 w 559"/>
                    <a:gd name="T5" fmla="*/ 284 h 294"/>
                    <a:gd name="T6" fmla="*/ 549 w 559"/>
                    <a:gd name="T7" fmla="*/ 288 h 294"/>
                    <a:gd name="T8" fmla="*/ 554 w 559"/>
                    <a:gd name="T9" fmla="*/ 264 h 294"/>
                    <a:gd name="T10" fmla="*/ 271 w 559"/>
                    <a:gd name="T11" fmla="*/ 50 h 294"/>
                    <a:gd name="T12" fmla="*/ 21 w 559"/>
                    <a:gd name="T13" fmla="*/ 1 h 294"/>
                    <a:gd name="T14" fmla="*/ 1 w 559"/>
                    <a:gd name="T15" fmla="*/ 16 h 294"/>
                    <a:gd name="T16" fmla="*/ 16 w 559"/>
                    <a:gd name="T17" fmla="*/ 3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294">
                      <a:moveTo>
                        <a:pt x="16" y="35"/>
                      </a:moveTo>
                      <a:cubicBezTo>
                        <a:pt x="127" y="52"/>
                        <a:pt x="194" y="67"/>
                        <a:pt x="263" y="84"/>
                      </a:cubicBezTo>
                      <a:cubicBezTo>
                        <a:pt x="378" y="110"/>
                        <a:pt x="466" y="198"/>
                        <a:pt x="525" y="284"/>
                      </a:cubicBezTo>
                      <a:cubicBezTo>
                        <a:pt x="531" y="292"/>
                        <a:pt x="541" y="294"/>
                        <a:pt x="549" y="288"/>
                      </a:cubicBezTo>
                      <a:cubicBezTo>
                        <a:pt x="557" y="283"/>
                        <a:pt x="559" y="272"/>
                        <a:pt x="554" y="264"/>
                      </a:cubicBezTo>
                      <a:cubicBezTo>
                        <a:pt x="489" y="172"/>
                        <a:pt x="394" y="79"/>
                        <a:pt x="271" y="50"/>
                      </a:cubicBezTo>
                      <a:cubicBezTo>
                        <a:pt x="201" y="33"/>
                        <a:pt x="134" y="18"/>
                        <a:pt x="21" y="1"/>
                      </a:cubicBezTo>
                      <a:cubicBezTo>
                        <a:pt x="11" y="0"/>
                        <a:pt x="3" y="6"/>
                        <a:pt x="1" y="16"/>
                      </a:cubicBezTo>
                      <a:cubicBezTo>
                        <a:pt x="0" y="25"/>
                        <a:pt x="6" y="34"/>
                        <a:pt x="16"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4" name="Freeform 184">
                  <a:extLst>
                    <a:ext uri="{FF2B5EF4-FFF2-40B4-BE49-F238E27FC236}">
                      <a16:creationId xmlns:a16="http://schemas.microsoft.com/office/drawing/2014/main" id="{809BA004-75C1-4814-ABC1-648696CC046B}"/>
                    </a:ext>
                  </a:extLst>
                </p:cNvPr>
                <p:cNvSpPr>
                  <a:spLocks/>
                </p:cNvSpPr>
                <p:nvPr/>
              </p:nvSpPr>
              <p:spPr bwMode="auto">
                <a:xfrm>
                  <a:off x="8277225" y="5427663"/>
                  <a:ext cx="206375" cy="111125"/>
                </a:xfrm>
                <a:custGeom>
                  <a:avLst/>
                  <a:gdLst>
                    <a:gd name="T0" fmla="*/ 15 w 446"/>
                    <a:gd name="T1" fmla="*/ 35 h 239"/>
                    <a:gd name="T2" fmla="*/ 140 w 446"/>
                    <a:gd name="T3" fmla="*/ 64 h 239"/>
                    <a:gd name="T4" fmla="*/ 413 w 446"/>
                    <a:gd name="T5" fmla="*/ 230 h 239"/>
                    <a:gd name="T6" fmla="*/ 437 w 446"/>
                    <a:gd name="T7" fmla="*/ 234 h 239"/>
                    <a:gd name="T8" fmla="*/ 441 w 446"/>
                    <a:gd name="T9" fmla="*/ 210 h 239"/>
                    <a:gd name="T10" fmla="*/ 151 w 446"/>
                    <a:gd name="T11" fmla="*/ 31 h 239"/>
                    <a:gd name="T12" fmla="*/ 23 w 446"/>
                    <a:gd name="T13" fmla="*/ 2 h 239"/>
                    <a:gd name="T14" fmla="*/ 2 w 446"/>
                    <a:gd name="T15" fmla="*/ 15 h 239"/>
                    <a:gd name="T16" fmla="*/ 15 w 446"/>
                    <a:gd name="T17" fmla="*/ 3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 h="239">
                      <a:moveTo>
                        <a:pt x="15" y="35"/>
                      </a:moveTo>
                      <a:cubicBezTo>
                        <a:pt x="57" y="45"/>
                        <a:pt x="114" y="55"/>
                        <a:pt x="140" y="64"/>
                      </a:cubicBezTo>
                      <a:cubicBezTo>
                        <a:pt x="225" y="91"/>
                        <a:pt x="328" y="111"/>
                        <a:pt x="413" y="230"/>
                      </a:cubicBezTo>
                      <a:cubicBezTo>
                        <a:pt x="418" y="237"/>
                        <a:pt x="429" y="239"/>
                        <a:pt x="437" y="234"/>
                      </a:cubicBezTo>
                      <a:cubicBezTo>
                        <a:pt x="445" y="228"/>
                        <a:pt x="446" y="217"/>
                        <a:pt x="441" y="210"/>
                      </a:cubicBezTo>
                      <a:cubicBezTo>
                        <a:pt x="350" y="83"/>
                        <a:pt x="241" y="60"/>
                        <a:pt x="151" y="31"/>
                      </a:cubicBezTo>
                      <a:cubicBezTo>
                        <a:pt x="124" y="22"/>
                        <a:pt x="66" y="12"/>
                        <a:pt x="23" y="2"/>
                      </a:cubicBezTo>
                      <a:cubicBezTo>
                        <a:pt x="14" y="0"/>
                        <a:pt x="4" y="5"/>
                        <a:pt x="2" y="15"/>
                      </a:cubicBezTo>
                      <a:cubicBezTo>
                        <a:pt x="0" y="24"/>
                        <a:pt x="6" y="33"/>
                        <a:pt x="15"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5" name="Freeform 185">
                  <a:extLst>
                    <a:ext uri="{FF2B5EF4-FFF2-40B4-BE49-F238E27FC236}">
                      <a16:creationId xmlns:a16="http://schemas.microsoft.com/office/drawing/2014/main" id="{7A92493C-9303-4D8A-A305-4A84B8307354}"/>
                    </a:ext>
                  </a:extLst>
                </p:cNvPr>
                <p:cNvSpPr>
                  <a:spLocks/>
                </p:cNvSpPr>
                <p:nvPr/>
              </p:nvSpPr>
              <p:spPr bwMode="auto">
                <a:xfrm>
                  <a:off x="7439025" y="2952751"/>
                  <a:ext cx="1016000" cy="1223963"/>
                </a:xfrm>
                <a:custGeom>
                  <a:avLst/>
                  <a:gdLst>
                    <a:gd name="T0" fmla="*/ 140 w 2186"/>
                    <a:gd name="T1" fmla="*/ 2630 h 2631"/>
                    <a:gd name="T2" fmla="*/ 24 w 2186"/>
                    <a:gd name="T3" fmla="*/ 2320 h 2631"/>
                    <a:gd name="T4" fmla="*/ 151 w 2186"/>
                    <a:gd name="T5" fmla="*/ 1882 h 2631"/>
                    <a:gd name="T6" fmla="*/ 121 w 2186"/>
                    <a:gd name="T7" fmla="*/ 1553 h 2631"/>
                    <a:gd name="T8" fmla="*/ 368 w 2186"/>
                    <a:gd name="T9" fmla="*/ 1214 h 2631"/>
                    <a:gd name="T10" fmla="*/ 476 w 2186"/>
                    <a:gd name="T11" fmla="*/ 866 h 2631"/>
                    <a:gd name="T12" fmla="*/ 840 w 2186"/>
                    <a:gd name="T13" fmla="*/ 580 h 2631"/>
                    <a:gd name="T14" fmla="*/ 916 w 2186"/>
                    <a:gd name="T15" fmla="*/ 383 h 2631"/>
                    <a:gd name="T16" fmla="*/ 1083 w 2186"/>
                    <a:gd name="T17" fmla="*/ 322 h 2631"/>
                    <a:gd name="T18" fmla="*/ 1218 w 2186"/>
                    <a:gd name="T19" fmla="*/ 118 h 2631"/>
                    <a:gd name="T20" fmla="*/ 1529 w 2186"/>
                    <a:gd name="T21" fmla="*/ 76 h 2631"/>
                    <a:gd name="T22" fmla="*/ 1685 w 2186"/>
                    <a:gd name="T23" fmla="*/ 42 h 2631"/>
                    <a:gd name="T24" fmla="*/ 1868 w 2186"/>
                    <a:gd name="T25" fmla="*/ 126 h 2631"/>
                    <a:gd name="T26" fmla="*/ 1998 w 2186"/>
                    <a:gd name="T27" fmla="*/ 183 h 2631"/>
                    <a:gd name="T28" fmla="*/ 2095 w 2186"/>
                    <a:gd name="T29" fmla="*/ 376 h 2631"/>
                    <a:gd name="T30" fmla="*/ 2169 w 2186"/>
                    <a:gd name="T31" fmla="*/ 536 h 2631"/>
                    <a:gd name="T32" fmla="*/ 2146 w 2186"/>
                    <a:gd name="T33" fmla="*/ 703 h 2631"/>
                    <a:gd name="T34" fmla="*/ 2133 w 2186"/>
                    <a:gd name="T35" fmla="*/ 935 h 2631"/>
                    <a:gd name="T36" fmla="*/ 2028 w 2186"/>
                    <a:gd name="T37" fmla="*/ 885 h 2631"/>
                    <a:gd name="T38" fmla="*/ 1975 w 2186"/>
                    <a:gd name="T39" fmla="*/ 618 h 2631"/>
                    <a:gd name="T40" fmla="*/ 1383 w 2186"/>
                    <a:gd name="T41" fmla="*/ 334 h 2631"/>
                    <a:gd name="T42" fmla="*/ 1091 w 2186"/>
                    <a:gd name="T43" fmla="*/ 875 h 2631"/>
                    <a:gd name="T44" fmla="*/ 1002 w 2186"/>
                    <a:gd name="T45" fmla="*/ 1045 h 2631"/>
                    <a:gd name="T46" fmla="*/ 1123 w 2186"/>
                    <a:gd name="T47" fmla="*/ 1192 h 2631"/>
                    <a:gd name="T48" fmla="*/ 976 w 2186"/>
                    <a:gd name="T49" fmla="*/ 1637 h 2631"/>
                    <a:gd name="T50" fmla="*/ 1134 w 2186"/>
                    <a:gd name="T51" fmla="*/ 2176 h 2631"/>
                    <a:gd name="T52" fmla="*/ 584 w 2186"/>
                    <a:gd name="T53" fmla="*/ 2398 h 2631"/>
                    <a:gd name="T54" fmla="*/ 140 w 2186"/>
                    <a:gd name="T55" fmla="*/ 2630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6" h="2631">
                      <a:moveTo>
                        <a:pt x="140" y="2630"/>
                      </a:moveTo>
                      <a:cubicBezTo>
                        <a:pt x="137" y="2631"/>
                        <a:pt x="0" y="2499"/>
                        <a:pt x="24" y="2320"/>
                      </a:cubicBezTo>
                      <a:cubicBezTo>
                        <a:pt x="43" y="2173"/>
                        <a:pt x="117" y="2027"/>
                        <a:pt x="151" y="1882"/>
                      </a:cubicBezTo>
                      <a:cubicBezTo>
                        <a:pt x="177" y="1776"/>
                        <a:pt x="82" y="1667"/>
                        <a:pt x="121" y="1553"/>
                      </a:cubicBezTo>
                      <a:cubicBezTo>
                        <a:pt x="167" y="1422"/>
                        <a:pt x="288" y="1385"/>
                        <a:pt x="368" y="1214"/>
                      </a:cubicBezTo>
                      <a:cubicBezTo>
                        <a:pt x="416" y="1110"/>
                        <a:pt x="415" y="966"/>
                        <a:pt x="476" y="866"/>
                      </a:cubicBezTo>
                      <a:cubicBezTo>
                        <a:pt x="557" y="733"/>
                        <a:pt x="740" y="701"/>
                        <a:pt x="840" y="580"/>
                      </a:cubicBezTo>
                      <a:cubicBezTo>
                        <a:pt x="899" y="507"/>
                        <a:pt x="876" y="463"/>
                        <a:pt x="916" y="383"/>
                      </a:cubicBezTo>
                      <a:cubicBezTo>
                        <a:pt x="956" y="305"/>
                        <a:pt x="1055" y="366"/>
                        <a:pt x="1083" y="322"/>
                      </a:cubicBezTo>
                      <a:cubicBezTo>
                        <a:pt x="1139" y="235"/>
                        <a:pt x="1153" y="173"/>
                        <a:pt x="1218" y="118"/>
                      </a:cubicBezTo>
                      <a:cubicBezTo>
                        <a:pt x="1358" y="0"/>
                        <a:pt x="1465" y="74"/>
                        <a:pt x="1529" y="76"/>
                      </a:cubicBezTo>
                      <a:cubicBezTo>
                        <a:pt x="1598" y="78"/>
                        <a:pt x="1614" y="46"/>
                        <a:pt x="1685" y="42"/>
                      </a:cubicBezTo>
                      <a:cubicBezTo>
                        <a:pt x="1754" y="39"/>
                        <a:pt x="1803" y="61"/>
                        <a:pt x="1868" y="126"/>
                      </a:cubicBezTo>
                      <a:cubicBezTo>
                        <a:pt x="1888" y="146"/>
                        <a:pt x="1954" y="166"/>
                        <a:pt x="1998" y="183"/>
                      </a:cubicBezTo>
                      <a:cubicBezTo>
                        <a:pt x="2053" y="204"/>
                        <a:pt x="2096" y="309"/>
                        <a:pt x="2095" y="376"/>
                      </a:cubicBezTo>
                      <a:cubicBezTo>
                        <a:pt x="2094" y="401"/>
                        <a:pt x="2164" y="498"/>
                        <a:pt x="2169" y="536"/>
                      </a:cubicBezTo>
                      <a:cubicBezTo>
                        <a:pt x="2175" y="593"/>
                        <a:pt x="2135" y="647"/>
                        <a:pt x="2146" y="703"/>
                      </a:cubicBezTo>
                      <a:cubicBezTo>
                        <a:pt x="2186" y="907"/>
                        <a:pt x="2137" y="944"/>
                        <a:pt x="2133" y="935"/>
                      </a:cubicBezTo>
                      <a:cubicBezTo>
                        <a:pt x="2110" y="876"/>
                        <a:pt x="2029" y="888"/>
                        <a:pt x="2028" y="885"/>
                      </a:cubicBezTo>
                      <a:cubicBezTo>
                        <a:pt x="2019" y="837"/>
                        <a:pt x="2007" y="732"/>
                        <a:pt x="1975" y="618"/>
                      </a:cubicBezTo>
                      <a:cubicBezTo>
                        <a:pt x="1903" y="363"/>
                        <a:pt x="1641" y="250"/>
                        <a:pt x="1383" y="334"/>
                      </a:cubicBezTo>
                      <a:cubicBezTo>
                        <a:pt x="1085" y="431"/>
                        <a:pt x="1143" y="635"/>
                        <a:pt x="1091" y="875"/>
                      </a:cubicBezTo>
                      <a:cubicBezTo>
                        <a:pt x="1082" y="918"/>
                        <a:pt x="968" y="914"/>
                        <a:pt x="1002" y="1045"/>
                      </a:cubicBezTo>
                      <a:cubicBezTo>
                        <a:pt x="1034" y="1165"/>
                        <a:pt x="1122" y="1186"/>
                        <a:pt x="1123" y="1192"/>
                      </a:cubicBezTo>
                      <a:cubicBezTo>
                        <a:pt x="1139" y="1264"/>
                        <a:pt x="979" y="1421"/>
                        <a:pt x="976" y="1637"/>
                      </a:cubicBezTo>
                      <a:cubicBezTo>
                        <a:pt x="973" y="1814"/>
                        <a:pt x="1152" y="1948"/>
                        <a:pt x="1134" y="2176"/>
                      </a:cubicBezTo>
                      <a:cubicBezTo>
                        <a:pt x="1133" y="2185"/>
                        <a:pt x="820" y="2298"/>
                        <a:pt x="584" y="2398"/>
                      </a:cubicBezTo>
                      <a:cubicBezTo>
                        <a:pt x="386" y="2483"/>
                        <a:pt x="208" y="2582"/>
                        <a:pt x="140" y="263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6" name="Freeform 188">
                  <a:extLst>
                    <a:ext uri="{FF2B5EF4-FFF2-40B4-BE49-F238E27FC236}">
                      <a16:creationId xmlns:a16="http://schemas.microsoft.com/office/drawing/2014/main" id="{CA0DC35C-F83B-4A6E-8921-D65D4CD1B94D}"/>
                    </a:ext>
                  </a:extLst>
                </p:cNvPr>
                <p:cNvSpPr>
                  <a:spLocks/>
                </p:cNvSpPr>
                <p:nvPr/>
              </p:nvSpPr>
              <p:spPr bwMode="auto">
                <a:xfrm>
                  <a:off x="7566025" y="3627438"/>
                  <a:ext cx="120650" cy="479425"/>
                </a:xfrm>
                <a:custGeom>
                  <a:avLst/>
                  <a:gdLst>
                    <a:gd name="T0" fmla="*/ 92 w 257"/>
                    <a:gd name="T1" fmla="*/ 1014 h 1031"/>
                    <a:gd name="T2" fmla="*/ 62 w 257"/>
                    <a:gd name="T3" fmla="*/ 928 h 1031"/>
                    <a:gd name="T4" fmla="*/ 34 w 257"/>
                    <a:gd name="T5" fmla="*/ 654 h 1031"/>
                    <a:gd name="T6" fmla="*/ 159 w 257"/>
                    <a:gd name="T7" fmla="*/ 345 h 1031"/>
                    <a:gd name="T8" fmla="*/ 237 w 257"/>
                    <a:gd name="T9" fmla="*/ 11 h 1031"/>
                    <a:gd name="T10" fmla="*/ 224 w 257"/>
                    <a:gd name="T11" fmla="*/ 1 h 1031"/>
                    <a:gd name="T12" fmla="*/ 214 w 257"/>
                    <a:gd name="T13" fmla="*/ 15 h 1031"/>
                    <a:gd name="T14" fmla="*/ 138 w 257"/>
                    <a:gd name="T15" fmla="*/ 334 h 1031"/>
                    <a:gd name="T16" fmla="*/ 11 w 257"/>
                    <a:gd name="T17" fmla="*/ 652 h 1031"/>
                    <a:gd name="T18" fmla="*/ 40 w 257"/>
                    <a:gd name="T19" fmla="*/ 935 h 1031"/>
                    <a:gd name="T20" fmla="*/ 70 w 257"/>
                    <a:gd name="T21" fmla="*/ 1022 h 1031"/>
                    <a:gd name="T22" fmla="*/ 85 w 257"/>
                    <a:gd name="T23" fmla="*/ 1029 h 1031"/>
                    <a:gd name="T24" fmla="*/ 92 w 257"/>
                    <a:gd name="T25" fmla="*/ 1014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1031">
                      <a:moveTo>
                        <a:pt x="92" y="1014"/>
                      </a:moveTo>
                      <a:cubicBezTo>
                        <a:pt x="81" y="986"/>
                        <a:pt x="71" y="957"/>
                        <a:pt x="62" y="928"/>
                      </a:cubicBezTo>
                      <a:cubicBezTo>
                        <a:pt x="34" y="840"/>
                        <a:pt x="23" y="749"/>
                        <a:pt x="34" y="654"/>
                      </a:cubicBezTo>
                      <a:cubicBezTo>
                        <a:pt x="47" y="542"/>
                        <a:pt x="107" y="445"/>
                        <a:pt x="159" y="345"/>
                      </a:cubicBezTo>
                      <a:cubicBezTo>
                        <a:pt x="212" y="242"/>
                        <a:pt x="257" y="136"/>
                        <a:pt x="237" y="11"/>
                      </a:cubicBezTo>
                      <a:cubicBezTo>
                        <a:pt x="236" y="5"/>
                        <a:pt x="230" y="0"/>
                        <a:pt x="224" y="1"/>
                      </a:cubicBezTo>
                      <a:cubicBezTo>
                        <a:pt x="218" y="2"/>
                        <a:pt x="213" y="8"/>
                        <a:pt x="214" y="15"/>
                      </a:cubicBezTo>
                      <a:cubicBezTo>
                        <a:pt x="233" y="134"/>
                        <a:pt x="189" y="236"/>
                        <a:pt x="138" y="334"/>
                      </a:cubicBezTo>
                      <a:cubicBezTo>
                        <a:pt x="85" y="437"/>
                        <a:pt x="25" y="537"/>
                        <a:pt x="11" y="652"/>
                      </a:cubicBezTo>
                      <a:cubicBezTo>
                        <a:pt x="0" y="750"/>
                        <a:pt x="12" y="844"/>
                        <a:pt x="40" y="935"/>
                      </a:cubicBezTo>
                      <a:cubicBezTo>
                        <a:pt x="49" y="965"/>
                        <a:pt x="59" y="994"/>
                        <a:pt x="70" y="1022"/>
                      </a:cubicBezTo>
                      <a:cubicBezTo>
                        <a:pt x="73" y="1028"/>
                        <a:pt x="80" y="1031"/>
                        <a:pt x="85" y="1029"/>
                      </a:cubicBezTo>
                      <a:cubicBezTo>
                        <a:pt x="91" y="1027"/>
                        <a:pt x="94" y="1020"/>
                        <a:pt x="92" y="1014"/>
                      </a:cubicBezTo>
                      <a:close/>
                    </a:path>
                  </a:pathLst>
                </a:custGeom>
                <a:solidFill>
                  <a:srgbClr val="4D5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7" name="Freeform 189">
                  <a:extLst>
                    <a:ext uri="{FF2B5EF4-FFF2-40B4-BE49-F238E27FC236}">
                      <a16:creationId xmlns:a16="http://schemas.microsoft.com/office/drawing/2014/main" id="{B3FB4A07-F62D-4624-8564-D73A469F3E0C}"/>
                    </a:ext>
                  </a:extLst>
                </p:cNvPr>
                <p:cNvSpPr>
                  <a:spLocks/>
                </p:cNvSpPr>
                <p:nvPr/>
              </p:nvSpPr>
              <p:spPr bwMode="auto">
                <a:xfrm>
                  <a:off x="7835900" y="3216276"/>
                  <a:ext cx="68263" cy="180975"/>
                </a:xfrm>
                <a:custGeom>
                  <a:avLst/>
                  <a:gdLst>
                    <a:gd name="T0" fmla="*/ 3 w 149"/>
                    <a:gd name="T1" fmla="*/ 12 h 390"/>
                    <a:gd name="T2" fmla="*/ 9 w 149"/>
                    <a:gd name="T3" fmla="*/ 137 h 390"/>
                    <a:gd name="T4" fmla="*/ 48 w 149"/>
                    <a:gd name="T5" fmla="*/ 196 h 390"/>
                    <a:gd name="T6" fmla="*/ 86 w 149"/>
                    <a:gd name="T7" fmla="*/ 244 h 390"/>
                    <a:gd name="T8" fmla="*/ 99 w 149"/>
                    <a:gd name="T9" fmla="*/ 311 h 390"/>
                    <a:gd name="T10" fmla="*/ 127 w 149"/>
                    <a:gd name="T11" fmla="*/ 384 h 390"/>
                    <a:gd name="T12" fmla="*/ 143 w 149"/>
                    <a:gd name="T13" fmla="*/ 386 h 390"/>
                    <a:gd name="T14" fmla="*/ 145 w 149"/>
                    <a:gd name="T15" fmla="*/ 369 h 390"/>
                    <a:gd name="T16" fmla="*/ 122 w 149"/>
                    <a:gd name="T17" fmla="*/ 308 h 390"/>
                    <a:gd name="T18" fmla="*/ 107 w 149"/>
                    <a:gd name="T19" fmla="*/ 234 h 390"/>
                    <a:gd name="T20" fmla="*/ 64 w 149"/>
                    <a:gd name="T21" fmla="*/ 180 h 390"/>
                    <a:gd name="T22" fmla="*/ 31 w 149"/>
                    <a:gd name="T23" fmla="*/ 131 h 390"/>
                    <a:gd name="T24" fmla="*/ 26 w 149"/>
                    <a:gd name="T25" fmla="*/ 12 h 390"/>
                    <a:gd name="T26" fmla="*/ 14 w 149"/>
                    <a:gd name="T27" fmla="*/ 0 h 390"/>
                    <a:gd name="T28" fmla="*/ 3 w 149"/>
                    <a:gd name="T29" fmla="*/ 1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390">
                      <a:moveTo>
                        <a:pt x="3" y="12"/>
                      </a:moveTo>
                      <a:cubicBezTo>
                        <a:pt x="4" y="48"/>
                        <a:pt x="0" y="101"/>
                        <a:pt x="9" y="137"/>
                      </a:cubicBezTo>
                      <a:cubicBezTo>
                        <a:pt x="15" y="161"/>
                        <a:pt x="31" y="179"/>
                        <a:pt x="48" y="196"/>
                      </a:cubicBezTo>
                      <a:cubicBezTo>
                        <a:pt x="62" y="211"/>
                        <a:pt x="78" y="225"/>
                        <a:pt x="86" y="244"/>
                      </a:cubicBezTo>
                      <a:cubicBezTo>
                        <a:pt x="96" y="267"/>
                        <a:pt x="97" y="289"/>
                        <a:pt x="99" y="311"/>
                      </a:cubicBezTo>
                      <a:cubicBezTo>
                        <a:pt x="102" y="336"/>
                        <a:pt x="108" y="360"/>
                        <a:pt x="127" y="384"/>
                      </a:cubicBezTo>
                      <a:cubicBezTo>
                        <a:pt x="131" y="389"/>
                        <a:pt x="139" y="390"/>
                        <a:pt x="143" y="386"/>
                      </a:cubicBezTo>
                      <a:cubicBezTo>
                        <a:pt x="148" y="382"/>
                        <a:pt x="149" y="374"/>
                        <a:pt x="145" y="369"/>
                      </a:cubicBezTo>
                      <a:cubicBezTo>
                        <a:pt x="129" y="350"/>
                        <a:pt x="125" y="329"/>
                        <a:pt x="122" y="308"/>
                      </a:cubicBezTo>
                      <a:cubicBezTo>
                        <a:pt x="119" y="284"/>
                        <a:pt x="118" y="260"/>
                        <a:pt x="107" y="234"/>
                      </a:cubicBezTo>
                      <a:cubicBezTo>
                        <a:pt x="97" y="213"/>
                        <a:pt x="81" y="197"/>
                        <a:pt x="64" y="180"/>
                      </a:cubicBezTo>
                      <a:cubicBezTo>
                        <a:pt x="50" y="165"/>
                        <a:pt x="36" y="151"/>
                        <a:pt x="31" y="131"/>
                      </a:cubicBezTo>
                      <a:cubicBezTo>
                        <a:pt x="22" y="97"/>
                        <a:pt x="27" y="46"/>
                        <a:pt x="26" y="12"/>
                      </a:cubicBezTo>
                      <a:cubicBezTo>
                        <a:pt x="26" y="5"/>
                        <a:pt x="21" y="0"/>
                        <a:pt x="14" y="0"/>
                      </a:cubicBezTo>
                      <a:cubicBezTo>
                        <a:pt x="8" y="1"/>
                        <a:pt x="3" y="6"/>
                        <a:pt x="3" y="12"/>
                      </a:cubicBezTo>
                      <a:close/>
                    </a:path>
                  </a:pathLst>
                </a:custGeom>
                <a:solidFill>
                  <a:srgbClr val="4D5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8" name="Freeform 190">
                  <a:extLst>
                    <a:ext uri="{FF2B5EF4-FFF2-40B4-BE49-F238E27FC236}">
                      <a16:creationId xmlns:a16="http://schemas.microsoft.com/office/drawing/2014/main" id="{1410D204-0193-44D0-AF2E-917DA5CE5C48}"/>
                    </a:ext>
                  </a:extLst>
                </p:cNvPr>
                <p:cNvSpPr>
                  <a:spLocks/>
                </p:cNvSpPr>
                <p:nvPr/>
              </p:nvSpPr>
              <p:spPr bwMode="auto">
                <a:xfrm>
                  <a:off x="7516813" y="3298826"/>
                  <a:ext cx="344488" cy="503238"/>
                </a:xfrm>
                <a:custGeom>
                  <a:avLst/>
                  <a:gdLst>
                    <a:gd name="T0" fmla="*/ 724 w 741"/>
                    <a:gd name="T1" fmla="*/ 2 h 1081"/>
                    <a:gd name="T2" fmla="*/ 395 w 741"/>
                    <a:gd name="T3" fmla="*/ 328 h 1081"/>
                    <a:gd name="T4" fmla="*/ 370 w 741"/>
                    <a:gd name="T5" fmla="*/ 527 h 1081"/>
                    <a:gd name="T6" fmla="*/ 320 w 741"/>
                    <a:gd name="T7" fmla="*/ 711 h 1081"/>
                    <a:gd name="T8" fmla="*/ 134 w 741"/>
                    <a:gd name="T9" fmla="*/ 867 h 1081"/>
                    <a:gd name="T10" fmla="*/ 0 w 741"/>
                    <a:gd name="T11" fmla="*/ 1069 h 1081"/>
                    <a:gd name="T12" fmla="*/ 12 w 741"/>
                    <a:gd name="T13" fmla="*/ 1081 h 1081"/>
                    <a:gd name="T14" fmla="*/ 23 w 741"/>
                    <a:gd name="T15" fmla="*/ 1069 h 1081"/>
                    <a:gd name="T16" fmla="*/ 148 w 741"/>
                    <a:gd name="T17" fmla="*/ 885 h 1081"/>
                    <a:gd name="T18" fmla="*/ 339 w 741"/>
                    <a:gd name="T19" fmla="*/ 723 h 1081"/>
                    <a:gd name="T20" fmla="*/ 393 w 741"/>
                    <a:gd name="T21" fmla="*/ 529 h 1081"/>
                    <a:gd name="T22" fmla="*/ 417 w 741"/>
                    <a:gd name="T23" fmla="*/ 335 h 1081"/>
                    <a:gd name="T24" fmla="*/ 733 w 741"/>
                    <a:gd name="T25" fmla="*/ 23 h 1081"/>
                    <a:gd name="T26" fmla="*/ 739 w 741"/>
                    <a:gd name="T27" fmla="*/ 8 h 1081"/>
                    <a:gd name="T28" fmla="*/ 724 w 741"/>
                    <a:gd name="T29" fmla="*/ 2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1" h="1081">
                      <a:moveTo>
                        <a:pt x="724" y="2"/>
                      </a:moveTo>
                      <a:cubicBezTo>
                        <a:pt x="526" y="90"/>
                        <a:pt x="426" y="230"/>
                        <a:pt x="395" y="328"/>
                      </a:cubicBezTo>
                      <a:cubicBezTo>
                        <a:pt x="374" y="395"/>
                        <a:pt x="374" y="462"/>
                        <a:pt x="370" y="527"/>
                      </a:cubicBezTo>
                      <a:cubicBezTo>
                        <a:pt x="365" y="590"/>
                        <a:pt x="357" y="652"/>
                        <a:pt x="320" y="711"/>
                      </a:cubicBezTo>
                      <a:cubicBezTo>
                        <a:pt x="281" y="773"/>
                        <a:pt x="202" y="817"/>
                        <a:pt x="134" y="867"/>
                      </a:cubicBezTo>
                      <a:cubicBezTo>
                        <a:pt x="62" y="919"/>
                        <a:pt x="0" y="979"/>
                        <a:pt x="0" y="1069"/>
                      </a:cubicBezTo>
                      <a:cubicBezTo>
                        <a:pt x="0" y="1076"/>
                        <a:pt x="6" y="1081"/>
                        <a:pt x="12" y="1081"/>
                      </a:cubicBezTo>
                      <a:cubicBezTo>
                        <a:pt x="18" y="1081"/>
                        <a:pt x="23" y="1076"/>
                        <a:pt x="23" y="1069"/>
                      </a:cubicBezTo>
                      <a:cubicBezTo>
                        <a:pt x="23" y="987"/>
                        <a:pt x="81" y="934"/>
                        <a:pt x="148" y="885"/>
                      </a:cubicBezTo>
                      <a:cubicBezTo>
                        <a:pt x="219" y="834"/>
                        <a:pt x="299" y="788"/>
                        <a:pt x="339" y="723"/>
                      </a:cubicBezTo>
                      <a:cubicBezTo>
                        <a:pt x="379" y="661"/>
                        <a:pt x="388" y="596"/>
                        <a:pt x="393" y="529"/>
                      </a:cubicBezTo>
                      <a:cubicBezTo>
                        <a:pt x="397" y="465"/>
                        <a:pt x="397" y="400"/>
                        <a:pt x="417" y="335"/>
                      </a:cubicBezTo>
                      <a:cubicBezTo>
                        <a:pt x="447" y="241"/>
                        <a:pt x="544" y="108"/>
                        <a:pt x="733" y="23"/>
                      </a:cubicBezTo>
                      <a:cubicBezTo>
                        <a:pt x="739" y="21"/>
                        <a:pt x="741" y="14"/>
                        <a:pt x="739" y="8"/>
                      </a:cubicBezTo>
                      <a:cubicBezTo>
                        <a:pt x="736" y="2"/>
                        <a:pt x="729" y="0"/>
                        <a:pt x="724" y="2"/>
                      </a:cubicBezTo>
                      <a:close/>
                    </a:path>
                  </a:pathLst>
                </a:custGeom>
                <a:solidFill>
                  <a:srgbClr val="4D5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9" name="Freeform 191">
                  <a:extLst>
                    <a:ext uri="{FF2B5EF4-FFF2-40B4-BE49-F238E27FC236}">
                      <a16:creationId xmlns:a16="http://schemas.microsoft.com/office/drawing/2014/main" id="{4AB2EB28-07D9-4294-A23F-C6D3440BE54B}"/>
                    </a:ext>
                  </a:extLst>
                </p:cNvPr>
                <p:cNvSpPr>
                  <a:spLocks/>
                </p:cNvSpPr>
                <p:nvPr/>
              </p:nvSpPr>
              <p:spPr bwMode="auto">
                <a:xfrm>
                  <a:off x="7940675" y="3370263"/>
                  <a:ext cx="23813" cy="130175"/>
                </a:xfrm>
                <a:custGeom>
                  <a:avLst/>
                  <a:gdLst>
                    <a:gd name="T0" fmla="*/ 0 w 53"/>
                    <a:gd name="T1" fmla="*/ 12 h 279"/>
                    <a:gd name="T2" fmla="*/ 1 w 53"/>
                    <a:gd name="T3" fmla="*/ 80 h 279"/>
                    <a:gd name="T4" fmla="*/ 30 w 53"/>
                    <a:gd name="T5" fmla="*/ 271 h 279"/>
                    <a:gd name="T6" fmla="*/ 45 w 53"/>
                    <a:gd name="T7" fmla="*/ 277 h 279"/>
                    <a:gd name="T8" fmla="*/ 51 w 53"/>
                    <a:gd name="T9" fmla="*/ 262 h 279"/>
                    <a:gd name="T10" fmla="*/ 24 w 53"/>
                    <a:gd name="T11" fmla="*/ 79 h 279"/>
                    <a:gd name="T12" fmla="*/ 23 w 53"/>
                    <a:gd name="T13" fmla="*/ 12 h 279"/>
                    <a:gd name="T14" fmla="*/ 11 w 53"/>
                    <a:gd name="T15" fmla="*/ 0 h 279"/>
                    <a:gd name="T16" fmla="*/ 0 w 53"/>
                    <a:gd name="T17" fmla="*/ 1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79">
                      <a:moveTo>
                        <a:pt x="0" y="12"/>
                      </a:moveTo>
                      <a:cubicBezTo>
                        <a:pt x="0" y="28"/>
                        <a:pt x="0" y="63"/>
                        <a:pt x="1" y="80"/>
                      </a:cubicBezTo>
                      <a:cubicBezTo>
                        <a:pt x="3" y="130"/>
                        <a:pt x="6" y="210"/>
                        <a:pt x="30" y="271"/>
                      </a:cubicBezTo>
                      <a:cubicBezTo>
                        <a:pt x="32" y="277"/>
                        <a:pt x="39" y="279"/>
                        <a:pt x="45" y="277"/>
                      </a:cubicBezTo>
                      <a:cubicBezTo>
                        <a:pt x="51" y="275"/>
                        <a:pt x="53" y="268"/>
                        <a:pt x="51" y="262"/>
                      </a:cubicBezTo>
                      <a:cubicBezTo>
                        <a:pt x="28" y="204"/>
                        <a:pt x="26" y="126"/>
                        <a:pt x="24" y="79"/>
                      </a:cubicBezTo>
                      <a:cubicBezTo>
                        <a:pt x="23" y="63"/>
                        <a:pt x="23" y="28"/>
                        <a:pt x="23" y="12"/>
                      </a:cubicBezTo>
                      <a:cubicBezTo>
                        <a:pt x="23" y="6"/>
                        <a:pt x="18" y="0"/>
                        <a:pt x="11" y="0"/>
                      </a:cubicBezTo>
                      <a:cubicBezTo>
                        <a:pt x="5" y="0"/>
                        <a:pt x="0" y="6"/>
                        <a:pt x="0" y="1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0" name="Freeform 192">
                  <a:extLst>
                    <a:ext uri="{FF2B5EF4-FFF2-40B4-BE49-F238E27FC236}">
                      <a16:creationId xmlns:a16="http://schemas.microsoft.com/office/drawing/2014/main" id="{9E0AF998-2133-4B1E-9485-4363907552B8}"/>
                    </a:ext>
                  </a:extLst>
                </p:cNvPr>
                <p:cNvSpPr>
                  <a:spLocks/>
                </p:cNvSpPr>
                <p:nvPr/>
              </p:nvSpPr>
              <p:spPr bwMode="auto">
                <a:xfrm>
                  <a:off x="8375650" y="3368676"/>
                  <a:ext cx="15875" cy="120650"/>
                </a:xfrm>
                <a:custGeom>
                  <a:avLst/>
                  <a:gdLst>
                    <a:gd name="T0" fmla="*/ 3 w 32"/>
                    <a:gd name="T1" fmla="*/ 12 h 258"/>
                    <a:gd name="T2" fmla="*/ 1 w 32"/>
                    <a:gd name="T3" fmla="*/ 245 h 258"/>
                    <a:gd name="T4" fmla="*/ 11 w 32"/>
                    <a:gd name="T5" fmla="*/ 258 h 258"/>
                    <a:gd name="T6" fmla="*/ 24 w 32"/>
                    <a:gd name="T7" fmla="*/ 248 h 258"/>
                    <a:gd name="T8" fmla="*/ 26 w 32"/>
                    <a:gd name="T9" fmla="*/ 11 h 258"/>
                    <a:gd name="T10" fmla="*/ 14 w 32"/>
                    <a:gd name="T11" fmla="*/ 0 h 258"/>
                    <a:gd name="T12" fmla="*/ 3 w 32"/>
                    <a:gd name="T13" fmla="*/ 12 h 258"/>
                  </a:gdLst>
                  <a:ahLst/>
                  <a:cxnLst>
                    <a:cxn ang="0">
                      <a:pos x="T0" y="T1"/>
                    </a:cxn>
                    <a:cxn ang="0">
                      <a:pos x="T2" y="T3"/>
                    </a:cxn>
                    <a:cxn ang="0">
                      <a:pos x="T4" y="T5"/>
                    </a:cxn>
                    <a:cxn ang="0">
                      <a:pos x="T6" y="T7"/>
                    </a:cxn>
                    <a:cxn ang="0">
                      <a:pos x="T8" y="T9"/>
                    </a:cxn>
                    <a:cxn ang="0">
                      <a:pos x="T10" y="T11"/>
                    </a:cxn>
                    <a:cxn ang="0">
                      <a:pos x="T12" y="T13"/>
                    </a:cxn>
                  </a:cxnLst>
                  <a:rect l="0" t="0" r="r" b="b"/>
                  <a:pathLst>
                    <a:path w="32" h="258">
                      <a:moveTo>
                        <a:pt x="3" y="12"/>
                      </a:moveTo>
                      <a:cubicBezTo>
                        <a:pt x="6" y="74"/>
                        <a:pt x="9" y="184"/>
                        <a:pt x="1" y="245"/>
                      </a:cubicBezTo>
                      <a:cubicBezTo>
                        <a:pt x="0" y="251"/>
                        <a:pt x="5" y="257"/>
                        <a:pt x="11" y="258"/>
                      </a:cubicBezTo>
                      <a:cubicBezTo>
                        <a:pt x="18" y="258"/>
                        <a:pt x="23" y="254"/>
                        <a:pt x="24" y="248"/>
                      </a:cubicBezTo>
                      <a:cubicBezTo>
                        <a:pt x="32" y="186"/>
                        <a:pt x="29" y="74"/>
                        <a:pt x="26" y="11"/>
                      </a:cubicBezTo>
                      <a:cubicBezTo>
                        <a:pt x="26" y="5"/>
                        <a:pt x="21" y="0"/>
                        <a:pt x="14" y="0"/>
                      </a:cubicBezTo>
                      <a:cubicBezTo>
                        <a:pt x="8" y="0"/>
                        <a:pt x="3" y="6"/>
                        <a:pt x="3" y="1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1" name="Freeform 193">
                  <a:extLst>
                    <a:ext uri="{FF2B5EF4-FFF2-40B4-BE49-F238E27FC236}">
                      <a16:creationId xmlns:a16="http://schemas.microsoft.com/office/drawing/2014/main" id="{314F9923-495A-4FD9-A63A-1316743A0590}"/>
                    </a:ext>
                  </a:extLst>
                </p:cNvPr>
                <p:cNvSpPr>
                  <a:spLocks/>
                </p:cNvSpPr>
                <p:nvPr/>
              </p:nvSpPr>
              <p:spPr bwMode="auto">
                <a:xfrm>
                  <a:off x="8121650" y="3351213"/>
                  <a:ext cx="90488" cy="184150"/>
                </a:xfrm>
                <a:custGeom>
                  <a:avLst/>
                  <a:gdLst>
                    <a:gd name="T0" fmla="*/ 128 w 197"/>
                    <a:gd name="T1" fmla="*/ 12 h 393"/>
                    <a:gd name="T2" fmla="*/ 161 w 197"/>
                    <a:gd name="T3" fmla="*/ 296 h 393"/>
                    <a:gd name="T4" fmla="*/ 164 w 197"/>
                    <a:gd name="T5" fmla="*/ 353 h 393"/>
                    <a:gd name="T6" fmla="*/ 145 w 197"/>
                    <a:gd name="T7" fmla="*/ 363 h 393"/>
                    <a:gd name="T8" fmla="*/ 14 w 197"/>
                    <a:gd name="T9" fmla="*/ 361 h 393"/>
                    <a:gd name="T10" fmla="*/ 1 w 197"/>
                    <a:gd name="T11" fmla="*/ 370 h 393"/>
                    <a:gd name="T12" fmla="*/ 11 w 197"/>
                    <a:gd name="T13" fmla="*/ 383 h 393"/>
                    <a:gd name="T14" fmla="*/ 149 w 197"/>
                    <a:gd name="T15" fmla="*/ 385 h 393"/>
                    <a:gd name="T16" fmla="*/ 184 w 197"/>
                    <a:gd name="T17" fmla="*/ 365 h 393"/>
                    <a:gd name="T18" fmla="*/ 183 w 197"/>
                    <a:gd name="T19" fmla="*/ 289 h 393"/>
                    <a:gd name="T20" fmla="*/ 151 w 197"/>
                    <a:gd name="T21" fmla="*/ 12 h 393"/>
                    <a:gd name="T22" fmla="*/ 140 w 197"/>
                    <a:gd name="T23" fmla="*/ 0 h 393"/>
                    <a:gd name="T24" fmla="*/ 128 w 197"/>
                    <a:gd name="T25" fmla="*/ 1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393">
                      <a:moveTo>
                        <a:pt x="128" y="12"/>
                      </a:moveTo>
                      <a:cubicBezTo>
                        <a:pt x="125" y="121"/>
                        <a:pt x="143" y="241"/>
                        <a:pt x="161" y="296"/>
                      </a:cubicBezTo>
                      <a:cubicBezTo>
                        <a:pt x="172" y="326"/>
                        <a:pt x="171" y="343"/>
                        <a:pt x="164" y="353"/>
                      </a:cubicBezTo>
                      <a:cubicBezTo>
                        <a:pt x="159" y="361"/>
                        <a:pt x="150" y="362"/>
                        <a:pt x="145" y="363"/>
                      </a:cubicBezTo>
                      <a:cubicBezTo>
                        <a:pt x="105" y="370"/>
                        <a:pt x="78" y="369"/>
                        <a:pt x="14" y="361"/>
                      </a:cubicBezTo>
                      <a:cubicBezTo>
                        <a:pt x="8" y="360"/>
                        <a:pt x="2" y="364"/>
                        <a:pt x="1" y="370"/>
                      </a:cubicBezTo>
                      <a:cubicBezTo>
                        <a:pt x="0" y="377"/>
                        <a:pt x="5" y="383"/>
                        <a:pt x="11" y="383"/>
                      </a:cubicBezTo>
                      <a:cubicBezTo>
                        <a:pt x="78" y="392"/>
                        <a:pt x="107" y="393"/>
                        <a:pt x="149" y="385"/>
                      </a:cubicBezTo>
                      <a:cubicBezTo>
                        <a:pt x="158" y="384"/>
                        <a:pt x="174" y="380"/>
                        <a:pt x="184" y="365"/>
                      </a:cubicBezTo>
                      <a:cubicBezTo>
                        <a:pt x="192" y="352"/>
                        <a:pt x="197" y="330"/>
                        <a:pt x="183" y="289"/>
                      </a:cubicBezTo>
                      <a:cubicBezTo>
                        <a:pt x="165" y="235"/>
                        <a:pt x="148" y="118"/>
                        <a:pt x="151" y="12"/>
                      </a:cubicBezTo>
                      <a:cubicBezTo>
                        <a:pt x="151" y="6"/>
                        <a:pt x="146" y="1"/>
                        <a:pt x="140" y="0"/>
                      </a:cubicBezTo>
                      <a:cubicBezTo>
                        <a:pt x="133" y="0"/>
                        <a:pt x="128" y="5"/>
                        <a:pt x="128" y="1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2" name="Freeform 194">
                  <a:extLst>
                    <a:ext uri="{FF2B5EF4-FFF2-40B4-BE49-F238E27FC236}">
                      <a16:creationId xmlns:a16="http://schemas.microsoft.com/office/drawing/2014/main" id="{1483A1C1-EEC1-4868-850F-29F33E762462}"/>
                    </a:ext>
                  </a:extLst>
                </p:cNvPr>
                <p:cNvSpPr>
                  <a:spLocks/>
                </p:cNvSpPr>
                <p:nvPr/>
              </p:nvSpPr>
              <p:spPr bwMode="auto">
                <a:xfrm>
                  <a:off x="8027988" y="3351213"/>
                  <a:ext cx="36513" cy="44450"/>
                </a:xfrm>
                <a:custGeom>
                  <a:avLst/>
                  <a:gdLst>
                    <a:gd name="T0" fmla="*/ 46 w 78"/>
                    <a:gd name="T1" fmla="*/ 3 h 96"/>
                    <a:gd name="T2" fmla="*/ 75 w 78"/>
                    <a:gd name="T3" fmla="*/ 54 h 96"/>
                    <a:gd name="T4" fmla="*/ 32 w 78"/>
                    <a:gd name="T5" fmla="*/ 93 h 96"/>
                    <a:gd name="T6" fmla="*/ 3 w 78"/>
                    <a:gd name="T7" fmla="*/ 43 h 96"/>
                    <a:gd name="T8" fmla="*/ 46 w 78"/>
                    <a:gd name="T9" fmla="*/ 3 h 96"/>
                  </a:gdLst>
                  <a:ahLst/>
                  <a:cxnLst>
                    <a:cxn ang="0">
                      <a:pos x="T0" y="T1"/>
                    </a:cxn>
                    <a:cxn ang="0">
                      <a:pos x="T2" y="T3"/>
                    </a:cxn>
                    <a:cxn ang="0">
                      <a:pos x="T4" y="T5"/>
                    </a:cxn>
                    <a:cxn ang="0">
                      <a:pos x="T6" y="T7"/>
                    </a:cxn>
                    <a:cxn ang="0">
                      <a:pos x="T8" y="T9"/>
                    </a:cxn>
                  </a:cxnLst>
                  <a:rect l="0" t="0" r="r" b="b"/>
                  <a:pathLst>
                    <a:path w="78" h="96">
                      <a:moveTo>
                        <a:pt x="46" y="3"/>
                      </a:moveTo>
                      <a:cubicBezTo>
                        <a:pt x="65" y="6"/>
                        <a:pt x="78" y="29"/>
                        <a:pt x="75" y="54"/>
                      </a:cubicBezTo>
                      <a:cubicBezTo>
                        <a:pt x="71" y="78"/>
                        <a:pt x="52" y="96"/>
                        <a:pt x="32" y="93"/>
                      </a:cubicBezTo>
                      <a:cubicBezTo>
                        <a:pt x="13" y="91"/>
                        <a:pt x="0" y="68"/>
                        <a:pt x="3" y="43"/>
                      </a:cubicBezTo>
                      <a:cubicBezTo>
                        <a:pt x="7" y="18"/>
                        <a:pt x="26" y="0"/>
                        <a:pt x="46" y="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3" name="Freeform 195">
                  <a:extLst>
                    <a:ext uri="{FF2B5EF4-FFF2-40B4-BE49-F238E27FC236}">
                      <a16:creationId xmlns:a16="http://schemas.microsoft.com/office/drawing/2014/main" id="{EF3A89E1-F1E9-4C00-9300-AFAD18A385FB}"/>
                    </a:ext>
                  </a:extLst>
                </p:cNvPr>
                <p:cNvSpPr>
                  <a:spLocks/>
                </p:cNvSpPr>
                <p:nvPr/>
              </p:nvSpPr>
              <p:spPr bwMode="auto">
                <a:xfrm>
                  <a:off x="8245475" y="3351213"/>
                  <a:ext cx="36513" cy="44450"/>
                </a:xfrm>
                <a:custGeom>
                  <a:avLst/>
                  <a:gdLst>
                    <a:gd name="T0" fmla="*/ 46 w 78"/>
                    <a:gd name="T1" fmla="*/ 3 h 96"/>
                    <a:gd name="T2" fmla="*/ 75 w 78"/>
                    <a:gd name="T3" fmla="*/ 53 h 96"/>
                    <a:gd name="T4" fmla="*/ 32 w 78"/>
                    <a:gd name="T5" fmla="*/ 93 h 96"/>
                    <a:gd name="T6" fmla="*/ 3 w 78"/>
                    <a:gd name="T7" fmla="*/ 43 h 96"/>
                    <a:gd name="T8" fmla="*/ 46 w 78"/>
                    <a:gd name="T9" fmla="*/ 3 h 96"/>
                  </a:gdLst>
                  <a:ahLst/>
                  <a:cxnLst>
                    <a:cxn ang="0">
                      <a:pos x="T0" y="T1"/>
                    </a:cxn>
                    <a:cxn ang="0">
                      <a:pos x="T2" y="T3"/>
                    </a:cxn>
                    <a:cxn ang="0">
                      <a:pos x="T4" y="T5"/>
                    </a:cxn>
                    <a:cxn ang="0">
                      <a:pos x="T6" y="T7"/>
                    </a:cxn>
                    <a:cxn ang="0">
                      <a:pos x="T8" y="T9"/>
                    </a:cxn>
                  </a:cxnLst>
                  <a:rect l="0" t="0" r="r" b="b"/>
                  <a:pathLst>
                    <a:path w="78" h="96">
                      <a:moveTo>
                        <a:pt x="46" y="3"/>
                      </a:moveTo>
                      <a:cubicBezTo>
                        <a:pt x="65" y="6"/>
                        <a:pt x="78" y="28"/>
                        <a:pt x="75" y="53"/>
                      </a:cubicBezTo>
                      <a:cubicBezTo>
                        <a:pt x="71" y="78"/>
                        <a:pt x="52" y="96"/>
                        <a:pt x="32" y="93"/>
                      </a:cubicBezTo>
                      <a:cubicBezTo>
                        <a:pt x="13" y="90"/>
                        <a:pt x="0" y="68"/>
                        <a:pt x="3" y="43"/>
                      </a:cubicBezTo>
                      <a:cubicBezTo>
                        <a:pt x="7" y="18"/>
                        <a:pt x="26" y="0"/>
                        <a:pt x="46" y="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4" name="Freeform 196">
                  <a:extLst>
                    <a:ext uri="{FF2B5EF4-FFF2-40B4-BE49-F238E27FC236}">
                      <a16:creationId xmlns:a16="http://schemas.microsoft.com/office/drawing/2014/main" id="{0DA7AC44-ABAE-49B1-AC8E-1BBAC33D4D58}"/>
                    </a:ext>
                  </a:extLst>
                </p:cNvPr>
                <p:cNvSpPr>
                  <a:spLocks/>
                </p:cNvSpPr>
                <p:nvPr/>
              </p:nvSpPr>
              <p:spPr bwMode="auto">
                <a:xfrm>
                  <a:off x="7978775" y="3270251"/>
                  <a:ext cx="141288" cy="68263"/>
                </a:xfrm>
                <a:custGeom>
                  <a:avLst/>
                  <a:gdLst>
                    <a:gd name="T0" fmla="*/ 16 w 303"/>
                    <a:gd name="T1" fmla="*/ 139 h 146"/>
                    <a:gd name="T2" fmla="*/ 104 w 303"/>
                    <a:gd name="T3" fmla="*/ 25 h 146"/>
                    <a:gd name="T4" fmla="*/ 257 w 303"/>
                    <a:gd name="T5" fmla="*/ 2 h 146"/>
                    <a:gd name="T6" fmla="*/ 297 w 303"/>
                    <a:gd name="T7" fmla="*/ 26 h 146"/>
                    <a:gd name="T8" fmla="*/ 220 w 303"/>
                    <a:gd name="T9" fmla="*/ 86 h 146"/>
                    <a:gd name="T10" fmla="*/ 115 w 303"/>
                    <a:gd name="T11" fmla="*/ 89 h 146"/>
                    <a:gd name="T12" fmla="*/ 16 w 303"/>
                    <a:gd name="T13" fmla="*/ 139 h 146"/>
                  </a:gdLst>
                  <a:ahLst/>
                  <a:cxnLst>
                    <a:cxn ang="0">
                      <a:pos x="T0" y="T1"/>
                    </a:cxn>
                    <a:cxn ang="0">
                      <a:pos x="T2" y="T3"/>
                    </a:cxn>
                    <a:cxn ang="0">
                      <a:pos x="T4" y="T5"/>
                    </a:cxn>
                    <a:cxn ang="0">
                      <a:pos x="T6" y="T7"/>
                    </a:cxn>
                    <a:cxn ang="0">
                      <a:pos x="T8" y="T9"/>
                    </a:cxn>
                    <a:cxn ang="0">
                      <a:pos x="T10" y="T11"/>
                    </a:cxn>
                    <a:cxn ang="0">
                      <a:pos x="T12" y="T13"/>
                    </a:cxn>
                  </a:cxnLst>
                  <a:rect l="0" t="0" r="r" b="b"/>
                  <a:pathLst>
                    <a:path w="303" h="146">
                      <a:moveTo>
                        <a:pt x="16" y="139"/>
                      </a:moveTo>
                      <a:cubicBezTo>
                        <a:pt x="0" y="128"/>
                        <a:pt x="58" y="45"/>
                        <a:pt x="104" y="25"/>
                      </a:cubicBezTo>
                      <a:cubicBezTo>
                        <a:pt x="149" y="5"/>
                        <a:pt x="221" y="1"/>
                        <a:pt x="257" y="2"/>
                      </a:cubicBezTo>
                      <a:cubicBezTo>
                        <a:pt x="273" y="3"/>
                        <a:pt x="295" y="0"/>
                        <a:pt x="297" y="26"/>
                      </a:cubicBezTo>
                      <a:cubicBezTo>
                        <a:pt x="303" y="102"/>
                        <a:pt x="273" y="96"/>
                        <a:pt x="220" y="86"/>
                      </a:cubicBezTo>
                      <a:cubicBezTo>
                        <a:pt x="196" y="81"/>
                        <a:pt x="156" y="77"/>
                        <a:pt x="115" y="89"/>
                      </a:cubicBezTo>
                      <a:cubicBezTo>
                        <a:pt x="72" y="101"/>
                        <a:pt x="26" y="146"/>
                        <a:pt x="16" y="13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5" name="Freeform 197">
                  <a:extLst>
                    <a:ext uri="{FF2B5EF4-FFF2-40B4-BE49-F238E27FC236}">
                      <a16:creationId xmlns:a16="http://schemas.microsoft.com/office/drawing/2014/main" id="{7A17FE74-5FEA-4FED-93F7-9DFC6211482B}"/>
                    </a:ext>
                  </a:extLst>
                </p:cNvPr>
                <p:cNvSpPr>
                  <a:spLocks/>
                </p:cNvSpPr>
                <p:nvPr/>
              </p:nvSpPr>
              <p:spPr bwMode="auto">
                <a:xfrm>
                  <a:off x="8207375" y="3265488"/>
                  <a:ext cx="141288" cy="73025"/>
                </a:xfrm>
                <a:custGeom>
                  <a:avLst/>
                  <a:gdLst>
                    <a:gd name="T0" fmla="*/ 285 w 302"/>
                    <a:gd name="T1" fmla="*/ 150 h 156"/>
                    <a:gd name="T2" fmla="*/ 201 w 302"/>
                    <a:gd name="T3" fmla="*/ 32 h 156"/>
                    <a:gd name="T4" fmla="*/ 49 w 302"/>
                    <a:gd name="T5" fmla="*/ 5 h 156"/>
                    <a:gd name="T6" fmla="*/ 8 w 302"/>
                    <a:gd name="T7" fmla="*/ 27 h 156"/>
                    <a:gd name="T8" fmla="*/ 83 w 302"/>
                    <a:gd name="T9" fmla="*/ 90 h 156"/>
                    <a:gd name="T10" fmla="*/ 188 w 302"/>
                    <a:gd name="T11" fmla="*/ 96 h 156"/>
                    <a:gd name="T12" fmla="*/ 285 w 302"/>
                    <a:gd name="T13" fmla="*/ 150 h 156"/>
                  </a:gdLst>
                  <a:ahLst/>
                  <a:cxnLst>
                    <a:cxn ang="0">
                      <a:pos x="T0" y="T1"/>
                    </a:cxn>
                    <a:cxn ang="0">
                      <a:pos x="T2" y="T3"/>
                    </a:cxn>
                    <a:cxn ang="0">
                      <a:pos x="T4" y="T5"/>
                    </a:cxn>
                    <a:cxn ang="0">
                      <a:pos x="T6" y="T7"/>
                    </a:cxn>
                    <a:cxn ang="0">
                      <a:pos x="T8" y="T9"/>
                    </a:cxn>
                    <a:cxn ang="0">
                      <a:pos x="T10" y="T11"/>
                    </a:cxn>
                    <a:cxn ang="0">
                      <a:pos x="T12" y="T13"/>
                    </a:cxn>
                  </a:cxnLst>
                  <a:rect l="0" t="0" r="r" b="b"/>
                  <a:pathLst>
                    <a:path w="302" h="156">
                      <a:moveTo>
                        <a:pt x="285" y="150"/>
                      </a:moveTo>
                      <a:cubicBezTo>
                        <a:pt x="302" y="139"/>
                        <a:pt x="246" y="54"/>
                        <a:pt x="201" y="32"/>
                      </a:cubicBezTo>
                      <a:cubicBezTo>
                        <a:pt x="157" y="10"/>
                        <a:pt x="85" y="5"/>
                        <a:pt x="49" y="5"/>
                      </a:cubicBezTo>
                      <a:cubicBezTo>
                        <a:pt x="33" y="5"/>
                        <a:pt x="11" y="0"/>
                        <a:pt x="8" y="27"/>
                      </a:cubicBezTo>
                      <a:cubicBezTo>
                        <a:pt x="0" y="103"/>
                        <a:pt x="30" y="98"/>
                        <a:pt x="83" y="90"/>
                      </a:cubicBezTo>
                      <a:cubicBezTo>
                        <a:pt x="108" y="86"/>
                        <a:pt x="147" y="83"/>
                        <a:pt x="188" y="96"/>
                      </a:cubicBezTo>
                      <a:cubicBezTo>
                        <a:pt x="231" y="110"/>
                        <a:pt x="275" y="156"/>
                        <a:pt x="285" y="15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6" name="Freeform 198">
                  <a:extLst>
                    <a:ext uri="{FF2B5EF4-FFF2-40B4-BE49-F238E27FC236}">
                      <a16:creationId xmlns:a16="http://schemas.microsoft.com/office/drawing/2014/main" id="{4DC849D0-BD5F-415E-9A69-7041FA4A44F1}"/>
                    </a:ext>
                  </a:extLst>
                </p:cNvPr>
                <p:cNvSpPr>
                  <a:spLocks/>
                </p:cNvSpPr>
                <p:nvPr/>
              </p:nvSpPr>
              <p:spPr bwMode="auto">
                <a:xfrm>
                  <a:off x="8050213" y="3714751"/>
                  <a:ext cx="244475" cy="60325"/>
                </a:xfrm>
                <a:custGeom>
                  <a:avLst/>
                  <a:gdLst>
                    <a:gd name="T0" fmla="*/ 5 w 526"/>
                    <a:gd name="T1" fmla="*/ 21 h 130"/>
                    <a:gd name="T2" fmla="*/ 130 w 526"/>
                    <a:gd name="T3" fmla="*/ 92 h 130"/>
                    <a:gd name="T4" fmla="*/ 273 w 526"/>
                    <a:gd name="T5" fmla="*/ 129 h 130"/>
                    <a:gd name="T6" fmla="*/ 519 w 526"/>
                    <a:gd name="T7" fmla="*/ 34 h 130"/>
                    <a:gd name="T8" fmla="*/ 523 w 526"/>
                    <a:gd name="T9" fmla="*/ 18 h 130"/>
                    <a:gd name="T10" fmla="*/ 507 w 526"/>
                    <a:gd name="T11" fmla="*/ 14 h 130"/>
                    <a:gd name="T12" fmla="*/ 273 w 526"/>
                    <a:gd name="T13" fmla="*/ 106 h 130"/>
                    <a:gd name="T14" fmla="*/ 139 w 526"/>
                    <a:gd name="T15" fmla="*/ 70 h 130"/>
                    <a:gd name="T16" fmla="*/ 21 w 526"/>
                    <a:gd name="T17" fmla="*/ 5 h 130"/>
                    <a:gd name="T18" fmla="*/ 5 w 526"/>
                    <a:gd name="T19" fmla="*/ 5 h 130"/>
                    <a:gd name="T20" fmla="*/ 5 w 526"/>
                    <a:gd name="T21" fmla="*/ 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6" h="130">
                      <a:moveTo>
                        <a:pt x="5" y="21"/>
                      </a:moveTo>
                      <a:cubicBezTo>
                        <a:pt x="27" y="43"/>
                        <a:pt x="77" y="70"/>
                        <a:pt x="130" y="92"/>
                      </a:cubicBezTo>
                      <a:cubicBezTo>
                        <a:pt x="183" y="113"/>
                        <a:pt x="239" y="129"/>
                        <a:pt x="273" y="129"/>
                      </a:cubicBezTo>
                      <a:cubicBezTo>
                        <a:pt x="327" y="130"/>
                        <a:pt x="415" y="95"/>
                        <a:pt x="519" y="34"/>
                      </a:cubicBezTo>
                      <a:cubicBezTo>
                        <a:pt x="525" y="31"/>
                        <a:pt x="526" y="24"/>
                        <a:pt x="523" y="18"/>
                      </a:cubicBezTo>
                      <a:cubicBezTo>
                        <a:pt x="520" y="13"/>
                        <a:pt x="513" y="11"/>
                        <a:pt x="507" y="14"/>
                      </a:cubicBezTo>
                      <a:cubicBezTo>
                        <a:pt x="408" y="73"/>
                        <a:pt x="325" y="107"/>
                        <a:pt x="273" y="106"/>
                      </a:cubicBezTo>
                      <a:cubicBezTo>
                        <a:pt x="241" y="106"/>
                        <a:pt x="189" y="91"/>
                        <a:pt x="139" y="70"/>
                      </a:cubicBezTo>
                      <a:cubicBezTo>
                        <a:pt x="89" y="50"/>
                        <a:pt x="42" y="25"/>
                        <a:pt x="21" y="5"/>
                      </a:cubicBezTo>
                      <a:cubicBezTo>
                        <a:pt x="17" y="0"/>
                        <a:pt x="9" y="0"/>
                        <a:pt x="5" y="5"/>
                      </a:cubicBezTo>
                      <a:cubicBezTo>
                        <a:pt x="0" y="9"/>
                        <a:pt x="1" y="17"/>
                        <a:pt x="5" y="21"/>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7" name="Freeform 199">
                  <a:extLst>
                    <a:ext uri="{FF2B5EF4-FFF2-40B4-BE49-F238E27FC236}">
                      <a16:creationId xmlns:a16="http://schemas.microsoft.com/office/drawing/2014/main" id="{E6CBDA4A-AC40-4C72-A477-A088E6289E93}"/>
                    </a:ext>
                  </a:extLst>
                </p:cNvPr>
                <p:cNvSpPr>
                  <a:spLocks/>
                </p:cNvSpPr>
                <p:nvPr/>
              </p:nvSpPr>
              <p:spPr bwMode="auto">
                <a:xfrm>
                  <a:off x="7915275" y="3395663"/>
                  <a:ext cx="38100" cy="69850"/>
                </a:xfrm>
                <a:custGeom>
                  <a:avLst/>
                  <a:gdLst>
                    <a:gd name="T0" fmla="*/ 61 w 84"/>
                    <a:gd name="T1" fmla="*/ 1 h 151"/>
                    <a:gd name="T2" fmla="*/ 8 w 84"/>
                    <a:gd name="T3" fmla="*/ 51 h 151"/>
                    <a:gd name="T4" fmla="*/ 68 w 84"/>
                    <a:gd name="T5" fmla="*/ 149 h 151"/>
                    <a:gd name="T6" fmla="*/ 83 w 84"/>
                    <a:gd name="T7" fmla="*/ 142 h 151"/>
                    <a:gd name="T8" fmla="*/ 75 w 84"/>
                    <a:gd name="T9" fmla="*/ 127 h 151"/>
                    <a:gd name="T10" fmla="*/ 31 w 84"/>
                    <a:gd name="T11" fmla="*/ 83 h 151"/>
                    <a:gd name="T12" fmla="*/ 63 w 84"/>
                    <a:gd name="T13" fmla="*/ 24 h 151"/>
                    <a:gd name="T14" fmla="*/ 73 w 84"/>
                    <a:gd name="T15" fmla="*/ 11 h 151"/>
                    <a:gd name="T16" fmla="*/ 61 w 84"/>
                    <a:gd name="T17" fmla="*/ 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51">
                      <a:moveTo>
                        <a:pt x="61" y="1"/>
                      </a:moveTo>
                      <a:cubicBezTo>
                        <a:pt x="32" y="4"/>
                        <a:pt x="13" y="25"/>
                        <a:pt x="8" y="51"/>
                      </a:cubicBezTo>
                      <a:cubicBezTo>
                        <a:pt x="0" y="87"/>
                        <a:pt x="18" y="134"/>
                        <a:pt x="68" y="149"/>
                      </a:cubicBezTo>
                      <a:cubicBezTo>
                        <a:pt x="74" y="151"/>
                        <a:pt x="81" y="148"/>
                        <a:pt x="83" y="142"/>
                      </a:cubicBezTo>
                      <a:cubicBezTo>
                        <a:pt x="84" y="136"/>
                        <a:pt x="81" y="129"/>
                        <a:pt x="75" y="127"/>
                      </a:cubicBezTo>
                      <a:cubicBezTo>
                        <a:pt x="50" y="120"/>
                        <a:pt x="36" y="102"/>
                        <a:pt x="31" y="83"/>
                      </a:cubicBezTo>
                      <a:cubicBezTo>
                        <a:pt x="24" y="57"/>
                        <a:pt x="35" y="27"/>
                        <a:pt x="63" y="24"/>
                      </a:cubicBezTo>
                      <a:cubicBezTo>
                        <a:pt x="69" y="23"/>
                        <a:pt x="74" y="17"/>
                        <a:pt x="73" y="11"/>
                      </a:cubicBezTo>
                      <a:cubicBezTo>
                        <a:pt x="73" y="5"/>
                        <a:pt x="67" y="0"/>
                        <a:pt x="61" y="1"/>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8" name="Freeform 200">
                  <a:extLst>
                    <a:ext uri="{FF2B5EF4-FFF2-40B4-BE49-F238E27FC236}">
                      <a16:creationId xmlns:a16="http://schemas.microsoft.com/office/drawing/2014/main" id="{903DDB7A-29A1-4EC4-A01B-70FE90D9C015}"/>
                    </a:ext>
                  </a:extLst>
                </p:cNvPr>
                <p:cNvSpPr>
                  <a:spLocks/>
                </p:cNvSpPr>
                <p:nvPr/>
              </p:nvSpPr>
              <p:spPr bwMode="auto">
                <a:xfrm>
                  <a:off x="8377238" y="3394076"/>
                  <a:ext cx="39688" cy="71438"/>
                </a:xfrm>
                <a:custGeom>
                  <a:avLst/>
                  <a:gdLst>
                    <a:gd name="T0" fmla="*/ 22 w 85"/>
                    <a:gd name="T1" fmla="*/ 23 h 151"/>
                    <a:gd name="T2" fmla="*/ 54 w 85"/>
                    <a:gd name="T3" fmla="*/ 55 h 151"/>
                    <a:gd name="T4" fmla="*/ 10 w 85"/>
                    <a:gd name="T5" fmla="*/ 127 h 151"/>
                    <a:gd name="T6" fmla="*/ 2 w 85"/>
                    <a:gd name="T7" fmla="*/ 141 h 151"/>
                    <a:gd name="T8" fmla="*/ 16 w 85"/>
                    <a:gd name="T9" fmla="*/ 149 h 151"/>
                    <a:gd name="T10" fmla="*/ 77 w 85"/>
                    <a:gd name="T11" fmla="*/ 50 h 151"/>
                    <a:gd name="T12" fmla="*/ 24 w 85"/>
                    <a:gd name="T13" fmla="*/ 0 h 151"/>
                    <a:gd name="T14" fmla="*/ 11 w 85"/>
                    <a:gd name="T15" fmla="*/ 10 h 151"/>
                    <a:gd name="T16" fmla="*/ 22 w 85"/>
                    <a:gd name="T17" fmla="*/ 2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1">
                      <a:moveTo>
                        <a:pt x="22" y="23"/>
                      </a:moveTo>
                      <a:cubicBezTo>
                        <a:pt x="40" y="25"/>
                        <a:pt x="51" y="39"/>
                        <a:pt x="54" y="55"/>
                      </a:cubicBezTo>
                      <a:cubicBezTo>
                        <a:pt x="60" y="82"/>
                        <a:pt x="46" y="116"/>
                        <a:pt x="10" y="127"/>
                      </a:cubicBezTo>
                      <a:cubicBezTo>
                        <a:pt x="4" y="129"/>
                        <a:pt x="0" y="135"/>
                        <a:pt x="2" y="141"/>
                      </a:cubicBezTo>
                      <a:cubicBezTo>
                        <a:pt x="4" y="147"/>
                        <a:pt x="10" y="151"/>
                        <a:pt x="16" y="149"/>
                      </a:cubicBezTo>
                      <a:cubicBezTo>
                        <a:pt x="66" y="134"/>
                        <a:pt x="85" y="87"/>
                        <a:pt x="77" y="50"/>
                      </a:cubicBezTo>
                      <a:cubicBezTo>
                        <a:pt x="71" y="24"/>
                        <a:pt x="53" y="3"/>
                        <a:pt x="24" y="0"/>
                      </a:cubicBezTo>
                      <a:cubicBezTo>
                        <a:pt x="18" y="0"/>
                        <a:pt x="12" y="4"/>
                        <a:pt x="11" y="10"/>
                      </a:cubicBezTo>
                      <a:cubicBezTo>
                        <a:pt x="11" y="17"/>
                        <a:pt x="15" y="23"/>
                        <a:pt x="22" y="2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9" name="Freeform 201">
                  <a:extLst>
                    <a:ext uri="{FF2B5EF4-FFF2-40B4-BE49-F238E27FC236}">
                      <a16:creationId xmlns:a16="http://schemas.microsoft.com/office/drawing/2014/main" id="{A85C75F7-E8BA-4E23-B586-4CC3FB48201B}"/>
                    </a:ext>
                  </a:extLst>
                </p:cNvPr>
                <p:cNvSpPr>
                  <a:spLocks/>
                </p:cNvSpPr>
                <p:nvPr/>
              </p:nvSpPr>
              <p:spPr bwMode="auto">
                <a:xfrm>
                  <a:off x="7669213" y="5324476"/>
                  <a:ext cx="306388" cy="93663"/>
                </a:xfrm>
                <a:custGeom>
                  <a:avLst/>
                  <a:gdLst>
                    <a:gd name="T0" fmla="*/ 659 w 660"/>
                    <a:gd name="T1" fmla="*/ 186 h 204"/>
                    <a:gd name="T2" fmla="*/ 658 w 660"/>
                    <a:gd name="T3" fmla="*/ 149 h 204"/>
                    <a:gd name="T4" fmla="*/ 638 w 660"/>
                    <a:gd name="T5" fmla="*/ 105 h 204"/>
                    <a:gd name="T6" fmla="*/ 602 w 660"/>
                    <a:gd name="T7" fmla="*/ 88 h 204"/>
                    <a:gd name="T8" fmla="*/ 20 w 660"/>
                    <a:gd name="T9" fmla="*/ 1 h 204"/>
                    <a:gd name="T10" fmla="*/ 1 w 660"/>
                    <a:gd name="T11" fmla="*/ 17 h 204"/>
                    <a:gd name="T12" fmla="*/ 17 w 660"/>
                    <a:gd name="T13" fmla="*/ 35 h 204"/>
                    <a:gd name="T14" fmla="*/ 595 w 660"/>
                    <a:gd name="T15" fmla="*/ 122 h 204"/>
                    <a:gd name="T16" fmla="*/ 615 w 660"/>
                    <a:gd name="T17" fmla="*/ 130 h 204"/>
                    <a:gd name="T18" fmla="*/ 624 w 660"/>
                    <a:gd name="T19" fmla="*/ 153 h 204"/>
                    <a:gd name="T20" fmla="*/ 624 w 660"/>
                    <a:gd name="T21" fmla="*/ 186 h 204"/>
                    <a:gd name="T22" fmla="*/ 642 w 660"/>
                    <a:gd name="T23" fmla="*/ 203 h 204"/>
                    <a:gd name="T24" fmla="*/ 659 w 660"/>
                    <a:gd name="T25" fmla="*/ 1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204">
                      <a:moveTo>
                        <a:pt x="659" y="186"/>
                      </a:moveTo>
                      <a:cubicBezTo>
                        <a:pt x="659" y="176"/>
                        <a:pt x="660" y="163"/>
                        <a:pt x="658" y="149"/>
                      </a:cubicBezTo>
                      <a:cubicBezTo>
                        <a:pt x="657" y="133"/>
                        <a:pt x="651" y="117"/>
                        <a:pt x="638" y="105"/>
                      </a:cubicBezTo>
                      <a:cubicBezTo>
                        <a:pt x="630" y="97"/>
                        <a:pt x="618" y="91"/>
                        <a:pt x="602" y="88"/>
                      </a:cubicBezTo>
                      <a:cubicBezTo>
                        <a:pt x="453" y="59"/>
                        <a:pt x="137" y="12"/>
                        <a:pt x="20" y="1"/>
                      </a:cubicBezTo>
                      <a:cubicBezTo>
                        <a:pt x="10" y="0"/>
                        <a:pt x="2" y="7"/>
                        <a:pt x="1" y="17"/>
                      </a:cubicBezTo>
                      <a:cubicBezTo>
                        <a:pt x="0" y="26"/>
                        <a:pt x="7" y="35"/>
                        <a:pt x="17" y="35"/>
                      </a:cubicBezTo>
                      <a:cubicBezTo>
                        <a:pt x="133" y="47"/>
                        <a:pt x="447" y="93"/>
                        <a:pt x="595" y="122"/>
                      </a:cubicBezTo>
                      <a:cubicBezTo>
                        <a:pt x="604" y="123"/>
                        <a:pt x="610" y="126"/>
                        <a:pt x="615" y="130"/>
                      </a:cubicBezTo>
                      <a:cubicBezTo>
                        <a:pt x="621" y="136"/>
                        <a:pt x="623" y="145"/>
                        <a:pt x="624" y="153"/>
                      </a:cubicBezTo>
                      <a:cubicBezTo>
                        <a:pt x="626" y="165"/>
                        <a:pt x="624" y="178"/>
                        <a:pt x="624" y="186"/>
                      </a:cubicBezTo>
                      <a:cubicBezTo>
                        <a:pt x="624" y="196"/>
                        <a:pt x="632" y="204"/>
                        <a:pt x="642" y="203"/>
                      </a:cubicBezTo>
                      <a:cubicBezTo>
                        <a:pt x="651" y="203"/>
                        <a:pt x="659" y="195"/>
                        <a:pt x="659" y="18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0" name="Freeform 202">
                  <a:extLst>
                    <a:ext uri="{FF2B5EF4-FFF2-40B4-BE49-F238E27FC236}">
                      <a16:creationId xmlns:a16="http://schemas.microsoft.com/office/drawing/2014/main" id="{96317D93-4D68-4240-93BE-6070D0835904}"/>
                    </a:ext>
                  </a:extLst>
                </p:cNvPr>
                <p:cNvSpPr>
                  <a:spLocks/>
                </p:cNvSpPr>
                <p:nvPr/>
              </p:nvSpPr>
              <p:spPr bwMode="auto">
                <a:xfrm>
                  <a:off x="7059613" y="5375276"/>
                  <a:ext cx="871538" cy="157163"/>
                </a:xfrm>
                <a:custGeom>
                  <a:avLst/>
                  <a:gdLst>
                    <a:gd name="T0" fmla="*/ 30 w 1875"/>
                    <a:gd name="T1" fmla="*/ 233 h 338"/>
                    <a:gd name="T2" fmla="*/ 676 w 1875"/>
                    <a:gd name="T3" fmla="*/ 211 h 338"/>
                    <a:gd name="T4" fmla="*/ 1365 w 1875"/>
                    <a:gd name="T5" fmla="*/ 262 h 338"/>
                    <a:gd name="T6" fmla="*/ 1612 w 1875"/>
                    <a:gd name="T7" fmla="*/ 165 h 338"/>
                    <a:gd name="T8" fmla="*/ 1858 w 1875"/>
                    <a:gd name="T9" fmla="*/ 107 h 338"/>
                    <a:gd name="T10" fmla="*/ 1875 w 1875"/>
                    <a:gd name="T11" fmla="*/ 90 h 338"/>
                    <a:gd name="T12" fmla="*/ 1858 w 1875"/>
                    <a:gd name="T13" fmla="*/ 73 h 338"/>
                    <a:gd name="T14" fmla="*/ 1599 w 1875"/>
                    <a:gd name="T15" fmla="*/ 133 h 338"/>
                    <a:gd name="T16" fmla="*/ 1355 w 1875"/>
                    <a:gd name="T17" fmla="*/ 229 h 338"/>
                    <a:gd name="T18" fmla="*/ 686 w 1875"/>
                    <a:gd name="T19" fmla="*/ 178 h 338"/>
                    <a:gd name="T20" fmla="*/ 8 w 1875"/>
                    <a:gd name="T21" fmla="*/ 206 h 338"/>
                    <a:gd name="T22" fmla="*/ 6 w 1875"/>
                    <a:gd name="T23" fmla="*/ 231 h 338"/>
                    <a:gd name="T24" fmla="*/ 30 w 1875"/>
                    <a:gd name="T25" fmla="*/ 23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5" h="338">
                      <a:moveTo>
                        <a:pt x="30" y="233"/>
                      </a:moveTo>
                      <a:cubicBezTo>
                        <a:pt x="270" y="37"/>
                        <a:pt x="523" y="163"/>
                        <a:pt x="676" y="211"/>
                      </a:cubicBezTo>
                      <a:cubicBezTo>
                        <a:pt x="924" y="288"/>
                        <a:pt x="1118" y="338"/>
                        <a:pt x="1365" y="262"/>
                      </a:cubicBezTo>
                      <a:cubicBezTo>
                        <a:pt x="1444" y="238"/>
                        <a:pt x="1527" y="198"/>
                        <a:pt x="1612" y="165"/>
                      </a:cubicBezTo>
                      <a:cubicBezTo>
                        <a:pt x="1694" y="133"/>
                        <a:pt x="1777" y="107"/>
                        <a:pt x="1858" y="107"/>
                      </a:cubicBezTo>
                      <a:cubicBezTo>
                        <a:pt x="1867" y="108"/>
                        <a:pt x="1875" y="100"/>
                        <a:pt x="1875" y="90"/>
                      </a:cubicBezTo>
                      <a:cubicBezTo>
                        <a:pt x="1875" y="81"/>
                        <a:pt x="1867" y="73"/>
                        <a:pt x="1858" y="73"/>
                      </a:cubicBezTo>
                      <a:cubicBezTo>
                        <a:pt x="1773" y="72"/>
                        <a:pt x="1685" y="99"/>
                        <a:pt x="1599" y="133"/>
                      </a:cubicBezTo>
                      <a:cubicBezTo>
                        <a:pt x="1515" y="166"/>
                        <a:pt x="1433" y="205"/>
                        <a:pt x="1355" y="229"/>
                      </a:cubicBezTo>
                      <a:cubicBezTo>
                        <a:pt x="1115" y="303"/>
                        <a:pt x="927" y="253"/>
                        <a:pt x="686" y="178"/>
                      </a:cubicBezTo>
                      <a:cubicBezTo>
                        <a:pt x="525" y="128"/>
                        <a:pt x="260" y="0"/>
                        <a:pt x="8" y="206"/>
                      </a:cubicBezTo>
                      <a:cubicBezTo>
                        <a:pt x="1" y="212"/>
                        <a:pt x="0" y="223"/>
                        <a:pt x="6" y="231"/>
                      </a:cubicBezTo>
                      <a:cubicBezTo>
                        <a:pt x="12" y="238"/>
                        <a:pt x="23" y="239"/>
                        <a:pt x="30" y="233"/>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1" name="Freeform 203">
                  <a:extLst>
                    <a:ext uri="{FF2B5EF4-FFF2-40B4-BE49-F238E27FC236}">
                      <a16:creationId xmlns:a16="http://schemas.microsoft.com/office/drawing/2014/main" id="{77FFE3B1-0183-4813-9B35-5A33A6FD2388}"/>
                    </a:ext>
                  </a:extLst>
                </p:cNvPr>
                <p:cNvSpPr>
                  <a:spLocks/>
                </p:cNvSpPr>
                <p:nvPr/>
              </p:nvSpPr>
              <p:spPr bwMode="auto">
                <a:xfrm>
                  <a:off x="7275513" y="4445001"/>
                  <a:ext cx="1804988" cy="152400"/>
                </a:xfrm>
                <a:custGeom>
                  <a:avLst/>
                  <a:gdLst>
                    <a:gd name="T0" fmla="*/ 30 w 3879"/>
                    <a:gd name="T1" fmla="*/ 258 h 330"/>
                    <a:gd name="T2" fmla="*/ 193 w 3879"/>
                    <a:gd name="T3" fmla="*/ 159 h 330"/>
                    <a:gd name="T4" fmla="*/ 432 w 3879"/>
                    <a:gd name="T5" fmla="*/ 82 h 330"/>
                    <a:gd name="T6" fmla="*/ 1199 w 3879"/>
                    <a:gd name="T7" fmla="*/ 226 h 330"/>
                    <a:gd name="T8" fmla="*/ 1955 w 3879"/>
                    <a:gd name="T9" fmla="*/ 188 h 330"/>
                    <a:gd name="T10" fmla="*/ 2436 w 3879"/>
                    <a:gd name="T11" fmla="*/ 73 h 330"/>
                    <a:gd name="T12" fmla="*/ 3174 w 3879"/>
                    <a:gd name="T13" fmla="*/ 179 h 330"/>
                    <a:gd name="T14" fmla="*/ 3870 w 3879"/>
                    <a:gd name="T15" fmla="*/ 34 h 330"/>
                    <a:gd name="T16" fmla="*/ 3873 w 3879"/>
                    <a:gd name="T17" fmla="*/ 10 h 330"/>
                    <a:gd name="T18" fmla="*/ 3849 w 3879"/>
                    <a:gd name="T19" fmla="*/ 6 h 330"/>
                    <a:gd name="T20" fmla="*/ 3180 w 3879"/>
                    <a:gd name="T21" fmla="*/ 145 h 330"/>
                    <a:gd name="T22" fmla="*/ 2434 w 3879"/>
                    <a:gd name="T23" fmla="*/ 39 h 330"/>
                    <a:gd name="T24" fmla="*/ 1943 w 3879"/>
                    <a:gd name="T25" fmla="*/ 155 h 330"/>
                    <a:gd name="T26" fmla="*/ 1208 w 3879"/>
                    <a:gd name="T27" fmla="*/ 193 h 330"/>
                    <a:gd name="T28" fmla="*/ 427 w 3879"/>
                    <a:gd name="T29" fmla="*/ 48 h 330"/>
                    <a:gd name="T30" fmla="*/ 178 w 3879"/>
                    <a:gd name="T31" fmla="*/ 128 h 330"/>
                    <a:gd name="T32" fmla="*/ 8 w 3879"/>
                    <a:gd name="T33" fmla="*/ 231 h 330"/>
                    <a:gd name="T34" fmla="*/ 6 w 3879"/>
                    <a:gd name="T35" fmla="*/ 255 h 330"/>
                    <a:gd name="T36" fmla="*/ 30 w 3879"/>
                    <a:gd name="T37" fmla="*/ 25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9" h="330">
                      <a:moveTo>
                        <a:pt x="30" y="258"/>
                      </a:moveTo>
                      <a:cubicBezTo>
                        <a:pt x="65" y="229"/>
                        <a:pt x="152" y="178"/>
                        <a:pt x="193" y="159"/>
                      </a:cubicBezTo>
                      <a:cubicBezTo>
                        <a:pt x="267" y="123"/>
                        <a:pt x="350" y="95"/>
                        <a:pt x="432" y="82"/>
                      </a:cubicBezTo>
                      <a:cubicBezTo>
                        <a:pt x="682" y="43"/>
                        <a:pt x="962" y="159"/>
                        <a:pt x="1199" y="226"/>
                      </a:cubicBezTo>
                      <a:cubicBezTo>
                        <a:pt x="1565" y="330"/>
                        <a:pt x="1751" y="264"/>
                        <a:pt x="1955" y="188"/>
                      </a:cubicBezTo>
                      <a:cubicBezTo>
                        <a:pt x="2088" y="138"/>
                        <a:pt x="2229" y="84"/>
                        <a:pt x="2436" y="73"/>
                      </a:cubicBezTo>
                      <a:cubicBezTo>
                        <a:pt x="2715" y="58"/>
                        <a:pt x="2950" y="139"/>
                        <a:pt x="3174" y="179"/>
                      </a:cubicBezTo>
                      <a:cubicBezTo>
                        <a:pt x="3404" y="220"/>
                        <a:pt x="3624" y="218"/>
                        <a:pt x="3870" y="34"/>
                      </a:cubicBezTo>
                      <a:cubicBezTo>
                        <a:pt x="3877" y="28"/>
                        <a:pt x="3879" y="17"/>
                        <a:pt x="3873" y="10"/>
                      </a:cubicBezTo>
                      <a:cubicBezTo>
                        <a:pt x="3867" y="2"/>
                        <a:pt x="3856" y="0"/>
                        <a:pt x="3849" y="6"/>
                      </a:cubicBezTo>
                      <a:cubicBezTo>
                        <a:pt x="3613" y="183"/>
                        <a:pt x="3401" y="184"/>
                        <a:pt x="3180" y="145"/>
                      </a:cubicBezTo>
                      <a:cubicBezTo>
                        <a:pt x="2953" y="105"/>
                        <a:pt x="2716" y="23"/>
                        <a:pt x="2434" y="39"/>
                      </a:cubicBezTo>
                      <a:cubicBezTo>
                        <a:pt x="2223" y="50"/>
                        <a:pt x="2079" y="105"/>
                        <a:pt x="1943" y="155"/>
                      </a:cubicBezTo>
                      <a:cubicBezTo>
                        <a:pt x="1745" y="229"/>
                        <a:pt x="1564" y="294"/>
                        <a:pt x="1208" y="193"/>
                      </a:cubicBezTo>
                      <a:cubicBezTo>
                        <a:pt x="967" y="125"/>
                        <a:pt x="682" y="8"/>
                        <a:pt x="427" y="48"/>
                      </a:cubicBezTo>
                      <a:cubicBezTo>
                        <a:pt x="342" y="61"/>
                        <a:pt x="255" y="91"/>
                        <a:pt x="178" y="128"/>
                      </a:cubicBezTo>
                      <a:cubicBezTo>
                        <a:pt x="136" y="148"/>
                        <a:pt x="45" y="201"/>
                        <a:pt x="8" y="231"/>
                      </a:cubicBezTo>
                      <a:cubicBezTo>
                        <a:pt x="1" y="237"/>
                        <a:pt x="0" y="248"/>
                        <a:pt x="6" y="255"/>
                      </a:cubicBezTo>
                      <a:cubicBezTo>
                        <a:pt x="12" y="263"/>
                        <a:pt x="23" y="264"/>
                        <a:pt x="30" y="258"/>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2" name="Freeform 204">
                  <a:extLst>
                    <a:ext uri="{FF2B5EF4-FFF2-40B4-BE49-F238E27FC236}">
                      <a16:creationId xmlns:a16="http://schemas.microsoft.com/office/drawing/2014/main" id="{23AADEBA-8FB0-47F3-AF6C-6AA10A7E05F1}"/>
                    </a:ext>
                  </a:extLst>
                </p:cNvPr>
                <p:cNvSpPr>
                  <a:spLocks/>
                </p:cNvSpPr>
                <p:nvPr/>
              </p:nvSpPr>
              <p:spPr bwMode="auto">
                <a:xfrm>
                  <a:off x="7229475" y="4638676"/>
                  <a:ext cx="1966913" cy="268288"/>
                </a:xfrm>
                <a:custGeom>
                  <a:avLst/>
                  <a:gdLst>
                    <a:gd name="T0" fmla="*/ 24 w 4227"/>
                    <a:gd name="T1" fmla="*/ 191 h 577"/>
                    <a:gd name="T2" fmla="*/ 428 w 4227"/>
                    <a:gd name="T3" fmla="*/ 99 h 577"/>
                    <a:gd name="T4" fmla="*/ 683 w 4227"/>
                    <a:gd name="T5" fmla="*/ 115 h 577"/>
                    <a:gd name="T6" fmla="*/ 1034 w 4227"/>
                    <a:gd name="T7" fmla="*/ 356 h 577"/>
                    <a:gd name="T8" fmla="*/ 1416 w 4227"/>
                    <a:gd name="T9" fmla="*/ 559 h 577"/>
                    <a:gd name="T10" fmla="*/ 1714 w 4227"/>
                    <a:gd name="T11" fmla="*/ 497 h 577"/>
                    <a:gd name="T12" fmla="*/ 2011 w 4227"/>
                    <a:gd name="T13" fmla="*/ 309 h 577"/>
                    <a:gd name="T14" fmla="*/ 2305 w 4227"/>
                    <a:gd name="T15" fmla="*/ 117 h 577"/>
                    <a:gd name="T16" fmla="*/ 2587 w 4227"/>
                    <a:gd name="T17" fmla="*/ 38 h 577"/>
                    <a:gd name="T18" fmla="*/ 2864 w 4227"/>
                    <a:gd name="T19" fmla="*/ 202 h 577"/>
                    <a:gd name="T20" fmla="*/ 3086 w 4227"/>
                    <a:gd name="T21" fmla="*/ 494 h 577"/>
                    <a:gd name="T22" fmla="*/ 3312 w 4227"/>
                    <a:gd name="T23" fmla="*/ 576 h 577"/>
                    <a:gd name="T24" fmla="*/ 3413 w 4227"/>
                    <a:gd name="T25" fmla="*/ 535 h 577"/>
                    <a:gd name="T26" fmla="*/ 3490 w 4227"/>
                    <a:gd name="T27" fmla="*/ 438 h 577"/>
                    <a:gd name="T28" fmla="*/ 3621 w 4227"/>
                    <a:gd name="T29" fmla="*/ 235 h 577"/>
                    <a:gd name="T30" fmla="*/ 3724 w 4227"/>
                    <a:gd name="T31" fmla="*/ 159 h 577"/>
                    <a:gd name="T32" fmla="*/ 3930 w 4227"/>
                    <a:gd name="T33" fmla="*/ 207 h 577"/>
                    <a:gd name="T34" fmla="*/ 4210 w 4227"/>
                    <a:gd name="T35" fmla="*/ 285 h 577"/>
                    <a:gd name="T36" fmla="*/ 4227 w 4227"/>
                    <a:gd name="T37" fmla="*/ 267 h 577"/>
                    <a:gd name="T38" fmla="*/ 4208 w 4227"/>
                    <a:gd name="T39" fmla="*/ 251 h 577"/>
                    <a:gd name="T40" fmla="*/ 3947 w 4227"/>
                    <a:gd name="T41" fmla="*/ 177 h 577"/>
                    <a:gd name="T42" fmla="*/ 3714 w 4227"/>
                    <a:gd name="T43" fmla="*/ 126 h 577"/>
                    <a:gd name="T44" fmla="*/ 3611 w 4227"/>
                    <a:gd name="T45" fmla="*/ 193 h 577"/>
                    <a:gd name="T46" fmla="*/ 3496 w 4227"/>
                    <a:gd name="T47" fmla="*/ 362 h 577"/>
                    <a:gd name="T48" fmla="*/ 3408 w 4227"/>
                    <a:gd name="T49" fmla="*/ 491 h 577"/>
                    <a:gd name="T50" fmla="*/ 3313 w 4227"/>
                    <a:gd name="T51" fmla="*/ 542 h 577"/>
                    <a:gd name="T52" fmla="*/ 3105 w 4227"/>
                    <a:gd name="T53" fmla="*/ 466 h 577"/>
                    <a:gd name="T54" fmla="*/ 2895 w 4227"/>
                    <a:gd name="T55" fmla="*/ 185 h 577"/>
                    <a:gd name="T56" fmla="*/ 2588 w 4227"/>
                    <a:gd name="T57" fmla="*/ 3 h 577"/>
                    <a:gd name="T58" fmla="*/ 2349 w 4227"/>
                    <a:gd name="T59" fmla="*/ 57 h 577"/>
                    <a:gd name="T60" fmla="*/ 1991 w 4227"/>
                    <a:gd name="T61" fmla="*/ 281 h 577"/>
                    <a:gd name="T62" fmla="*/ 1699 w 4227"/>
                    <a:gd name="T63" fmla="*/ 466 h 577"/>
                    <a:gd name="T64" fmla="*/ 1421 w 4227"/>
                    <a:gd name="T65" fmla="*/ 525 h 577"/>
                    <a:gd name="T66" fmla="*/ 1056 w 4227"/>
                    <a:gd name="T67" fmla="*/ 330 h 577"/>
                    <a:gd name="T68" fmla="*/ 695 w 4227"/>
                    <a:gd name="T69" fmla="*/ 83 h 577"/>
                    <a:gd name="T70" fmla="*/ 425 w 4227"/>
                    <a:gd name="T71" fmla="*/ 65 h 577"/>
                    <a:gd name="T72" fmla="*/ 15 w 4227"/>
                    <a:gd name="T73" fmla="*/ 158 h 577"/>
                    <a:gd name="T74" fmla="*/ 3 w 4227"/>
                    <a:gd name="T75" fmla="*/ 179 h 577"/>
                    <a:gd name="T76" fmla="*/ 24 w 4227"/>
                    <a:gd name="T77" fmla="*/ 191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27" h="577">
                      <a:moveTo>
                        <a:pt x="24" y="191"/>
                      </a:moveTo>
                      <a:cubicBezTo>
                        <a:pt x="131" y="160"/>
                        <a:pt x="284" y="116"/>
                        <a:pt x="428" y="99"/>
                      </a:cubicBezTo>
                      <a:cubicBezTo>
                        <a:pt x="523" y="89"/>
                        <a:pt x="613" y="90"/>
                        <a:pt x="683" y="115"/>
                      </a:cubicBezTo>
                      <a:cubicBezTo>
                        <a:pt x="826" y="167"/>
                        <a:pt x="929" y="266"/>
                        <a:pt x="1034" y="356"/>
                      </a:cubicBezTo>
                      <a:cubicBezTo>
                        <a:pt x="1143" y="450"/>
                        <a:pt x="1256" y="536"/>
                        <a:pt x="1416" y="559"/>
                      </a:cubicBezTo>
                      <a:cubicBezTo>
                        <a:pt x="1513" y="573"/>
                        <a:pt x="1613" y="546"/>
                        <a:pt x="1714" y="497"/>
                      </a:cubicBezTo>
                      <a:cubicBezTo>
                        <a:pt x="1812" y="448"/>
                        <a:pt x="1912" y="379"/>
                        <a:pt x="2011" y="309"/>
                      </a:cubicBezTo>
                      <a:cubicBezTo>
                        <a:pt x="2109" y="240"/>
                        <a:pt x="2208" y="169"/>
                        <a:pt x="2305" y="117"/>
                      </a:cubicBezTo>
                      <a:cubicBezTo>
                        <a:pt x="2400" y="67"/>
                        <a:pt x="2494" y="33"/>
                        <a:pt x="2587" y="38"/>
                      </a:cubicBezTo>
                      <a:cubicBezTo>
                        <a:pt x="2755" y="46"/>
                        <a:pt x="2816" y="115"/>
                        <a:pt x="2864" y="202"/>
                      </a:cubicBezTo>
                      <a:cubicBezTo>
                        <a:pt x="2917" y="296"/>
                        <a:pt x="2957" y="409"/>
                        <a:pt x="3086" y="494"/>
                      </a:cubicBezTo>
                      <a:cubicBezTo>
                        <a:pt x="3151" y="538"/>
                        <a:pt x="3231" y="574"/>
                        <a:pt x="3312" y="576"/>
                      </a:cubicBezTo>
                      <a:cubicBezTo>
                        <a:pt x="3349" y="577"/>
                        <a:pt x="3382" y="562"/>
                        <a:pt x="3413" y="535"/>
                      </a:cubicBezTo>
                      <a:cubicBezTo>
                        <a:pt x="3440" y="510"/>
                        <a:pt x="3466" y="476"/>
                        <a:pt x="3490" y="438"/>
                      </a:cubicBezTo>
                      <a:cubicBezTo>
                        <a:pt x="3532" y="372"/>
                        <a:pt x="3572" y="293"/>
                        <a:pt x="3621" y="235"/>
                      </a:cubicBezTo>
                      <a:cubicBezTo>
                        <a:pt x="3651" y="199"/>
                        <a:pt x="3684" y="170"/>
                        <a:pt x="3724" y="159"/>
                      </a:cubicBezTo>
                      <a:cubicBezTo>
                        <a:pt x="3808" y="135"/>
                        <a:pt x="3865" y="170"/>
                        <a:pt x="3930" y="207"/>
                      </a:cubicBezTo>
                      <a:cubicBezTo>
                        <a:pt x="4001" y="248"/>
                        <a:pt x="4082" y="293"/>
                        <a:pt x="4210" y="285"/>
                      </a:cubicBezTo>
                      <a:cubicBezTo>
                        <a:pt x="4220" y="285"/>
                        <a:pt x="4227" y="276"/>
                        <a:pt x="4227" y="267"/>
                      </a:cubicBezTo>
                      <a:cubicBezTo>
                        <a:pt x="4226" y="257"/>
                        <a:pt x="4218" y="250"/>
                        <a:pt x="4208" y="251"/>
                      </a:cubicBezTo>
                      <a:cubicBezTo>
                        <a:pt x="4089" y="258"/>
                        <a:pt x="4014" y="215"/>
                        <a:pt x="3947" y="177"/>
                      </a:cubicBezTo>
                      <a:cubicBezTo>
                        <a:pt x="3874" y="135"/>
                        <a:pt x="3810" y="99"/>
                        <a:pt x="3714" y="126"/>
                      </a:cubicBezTo>
                      <a:cubicBezTo>
                        <a:pt x="3676" y="136"/>
                        <a:pt x="3642" y="161"/>
                        <a:pt x="3611" y="193"/>
                      </a:cubicBezTo>
                      <a:cubicBezTo>
                        <a:pt x="3568" y="239"/>
                        <a:pt x="3532" y="302"/>
                        <a:pt x="3496" y="362"/>
                      </a:cubicBezTo>
                      <a:cubicBezTo>
                        <a:pt x="3467" y="410"/>
                        <a:pt x="3439" y="457"/>
                        <a:pt x="3408" y="491"/>
                      </a:cubicBezTo>
                      <a:cubicBezTo>
                        <a:pt x="3380" y="522"/>
                        <a:pt x="3349" y="543"/>
                        <a:pt x="3313" y="542"/>
                      </a:cubicBezTo>
                      <a:cubicBezTo>
                        <a:pt x="3238" y="540"/>
                        <a:pt x="3165" y="505"/>
                        <a:pt x="3105" y="466"/>
                      </a:cubicBezTo>
                      <a:cubicBezTo>
                        <a:pt x="2982" y="384"/>
                        <a:pt x="2945" y="275"/>
                        <a:pt x="2895" y="185"/>
                      </a:cubicBezTo>
                      <a:cubicBezTo>
                        <a:pt x="2841" y="89"/>
                        <a:pt x="2774" y="12"/>
                        <a:pt x="2588" y="3"/>
                      </a:cubicBezTo>
                      <a:cubicBezTo>
                        <a:pt x="2509" y="0"/>
                        <a:pt x="2429" y="21"/>
                        <a:pt x="2349" y="57"/>
                      </a:cubicBezTo>
                      <a:cubicBezTo>
                        <a:pt x="2230" y="111"/>
                        <a:pt x="2111" y="197"/>
                        <a:pt x="1991" y="281"/>
                      </a:cubicBezTo>
                      <a:cubicBezTo>
                        <a:pt x="1893" y="350"/>
                        <a:pt x="1795" y="418"/>
                        <a:pt x="1699" y="466"/>
                      </a:cubicBezTo>
                      <a:cubicBezTo>
                        <a:pt x="1605" y="512"/>
                        <a:pt x="1512" y="538"/>
                        <a:pt x="1421" y="525"/>
                      </a:cubicBezTo>
                      <a:cubicBezTo>
                        <a:pt x="1268" y="503"/>
                        <a:pt x="1161" y="420"/>
                        <a:pt x="1056" y="330"/>
                      </a:cubicBezTo>
                      <a:cubicBezTo>
                        <a:pt x="948" y="237"/>
                        <a:pt x="842" y="136"/>
                        <a:pt x="695" y="83"/>
                      </a:cubicBezTo>
                      <a:cubicBezTo>
                        <a:pt x="620" y="56"/>
                        <a:pt x="524" y="54"/>
                        <a:pt x="425" y="65"/>
                      </a:cubicBezTo>
                      <a:cubicBezTo>
                        <a:pt x="278" y="82"/>
                        <a:pt x="122" y="126"/>
                        <a:pt x="15" y="158"/>
                      </a:cubicBezTo>
                      <a:cubicBezTo>
                        <a:pt x="6" y="161"/>
                        <a:pt x="0" y="170"/>
                        <a:pt x="3" y="179"/>
                      </a:cubicBezTo>
                      <a:cubicBezTo>
                        <a:pt x="6" y="188"/>
                        <a:pt x="15" y="194"/>
                        <a:pt x="24" y="191"/>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3" name="Freeform 206">
                  <a:extLst>
                    <a:ext uri="{FF2B5EF4-FFF2-40B4-BE49-F238E27FC236}">
                      <a16:creationId xmlns:a16="http://schemas.microsoft.com/office/drawing/2014/main" id="{10087461-6FAF-4363-99FF-AA7A73F3E64F}"/>
                    </a:ext>
                  </a:extLst>
                </p:cNvPr>
                <p:cNvSpPr>
                  <a:spLocks/>
                </p:cNvSpPr>
                <p:nvPr/>
              </p:nvSpPr>
              <p:spPr bwMode="auto">
                <a:xfrm>
                  <a:off x="7156450" y="4940301"/>
                  <a:ext cx="1612900" cy="133350"/>
                </a:xfrm>
                <a:custGeom>
                  <a:avLst/>
                  <a:gdLst>
                    <a:gd name="T0" fmla="*/ 11 w 3467"/>
                    <a:gd name="T1" fmla="*/ 46 h 285"/>
                    <a:gd name="T2" fmla="*/ 421 w 3467"/>
                    <a:gd name="T3" fmla="*/ 220 h 285"/>
                    <a:gd name="T4" fmla="*/ 949 w 3467"/>
                    <a:gd name="T5" fmla="*/ 148 h 285"/>
                    <a:gd name="T6" fmla="*/ 1464 w 3467"/>
                    <a:gd name="T7" fmla="*/ 44 h 285"/>
                    <a:gd name="T8" fmla="*/ 1887 w 3467"/>
                    <a:gd name="T9" fmla="*/ 151 h 285"/>
                    <a:gd name="T10" fmla="*/ 2316 w 3467"/>
                    <a:gd name="T11" fmla="*/ 272 h 285"/>
                    <a:gd name="T12" fmla="*/ 2681 w 3467"/>
                    <a:gd name="T13" fmla="*/ 174 h 285"/>
                    <a:gd name="T14" fmla="*/ 3029 w 3467"/>
                    <a:gd name="T15" fmla="*/ 57 h 285"/>
                    <a:gd name="T16" fmla="*/ 3240 w 3467"/>
                    <a:gd name="T17" fmla="*/ 125 h 285"/>
                    <a:gd name="T18" fmla="*/ 3444 w 3467"/>
                    <a:gd name="T19" fmla="*/ 227 h 285"/>
                    <a:gd name="T20" fmla="*/ 3465 w 3467"/>
                    <a:gd name="T21" fmla="*/ 214 h 285"/>
                    <a:gd name="T22" fmla="*/ 3453 w 3467"/>
                    <a:gd name="T23" fmla="*/ 193 h 285"/>
                    <a:gd name="T24" fmla="*/ 3257 w 3467"/>
                    <a:gd name="T25" fmla="*/ 95 h 285"/>
                    <a:gd name="T26" fmla="*/ 3028 w 3467"/>
                    <a:gd name="T27" fmla="*/ 23 h 285"/>
                    <a:gd name="T28" fmla="*/ 2666 w 3467"/>
                    <a:gd name="T29" fmla="*/ 143 h 285"/>
                    <a:gd name="T30" fmla="*/ 2320 w 3467"/>
                    <a:gd name="T31" fmla="*/ 237 h 285"/>
                    <a:gd name="T32" fmla="*/ 1899 w 3467"/>
                    <a:gd name="T33" fmla="*/ 119 h 285"/>
                    <a:gd name="T34" fmla="*/ 1466 w 3467"/>
                    <a:gd name="T35" fmla="*/ 10 h 285"/>
                    <a:gd name="T36" fmla="*/ 939 w 3467"/>
                    <a:gd name="T37" fmla="*/ 115 h 285"/>
                    <a:gd name="T38" fmla="*/ 427 w 3467"/>
                    <a:gd name="T39" fmla="*/ 186 h 285"/>
                    <a:gd name="T40" fmla="*/ 28 w 3467"/>
                    <a:gd name="T41" fmla="*/ 15 h 285"/>
                    <a:gd name="T42" fmla="*/ 4 w 3467"/>
                    <a:gd name="T43" fmla="*/ 23 h 285"/>
                    <a:gd name="T44" fmla="*/ 11 w 3467"/>
                    <a:gd name="T45" fmla="*/ 4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67" h="285">
                      <a:moveTo>
                        <a:pt x="11" y="46"/>
                      </a:moveTo>
                      <a:cubicBezTo>
                        <a:pt x="154" y="121"/>
                        <a:pt x="266" y="193"/>
                        <a:pt x="421" y="220"/>
                      </a:cubicBezTo>
                      <a:cubicBezTo>
                        <a:pt x="601" y="251"/>
                        <a:pt x="775" y="203"/>
                        <a:pt x="949" y="148"/>
                      </a:cubicBezTo>
                      <a:cubicBezTo>
                        <a:pt x="1118" y="94"/>
                        <a:pt x="1288" y="35"/>
                        <a:pt x="1464" y="44"/>
                      </a:cubicBezTo>
                      <a:cubicBezTo>
                        <a:pt x="1619" y="52"/>
                        <a:pt x="1753" y="101"/>
                        <a:pt x="1887" y="151"/>
                      </a:cubicBezTo>
                      <a:cubicBezTo>
                        <a:pt x="2024" y="203"/>
                        <a:pt x="2160" y="256"/>
                        <a:pt x="2316" y="272"/>
                      </a:cubicBezTo>
                      <a:cubicBezTo>
                        <a:pt x="2443" y="285"/>
                        <a:pt x="2562" y="232"/>
                        <a:pt x="2681" y="174"/>
                      </a:cubicBezTo>
                      <a:cubicBezTo>
                        <a:pt x="2794" y="119"/>
                        <a:pt x="2907" y="59"/>
                        <a:pt x="3029" y="57"/>
                      </a:cubicBezTo>
                      <a:cubicBezTo>
                        <a:pt x="3105" y="56"/>
                        <a:pt x="3174" y="88"/>
                        <a:pt x="3240" y="125"/>
                      </a:cubicBezTo>
                      <a:cubicBezTo>
                        <a:pt x="3310" y="165"/>
                        <a:pt x="3377" y="208"/>
                        <a:pt x="3444" y="227"/>
                      </a:cubicBezTo>
                      <a:cubicBezTo>
                        <a:pt x="3453" y="229"/>
                        <a:pt x="3462" y="224"/>
                        <a:pt x="3465" y="214"/>
                      </a:cubicBezTo>
                      <a:cubicBezTo>
                        <a:pt x="3467" y="205"/>
                        <a:pt x="3462" y="196"/>
                        <a:pt x="3453" y="193"/>
                      </a:cubicBezTo>
                      <a:cubicBezTo>
                        <a:pt x="3388" y="176"/>
                        <a:pt x="3324" y="133"/>
                        <a:pt x="3257" y="95"/>
                      </a:cubicBezTo>
                      <a:cubicBezTo>
                        <a:pt x="3185" y="55"/>
                        <a:pt x="3110" y="21"/>
                        <a:pt x="3028" y="23"/>
                      </a:cubicBezTo>
                      <a:cubicBezTo>
                        <a:pt x="2902" y="25"/>
                        <a:pt x="2784" y="86"/>
                        <a:pt x="2666" y="143"/>
                      </a:cubicBezTo>
                      <a:cubicBezTo>
                        <a:pt x="2553" y="198"/>
                        <a:pt x="2440" y="250"/>
                        <a:pt x="2320" y="237"/>
                      </a:cubicBezTo>
                      <a:cubicBezTo>
                        <a:pt x="2167" y="222"/>
                        <a:pt x="2033" y="170"/>
                        <a:pt x="1899" y="119"/>
                      </a:cubicBezTo>
                      <a:cubicBezTo>
                        <a:pt x="1762" y="67"/>
                        <a:pt x="1624" y="18"/>
                        <a:pt x="1466" y="10"/>
                      </a:cubicBezTo>
                      <a:cubicBezTo>
                        <a:pt x="1285" y="0"/>
                        <a:pt x="1112" y="60"/>
                        <a:pt x="939" y="115"/>
                      </a:cubicBezTo>
                      <a:cubicBezTo>
                        <a:pt x="770" y="168"/>
                        <a:pt x="602" y="216"/>
                        <a:pt x="427" y="186"/>
                      </a:cubicBezTo>
                      <a:cubicBezTo>
                        <a:pt x="275" y="160"/>
                        <a:pt x="167" y="89"/>
                        <a:pt x="28" y="15"/>
                      </a:cubicBezTo>
                      <a:cubicBezTo>
                        <a:pt x="19" y="11"/>
                        <a:pt x="9" y="14"/>
                        <a:pt x="4" y="23"/>
                      </a:cubicBezTo>
                      <a:cubicBezTo>
                        <a:pt x="0" y="31"/>
                        <a:pt x="3" y="41"/>
                        <a:pt x="11" y="46"/>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4" name="Freeform 207">
                  <a:extLst>
                    <a:ext uri="{FF2B5EF4-FFF2-40B4-BE49-F238E27FC236}">
                      <a16:creationId xmlns:a16="http://schemas.microsoft.com/office/drawing/2014/main" id="{39AD66C9-3BD7-4141-A50A-D1196DA7D384}"/>
                    </a:ext>
                  </a:extLst>
                </p:cNvPr>
                <p:cNvSpPr>
                  <a:spLocks/>
                </p:cNvSpPr>
                <p:nvPr/>
              </p:nvSpPr>
              <p:spPr bwMode="auto">
                <a:xfrm>
                  <a:off x="8843963" y="4897438"/>
                  <a:ext cx="733425" cy="166688"/>
                </a:xfrm>
                <a:custGeom>
                  <a:avLst/>
                  <a:gdLst>
                    <a:gd name="T0" fmla="*/ 17 w 1576"/>
                    <a:gd name="T1" fmla="*/ 350 h 357"/>
                    <a:gd name="T2" fmla="*/ 707 w 1576"/>
                    <a:gd name="T3" fmla="*/ 180 h 357"/>
                    <a:gd name="T4" fmla="*/ 1181 w 1576"/>
                    <a:gd name="T5" fmla="*/ 70 h 357"/>
                    <a:gd name="T6" fmla="*/ 1544 w 1576"/>
                    <a:gd name="T7" fmla="*/ 300 h 357"/>
                    <a:gd name="T8" fmla="*/ 1568 w 1576"/>
                    <a:gd name="T9" fmla="*/ 302 h 357"/>
                    <a:gd name="T10" fmla="*/ 1570 w 1576"/>
                    <a:gd name="T11" fmla="*/ 278 h 357"/>
                    <a:gd name="T12" fmla="*/ 1188 w 1576"/>
                    <a:gd name="T13" fmla="*/ 36 h 357"/>
                    <a:gd name="T14" fmla="*/ 688 w 1576"/>
                    <a:gd name="T15" fmla="*/ 151 h 357"/>
                    <a:gd name="T16" fmla="*/ 19 w 1576"/>
                    <a:gd name="T17" fmla="*/ 316 h 357"/>
                    <a:gd name="T18" fmla="*/ 1 w 1576"/>
                    <a:gd name="T19" fmla="*/ 332 h 357"/>
                    <a:gd name="T20" fmla="*/ 17 w 1576"/>
                    <a:gd name="T21" fmla="*/ 3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6" h="357">
                      <a:moveTo>
                        <a:pt x="17" y="350"/>
                      </a:moveTo>
                      <a:cubicBezTo>
                        <a:pt x="163" y="357"/>
                        <a:pt x="450" y="342"/>
                        <a:pt x="707" y="180"/>
                      </a:cubicBezTo>
                      <a:cubicBezTo>
                        <a:pt x="831" y="101"/>
                        <a:pt x="1001" y="35"/>
                        <a:pt x="1181" y="70"/>
                      </a:cubicBezTo>
                      <a:cubicBezTo>
                        <a:pt x="1301" y="93"/>
                        <a:pt x="1425" y="162"/>
                        <a:pt x="1544" y="300"/>
                      </a:cubicBezTo>
                      <a:cubicBezTo>
                        <a:pt x="1550" y="307"/>
                        <a:pt x="1561" y="308"/>
                        <a:pt x="1568" y="302"/>
                      </a:cubicBezTo>
                      <a:cubicBezTo>
                        <a:pt x="1575" y="296"/>
                        <a:pt x="1576" y="285"/>
                        <a:pt x="1570" y="278"/>
                      </a:cubicBezTo>
                      <a:cubicBezTo>
                        <a:pt x="1445" y="132"/>
                        <a:pt x="1314" y="61"/>
                        <a:pt x="1188" y="36"/>
                      </a:cubicBezTo>
                      <a:cubicBezTo>
                        <a:pt x="998" y="0"/>
                        <a:pt x="819" y="68"/>
                        <a:pt x="688" y="151"/>
                      </a:cubicBezTo>
                      <a:cubicBezTo>
                        <a:pt x="439" y="308"/>
                        <a:pt x="161" y="322"/>
                        <a:pt x="19" y="316"/>
                      </a:cubicBezTo>
                      <a:cubicBezTo>
                        <a:pt x="9" y="315"/>
                        <a:pt x="1" y="322"/>
                        <a:pt x="1" y="332"/>
                      </a:cubicBezTo>
                      <a:cubicBezTo>
                        <a:pt x="0" y="342"/>
                        <a:pt x="8" y="350"/>
                        <a:pt x="17" y="350"/>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5" name="Freeform 208">
                  <a:extLst>
                    <a:ext uri="{FF2B5EF4-FFF2-40B4-BE49-F238E27FC236}">
                      <a16:creationId xmlns:a16="http://schemas.microsoft.com/office/drawing/2014/main" id="{B7514682-428B-4E1B-A203-5C7DE7FD04F7}"/>
                    </a:ext>
                  </a:extLst>
                </p:cNvPr>
                <p:cNvSpPr>
                  <a:spLocks/>
                </p:cNvSpPr>
                <p:nvPr/>
              </p:nvSpPr>
              <p:spPr bwMode="auto">
                <a:xfrm>
                  <a:off x="8939213" y="5121276"/>
                  <a:ext cx="546100" cy="84138"/>
                </a:xfrm>
                <a:custGeom>
                  <a:avLst/>
                  <a:gdLst>
                    <a:gd name="T0" fmla="*/ 27 w 1174"/>
                    <a:gd name="T1" fmla="*/ 171 h 179"/>
                    <a:gd name="T2" fmla="*/ 454 w 1174"/>
                    <a:gd name="T3" fmla="*/ 40 h 179"/>
                    <a:gd name="T4" fmla="*/ 692 w 1174"/>
                    <a:gd name="T5" fmla="*/ 94 h 179"/>
                    <a:gd name="T6" fmla="*/ 1157 w 1174"/>
                    <a:gd name="T7" fmla="*/ 162 h 179"/>
                    <a:gd name="T8" fmla="*/ 1173 w 1174"/>
                    <a:gd name="T9" fmla="*/ 143 h 179"/>
                    <a:gd name="T10" fmla="*/ 1154 w 1174"/>
                    <a:gd name="T11" fmla="*/ 127 h 179"/>
                    <a:gd name="T12" fmla="*/ 703 w 1174"/>
                    <a:gd name="T13" fmla="*/ 61 h 179"/>
                    <a:gd name="T14" fmla="*/ 455 w 1174"/>
                    <a:gd name="T15" fmla="*/ 5 h 179"/>
                    <a:gd name="T16" fmla="*/ 13 w 1174"/>
                    <a:gd name="T17" fmla="*/ 139 h 179"/>
                    <a:gd name="T18" fmla="*/ 4 w 1174"/>
                    <a:gd name="T19" fmla="*/ 162 h 179"/>
                    <a:gd name="T20" fmla="*/ 27 w 1174"/>
                    <a:gd name="T21" fmla="*/ 17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4" h="179">
                      <a:moveTo>
                        <a:pt x="27" y="171"/>
                      </a:moveTo>
                      <a:cubicBezTo>
                        <a:pt x="219" y="90"/>
                        <a:pt x="333" y="35"/>
                        <a:pt x="454" y="40"/>
                      </a:cubicBezTo>
                      <a:cubicBezTo>
                        <a:pt x="535" y="43"/>
                        <a:pt x="611" y="68"/>
                        <a:pt x="692" y="94"/>
                      </a:cubicBezTo>
                      <a:cubicBezTo>
                        <a:pt x="818" y="135"/>
                        <a:pt x="959" y="179"/>
                        <a:pt x="1157" y="162"/>
                      </a:cubicBezTo>
                      <a:cubicBezTo>
                        <a:pt x="1167" y="161"/>
                        <a:pt x="1174" y="152"/>
                        <a:pt x="1173" y="143"/>
                      </a:cubicBezTo>
                      <a:cubicBezTo>
                        <a:pt x="1172" y="133"/>
                        <a:pt x="1164" y="126"/>
                        <a:pt x="1154" y="127"/>
                      </a:cubicBezTo>
                      <a:cubicBezTo>
                        <a:pt x="961" y="144"/>
                        <a:pt x="825" y="101"/>
                        <a:pt x="703" y="61"/>
                      </a:cubicBezTo>
                      <a:cubicBezTo>
                        <a:pt x="618" y="34"/>
                        <a:pt x="540" y="9"/>
                        <a:pt x="455" y="5"/>
                      </a:cubicBezTo>
                      <a:cubicBezTo>
                        <a:pt x="331" y="0"/>
                        <a:pt x="212" y="55"/>
                        <a:pt x="13" y="139"/>
                      </a:cubicBezTo>
                      <a:cubicBezTo>
                        <a:pt x="5" y="143"/>
                        <a:pt x="0" y="153"/>
                        <a:pt x="4" y="162"/>
                      </a:cubicBezTo>
                      <a:cubicBezTo>
                        <a:pt x="8" y="171"/>
                        <a:pt x="18" y="175"/>
                        <a:pt x="27" y="171"/>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6" name="Freeform 209">
                  <a:extLst>
                    <a:ext uri="{FF2B5EF4-FFF2-40B4-BE49-F238E27FC236}">
                      <a16:creationId xmlns:a16="http://schemas.microsoft.com/office/drawing/2014/main" id="{CFB7CB6E-F0FA-46EE-958D-15DC34C0E787}"/>
                    </a:ext>
                  </a:extLst>
                </p:cNvPr>
                <p:cNvSpPr>
                  <a:spLocks/>
                </p:cNvSpPr>
                <p:nvPr/>
              </p:nvSpPr>
              <p:spPr bwMode="auto">
                <a:xfrm>
                  <a:off x="7658100" y="5084763"/>
                  <a:ext cx="1101725" cy="155575"/>
                </a:xfrm>
                <a:custGeom>
                  <a:avLst/>
                  <a:gdLst>
                    <a:gd name="T0" fmla="*/ 2352 w 2368"/>
                    <a:gd name="T1" fmla="*/ 208 h 334"/>
                    <a:gd name="T2" fmla="*/ 2149 w 2368"/>
                    <a:gd name="T3" fmla="*/ 157 h 334"/>
                    <a:gd name="T4" fmla="*/ 1333 w 2368"/>
                    <a:gd name="T5" fmla="*/ 187 h 334"/>
                    <a:gd name="T6" fmla="*/ 966 w 2368"/>
                    <a:gd name="T7" fmla="*/ 215 h 334"/>
                    <a:gd name="T8" fmla="*/ 448 w 2368"/>
                    <a:gd name="T9" fmla="*/ 215 h 334"/>
                    <a:gd name="T10" fmla="*/ 25 w 2368"/>
                    <a:gd name="T11" fmla="*/ 251 h 334"/>
                    <a:gd name="T12" fmla="*/ 3 w 2368"/>
                    <a:gd name="T13" fmla="*/ 262 h 334"/>
                    <a:gd name="T14" fmla="*/ 15 w 2368"/>
                    <a:gd name="T15" fmla="*/ 284 h 334"/>
                    <a:gd name="T16" fmla="*/ 457 w 2368"/>
                    <a:gd name="T17" fmla="*/ 248 h 334"/>
                    <a:gd name="T18" fmla="*/ 955 w 2368"/>
                    <a:gd name="T19" fmla="*/ 248 h 334"/>
                    <a:gd name="T20" fmla="*/ 1348 w 2368"/>
                    <a:gd name="T21" fmla="*/ 218 h 334"/>
                    <a:gd name="T22" fmla="*/ 2138 w 2368"/>
                    <a:gd name="T23" fmla="*/ 189 h 334"/>
                    <a:gd name="T24" fmla="*/ 2346 w 2368"/>
                    <a:gd name="T25" fmla="*/ 242 h 334"/>
                    <a:gd name="T26" fmla="*/ 2366 w 2368"/>
                    <a:gd name="T27" fmla="*/ 228 h 334"/>
                    <a:gd name="T28" fmla="*/ 2352 w 2368"/>
                    <a:gd name="T29" fmla="*/ 20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8" h="334">
                      <a:moveTo>
                        <a:pt x="2352" y="208"/>
                      </a:moveTo>
                      <a:cubicBezTo>
                        <a:pt x="2284" y="197"/>
                        <a:pt x="2215" y="178"/>
                        <a:pt x="2149" y="157"/>
                      </a:cubicBezTo>
                      <a:cubicBezTo>
                        <a:pt x="1675" y="0"/>
                        <a:pt x="1496" y="109"/>
                        <a:pt x="1333" y="187"/>
                      </a:cubicBezTo>
                      <a:cubicBezTo>
                        <a:pt x="1230" y="237"/>
                        <a:pt x="1134" y="274"/>
                        <a:pt x="966" y="215"/>
                      </a:cubicBezTo>
                      <a:cubicBezTo>
                        <a:pt x="753" y="140"/>
                        <a:pt x="594" y="174"/>
                        <a:pt x="448" y="215"/>
                      </a:cubicBezTo>
                      <a:cubicBezTo>
                        <a:pt x="308" y="253"/>
                        <a:pt x="180" y="299"/>
                        <a:pt x="25" y="251"/>
                      </a:cubicBezTo>
                      <a:cubicBezTo>
                        <a:pt x="16" y="248"/>
                        <a:pt x="6" y="253"/>
                        <a:pt x="3" y="262"/>
                      </a:cubicBezTo>
                      <a:cubicBezTo>
                        <a:pt x="0" y="271"/>
                        <a:pt x="6" y="281"/>
                        <a:pt x="15" y="284"/>
                      </a:cubicBezTo>
                      <a:cubicBezTo>
                        <a:pt x="177" y="334"/>
                        <a:pt x="311" y="289"/>
                        <a:pt x="457" y="248"/>
                      </a:cubicBezTo>
                      <a:cubicBezTo>
                        <a:pt x="597" y="209"/>
                        <a:pt x="750" y="176"/>
                        <a:pt x="955" y="248"/>
                      </a:cubicBezTo>
                      <a:cubicBezTo>
                        <a:pt x="1135" y="311"/>
                        <a:pt x="1238" y="271"/>
                        <a:pt x="1348" y="218"/>
                      </a:cubicBezTo>
                      <a:cubicBezTo>
                        <a:pt x="1506" y="142"/>
                        <a:pt x="1679" y="38"/>
                        <a:pt x="2138" y="189"/>
                      </a:cubicBezTo>
                      <a:cubicBezTo>
                        <a:pt x="2206" y="212"/>
                        <a:pt x="2276" y="230"/>
                        <a:pt x="2346" y="242"/>
                      </a:cubicBezTo>
                      <a:cubicBezTo>
                        <a:pt x="2355" y="244"/>
                        <a:pt x="2364" y="238"/>
                        <a:pt x="2366" y="228"/>
                      </a:cubicBezTo>
                      <a:cubicBezTo>
                        <a:pt x="2368" y="219"/>
                        <a:pt x="2361" y="210"/>
                        <a:pt x="2352" y="208"/>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7" name="Freeform 210">
                  <a:extLst>
                    <a:ext uri="{FF2B5EF4-FFF2-40B4-BE49-F238E27FC236}">
                      <a16:creationId xmlns:a16="http://schemas.microsoft.com/office/drawing/2014/main" id="{D66F7AE0-8D2C-499D-908D-DFC75D39FE94}"/>
                    </a:ext>
                  </a:extLst>
                </p:cNvPr>
                <p:cNvSpPr>
                  <a:spLocks/>
                </p:cNvSpPr>
                <p:nvPr/>
              </p:nvSpPr>
              <p:spPr bwMode="auto">
                <a:xfrm>
                  <a:off x="7610475" y="4752976"/>
                  <a:ext cx="49213" cy="280988"/>
                </a:xfrm>
                <a:custGeom>
                  <a:avLst/>
                  <a:gdLst>
                    <a:gd name="T0" fmla="*/ 72 w 108"/>
                    <a:gd name="T1" fmla="*/ 16 h 603"/>
                    <a:gd name="T2" fmla="*/ 65 w 108"/>
                    <a:gd name="T3" fmla="*/ 53 h 603"/>
                    <a:gd name="T4" fmla="*/ 39 w 108"/>
                    <a:gd name="T5" fmla="*/ 229 h 603"/>
                    <a:gd name="T6" fmla="*/ 1 w 108"/>
                    <a:gd name="T7" fmla="*/ 584 h 603"/>
                    <a:gd name="T8" fmla="*/ 17 w 108"/>
                    <a:gd name="T9" fmla="*/ 602 h 603"/>
                    <a:gd name="T10" fmla="*/ 36 w 108"/>
                    <a:gd name="T11" fmla="*/ 586 h 603"/>
                    <a:gd name="T12" fmla="*/ 74 w 108"/>
                    <a:gd name="T13" fmla="*/ 233 h 603"/>
                    <a:gd name="T14" fmla="*/ 99 w 108"/>
                    <a:gd name="T15" fmla="*/ 60 h 603"/>
                    <a:gd name="T16" fmla="*/ 106 w 108"/>
                    <a:gd name="T17" fmla="*/ 22 h 603"/>
                    <a:gd name="T18" fmla="*/ 92 w 108"/>
                    <a:gd name="T19" fmla="*/ 2 h 603"/>
                    <a:gd name="T20" fmla="*/ 72 w 108"/>
                    <a:gd name="T21" fmla="*/ 1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03">
                      <a:moveTo>
                        <a:pt x="72" y="16"/>
                      </a:moveTo>
                      <a:cubicBezTo>
                        <a:pt x="69" y="28"/>
                        <a:pt x="67" y="41"/>
                        <a:pt x="65" y="53"/>
                      </a:cubicBezTo>
                      <a:cubicBezTo>
                        <a:pt x="56" y="94"/>
                        <a:pt x="47" y="162"/>
                        <a:pt x="39" y="229"/>
                      </a:cubicBezTo>
                      <a:cubicBezTo>
                        <a:pt x="26" y="347"/>
                        <a:pt x="11" y="465"/>
                        <a:pt x="1" y="584"/>
                      </a:cubicBezTo>
                      <a:cubicBezTo>
                        <a:pt x="0" y="593"/>
                        <a:pt x="7" y="601"/>
                        <a:pt x="17" y="602"/>
                      </a:cubicBezTo>
                      <a:cubicBezTo>
                        <a:pt x="26" y="603"/>
                        <a:pt x="35" y="596"/>
                        <a:pt x="36" y="586"/>
                      </a:cubicBezTo>
                      <a:cubicBezTo>
                        <a:pt x="45" y="468"/>
                        <a:pt x="60" y="351"/>
                        <a:pt x="74" y="233"/>
                      </a:cubicBezTo>
                      <a:cubicBezTo>
                        <a:pt x="81" y="167"/>
                        <a:pt x="91" y="100"/>
                        <a:pt x="99" y="60"/>
                      </a:cubicBezTo>
                      <a:cubicBezTo>
                        <a:pt x="101" y="47"/>
                        <a:pt x="103" y="35"/>
                        <a:pt x="106" y="22"/>
                      </a:cubicBezTo>
                      <a:cubicBezTo>
                        <a:pt x="108" y="13"/>
                        <a:pt x="102" y="4"/>
                        <a:pt x="92" y="2"/>
                      </a:cubicBezTo>
                      <a:cubicBezTo>
                        <a:pt x="83" y="0"/>
                        <a:pt x="74" y="6"/>
                        <a:pt x="72" y="1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8" name="Freeform 211">
                  <a:extLst>
                    <a:ext uri="{FF2B5EF4-FFF2-40B4-BE49-F238E27FC236}">
                      <a16:creationId xmlns:a16="http://schemas.microsoft.com/office/drawing/2014/main" id="{7679B125-73FD-462F-BA71-FB911D1D726B}"/>
                    </a:ext>
                  </a:extLst>
                </p:cNvPr>
                <p:cNvSpPr>
                  <a:spLocks/>
                </p:cNvSpPr>
                <p:nvPr/>
              </p:nvSpPr>
              <p:spPr bwMode="auto">
                <a:xfrm>
                  <a:off x="8785225" y="4706938"/>
                  <a:ext cx="19050" cy="257175"/>
                </a:xfrm>
                <a:custGeom>
                  <a:avLst/>
                  <a:gdLst>
                    <a:gd name="T0" fmla="*/ 4 w 41"/>
                    <a:gd name="T1" fmla="*/ 18 h 553"/>
                    <a:gd name="T2" fmla="*/ 4 w 41"/>
                    <a:gd name="T3" fmla="*/ 52 h 553"/>
                    <a:gd name="T4" fmla="*/ 5 w 41"/>
                    <a:gd name="T5" fmla="*/ 164 h 553"/>
                    <a:gd name="T6" fmla="*/ 0 w 41"/>
                    <a:gd name="T7" fmla="*/ 535 h 553"/>
                    <a:gd name="T8" fmla="*/ 17 w 41"/>
                    <a:gd name="T9" fmla="*/ 553 h 553"/>
                    <a:gd name="T10" fmla="*/ 35 w 41"/>
                    <a:gd name="T11" fmla="*/ 536 h 553"/>
                    <a:gd name="T12" fmla="*/ 40 w 41"/>
                    <a:gd name="T13" fmla="*/ 163 h 553"/>
                    <a:gd name="T14" fmla="*/ 39 w 41"/>
                    <a:gd name="T15" fmla="*/ 52 h 553"/>
                    <a:gd name="T16" fmla="*/ 38 w 41"/>
                    <a:gd name="T17" fmla="*/ 17 h 553"/>
                    <a:gd name="T18" fmla="*/ 21 w 41"/>
                    <a:gd name="T19" fmla="*/ 0 h 553"/>
                    <a:gd name="T20" fmla="*/ 4 w 41"/>
                    <a:gd name="T21" fmla="*/ 18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53">
                      <a:moveTo>
                        <a:pt x="4" y="18"/>
                      </a:moveTo>
                      <a:cubicBezTo>
                        <a:pt x="4" y="29"/>
                        <a:pt x="4" y="41"/>
                        <a:pt x="4" y="52"/>
                      </a:cubicBezTo>
                      <a:cubicBezTo>
                        <a:pt x="5" y="89"/>
                        <a:pt x="5" y="127"/>
                        <a:pt x="5" y="164"/>
                      </a:cubicBezTo>
                      <a:cubicBezTo>
                        <a:pt x="6" y="271"/>
                        <a:pt x="2" y="428"/>
                        <a:pt x="0" y="535"/>
                      </a:cubicBezTo>
                      <a:cubicBezTo>
                        <a:pt x="0" y="545"/>
                        <a:pt x="8" y="553"/>
                        <a:pt x="17" y="553"/>
                      </a:cubicBezTo>
                      <a:cubicBezTo>
                        <a:pt x="27" y="553"/>
                        <a:pt x="35" y="545"/>
                        <a:pt x="35" y="536"/>
                      </a:cubicBezTo>
                      <a:cubicBezTo>
                        <a:pt x="37" y="428"/>
                        <a:pt x="41" y="271"/>
                        <a:pt x="40" y="163"/>
                      </a:cubicBezTo>
                      <a:cubicBezTo>
                        <a:pt x="40" y="126"/>
                        <a:pt x="39" y="89"/>
                        <a:pt x="39" y="52"/>
                      </a:cubicBezTo>
                      <a:cubicBezTo>
                        <a:pt x="38" y="40"/>
                        <a:pt x="38" y="29"/>
                        <a:pt x="38" y="17"/>
                      </a:cubicBezTo>
                      <a:cubicBezTo>
                        <a:pt x="38" y="8"/>
                        <a:pt x="30" y="0"/>
                        <a:pt x="21" y="0"/>
                      </a:cubicBezTo>
                      <a:cubicBezTo>
                        <a:pt x="11" y="1"/>
                        <a:pt x="4" y="8"/>
                        <a:pt x="4" y="1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9" name="Freeform 212">
                  <a:extLst>
                    <a:ext uri="{FF2B5EF4-FFF2-40B4-BE49-F238E27FC236}">
                      <a16:creationId xmlns:a16="http://schemas.microsoft.com/office/drawing/2014/main" id="{3F694C9B-51C2-4F8C-B243-59D543E9AFC6}"/>
                    </a:ext>
                  </a:extLst>
                </p:cNvPr>
                <p:cNvSpPr>
                  <a:spLocks/>
                </p:cNvSpPr>
                <p:nvPr/>
              </p:nvSpPr>
              <p:spPr bwMode="auto">
                <a:xfrm>
                  <a:off x="9097963" y="4843463"/>
                  <a:ext cx="146050" cy="209550"/>
                </a:xfrm>
                <a:custGeom>
                  <a:avLst/>
                  <a:gdLst>
                    <a:gd name="T0" fmla="*/ 285 w 315"/>
                    <a:gd name="T1" fmla="*/ 5 h 453"/>
                    <a:gd name="T2" fmla="*/ 134 w 315"/>
                    <a:gd name="T3" fmla="*/ 167 h 453"/>
                    <a:gd name="T4" fmla="*/ 3 w 315"/>
                    <a:gd name="T5" fmla="*/ 429 h 453"/>
                    <a:gd name="T6" fmla="*/ 15 w 315"/>
                    <a:gd name="T7" fmla="*/ 450 h 453"/>
                    <a:gd name="T8" fmla="*/ 36 w 315"/>
                    <a:gd name="T9" fmla="*/ 438 h 453"/>
                    <a:gd name="T10" fmla="*/ 162 w 315"/>
                    <a:gd name="T11" fmla="*/ 188 h 453"/>
                    <a:gd name="T12" fmla="*/ 306 w 315"/>
                    <a:gd name="T13" fmla="*/ 33 h 453"/>
                    <a:gd name="T14" fmla="*/ 309 w 315"/>
                    <a:gd name="T15" fmla="*/ 9 h 453"/>
                    <a:gd name="T16" fmla="*/ 285 w 315"/>
                    <a:gd name="T17" fmla="*/ 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453">
                      <a:moveTo>
                        <a:pt x="285" y="5"/>
                      </a:moveTo>
                      <a:cubicBezTo>
                        <a:pt x="251" y="31"/>
                        <a:pt x="177" y="112"/>
                        <a:pt x="134" y="167"/>
                      </a:cubicBezTo>
                      <a:cubicBezTo>
                        <a:pt x="61" y="263"/>
                        <a:pt x="29" y="333"/>
                        <a:pt x="3" y="429"/>
                      </a:cubicBezTo>
                      <a:cubicBezTo>
                        <a:pt x="0" y="438"/>
                        <a:pt x="6" y="448"/>
                        <a:pt x="15" y="450"/>
                      </a:cubicBezTo>
                      <a:cubicBezTo>
                        <a:pt x="24" y="453"/>
                        <a:pt x="33" y="447"/>
                        <a:pt x="36" y="438"/>
                      </a:cubicBezTo>
                      <a:cubicBezTo>
                        <a:pt x="61" y="346"/>
                        <a:pt x="92" y="280"/>
                        <a:pt x="162" y="188"/>
                      </a:cubicBezTo>
                      <a:cubicBezTo>
                        <a:pt x="203" y="135"/>
                        <a:pt x="273" y="58"/>
                        <a:pt x="306" y="33"/>
                      </a:cubicBezTo>
                      <a:cubicBezTo>
                        <a:pt x="313" y="27"/>
                        <a:pt x="315" y="16"/>
                        <a:pt x="309" y="9"/>
                      </a:cubicBezTo>
                      <a:cubicBezTo>
                        <a:pt x="304" y="1"/>
                        <a:pt x="293" y="0"/>
                        <a:pt x="285" y="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0" name="Freeform 213">
                  <a:extLst>
                    <a:ext uri="{FF2B5EF4-FFF2-40B4-BE49-F238E27FC236}">
                      <a16:creationId xmlns:a16="http://schemas.microsoft.com/office/drawing/2014/main" id="{BD15F0AC-D37E-4551-B90A-5D4BC54D0273}"/>
                    </a:ext>
                  </a:extLst>
                </p:cNvPr>
                <p:cNvSpPr>
                  <a:spLocks/>
                </p:cNvSpPr>
                <p:nvPr/>
              </p:nvSpPr>
              <p:spPr bwMode="auto">
                <a:xfrm>
                  <a:off x="9137650" y="5324476"/>
                  <a:ext cx="131763" cy="52388"/>
                </a:xfrm>
                <a:custGeom>
                  <a:avLst/>
                  <a:gdLst>
                    <a:gd name="T0" fmla="*/ 5 w 285"/>
                    <a:gd name="T1" fmla="*/ 30 h 115"/>
                    <a:gd name="T2" fmla="*/ 122 w 285"/>
                    <a:gd name="T3" fmla="*/ 103 h 115"/>
                    <a:gd name="T4" fmla="*/ 280 w 285"/>
                    <a:gd name="T5" fmla="*/ 31 h 115"/>
                    <a:gd name="T6" fmla="*/ 276 w 285"/>
                    <a:gd name="T7" fmla="*/ 6 h 115"/>
                    <a:gd name="T8" fmla="*/ 252 w 285"/>
                    <a:gd name="T9" fmla="*/ 10 h 115"/>
                    <a:gd name="T10" fmla="*/ 128 w 285"/>
                    <a:gd name="T11" fmla="*/ 69 h 115"/>
                    <a:gd name="T12" fmla="*/ 33 w 285"/>
                    <a:gd name="T13" fmla="*/ 9 h 115"/>
                    <a:gd name="T14" fmla="*/ 8 w 285"/>
                    <a:gd name="T15" fmla="*/ 6 h 115"/>
                    <a:gd name="T16" fmla="*/ 5 w 285"/>
                    <a:gd name="T17"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15">
                      <a:moveTo>
                        <a:pt x="5" y="30"/>
                      </a:moveTo>
                      <a:cubicBezTo>
                        <a:pt x="41" y="76"/>
                        <a:pt x="82" y="96"/>
                        <a:pt x="122" y="103"/>
                      </a:cubicBezTo>
                      <a:cubicBezTo>
                        <a:pt x="192" y="115"/>
                        <a:pt x="245" y="77"/>
                        <a:pt x="280" y="31"/>
                      </a:cubicBezTo>
                      <a:cubicBezTo>
                        <a:pt x="285" y="23"/>
                        <a:pt x="284" y="12"/>
                        <a:pt x="276" y="6"/>
                      </a:cubicBezTo>
                      <a:cubicBezTo>
                        <a:pt x="268" y="1"/>
                        <a:pt x="258" y="2"/>
                        <a:pt x="252" y="10"/>
                      </a:cubicBezTo>
                      <a:cubicBezTo>
                        <a:pt x="225" y="47"/>
                        <a:pt x="183" y="79"/>
                        <a:pt x="128" y="69"/>
                      </a:cubicBezTo>
                      <a:cubicBezTo>
                        <a:pt x="95" y="64"/>
                        <a:pt x="62" y="47"/>
                        <a:pt x="33" y="9"/>
                      </a:cubicBezTo>
                      <a:cubicBezTo>
                        <a:pt x="27" y="1"/>
                        <a:pt x="16" y="0"/>
                        <a:pt x="8" y="6"/>
                      </a:cubicBezTo>
                      <a:cubicBezTo>
                        <a:pt x="1" y="12"/>
                        <a:pt x="0" y="23"/>
                        <a:pt x="5" y="3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1" name="Freeform 214">
                  <a:extLst>
                    <a:ext uri="{FF2B5EF4-FFF2-40B4-BE49-F238E27FC236}">
                      <a16:creationId xmlns:a16="http://schemas.microsoft.com/office/drawing/2014/main" id="{B1F1444D-52CC-43B8-B4F3-F66873B8F412}"/>
                    </a:ext>
                  </a:extLst>
                </p:cNvPr>
                <p:cNvSpPr>
                  <a:spLocks/>
                </p:cNvSpPr>
                <p:nvPr/>
              </p:nvSpPr>
              <p:spPr bwMode="auto">
                <a:xfrm>
                  <a:off x="7213600" y="5256213"/>
                  <a:ext cx="315913" cy="63500"/>
                </a:xfrm>
                <a:custGeom>
                  <a:avLst/>
                  <a:gdLst>
                    <a:gd name="T0" fmla="*/ 661 w 677"/>
                    <a:gd name="T1" fmla="*/ 103 h 139"/>
                    <a:gd name="T2" fmla="*/ 494 w 677"/>
                    <a:gd name="T3" fmla="*/ 71 h 139"/>
                    <a:gd name="T4" fmla="*/ 19 w 677"/>
                    <a:gd name="T5" fmla="*/ 1 h 139"/>
                    <a:gd name="T6" fmla="*/ 1 w 677"/>
                    <a:gd name="T7" fmla="*/ 17 h 139"/>
                    <a:gd name="T8" fmla="*/ 17 w 677"/>
                    <a:gd name="T9" fmla="*/ 35 h 139"/>
                    <a:gd name="T10" fmla="*/ 488 w 677"/>
                    <a:gd name="T11" fmla="*/ 105 h 139"/>
                    <a:gd name="T12" fmla="*/ 654 w 677"/>
                    <a:gd name="T13" fmla="*/ 137 h 139"/>
                    <a:gd name="T14" fmla="*/ 675 w 677"/>
                    <a:gd name="T15" fmla="*/ 124 h 139"/>
                    <a:gd name="T16" fmla="*/ 661 w 677"/>
                    <a:gd name="T17"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7" h="139">
                      <a:moveTo>
                        <a:pt x="661" y="103"/>
                      </a:moveTo>
                      <a:cubicBezTo>
                        <a:pt x="605" y="93"/>
                        <a:pt x="550" y="81"/>
                        <a:pt x="494" y="71"/>
                      </a:cubicBezTo>
                      <a:cubicBezTo>
                        <a:pt x="334" y="40"/>
                        <a:pt x="145" y="9"/>
                        <a:pt x="19" y="1"/>
                      </a:cubicBezTo>
                      <a:cubicBezTo>
                        <a:pt x="9" y="0"/>
                        <a:pt x="1" y="7"/>
                        <a:pt x="1" y="17"/>
                      </a:cubicBezTo>
                      <a:cubicBezTo>
                        <a:pt x="0" y="26"/>
                        <a:pt x="7" y="35"/>
                        <a:pt x="17" y="35"/>
                      </a:cubicBezTo>
                      <a:cubicBezTo>
                        <a:pt x="142" y="44"/>
                        <a:pt x="329" y="74"/>
                        <a:pt x="488" y="105"/>
                      </a:cubicBezTo>
                      <a:cubicBezTo>
                        <a:pt x="543" y="115"/>
                        <a:pt x="599" y="126"/>
                        <a:pt x="654" y="137"/>
                      </a:cubicBezTo>
                      <a:cubicBezTo>
                        <a:pt x="664" y="139"/>
                        <a:pt x="673" y="133"/>
                        <a:pt x="675" y="124"/>
                      </a:cubicBezTo>
                      <a:cubicBezTo>
                        <a:pt x="677" y="114"/>
                        <a:pt x="670" y="105"/>
                        <a:pt x="661" y="10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2" name="Freeform 215">
                  <a:extLst>
                    <a:ext uri="{FF2B5EF4-FFF2-40B4-BE49-F238E27FC236}">
                      <a16:creationId xmlns:a16="http://schemas.microsoft.com/office/drawing/2014/main" id="{FE059C5E-6C5C-48BA-A736-BE0AD1422332}"/>
                    </a:ext>
                  </a:extLst>
                </p:cNvPr>
                <p:cNvSpPr>
                  <a:spLocks/>
                </p:cNvSpPr>
                <p:nvPr/>
              </p:nvSpPr>
              <p:spPr bwMode="auto">
                <a:xfrm>
                  <a:off x="9459913" y="3846513"/>
                  <a:ext cx="214313" cy="263525"/>
                </a:xfrm>
                <a:custGeom>
                  <a:avLst/>
                  <a:gdLst>
                    <a:gd name="T0" fmla="*/ 36 w 459"/>
                    <a:gd name="T1" fmla="*/ 551 h 566"/>
                    <a:gd name="T2" fmla="*/ 447 w 459"/>
                    <a:gd name="T3" fmla="*/ 35 h 566"/>
                    <a:gd name="T4" fmla="*/ 454 w 459"/>
                    <a:gd name="T5" fmla="*/ 12 h 566"/>
                    <a:gd name="T6" fmla="*/ 431 w 459"/>
                    <a:gd name="T7" fmla="*/ 4 h 566"/>
                    <a:gd name="T8" fmla="*/ 2 w 459"/>
                    <a:gd name="T9" fmla="*/ 545 h 566"/>
                    <a:gd name="T10" fmla="*/ 16 w 459"/>
                    <a:gd name="T11" fmla="*/ 565 h 566"/>
                    <a:gd name="T12" fmla="*/ 36 w 459"/>
                    <a:gd name="T13" fmla="*/ 551 h 566"/>
                  </a:gdLst>
                  <a:ahLst/>
                  <a:cxnLst>
                    <a:cxn ang="0">
                      <a:pos x="T0" y="T1"/>
                    </a:cxn>
                    <a:cxn ang="0">
                      <a:pos x="T2" y="T3"/>
                    </a:cxn>
                    <a:cxn ang="0">
                      <a:pos x="T4" y="T5"/>
                    </a:cxn>
                    <a:cxn ang="0">
                      <a:pos x="T6" y="T7"/>
                    </a:cxn>
                    <a:cxn ang="0">
                      <a:pos x="T8" y="T9"/>
                    </a:cxn>
                    <a:cxn ang="0">
                      <a:pos x="T10" y="T11"/>
                    </a:cxn>
                    <a:cxn ang="0">
                      <a:pos x="T12" y="T13"/>
                    </a:cxn>
                  </a:cxnLst>
                  <a:rect l="0" t="0" r="r" b="b"/>
                  <a:pathLst>
                    <a:path w="459" h="566">
                      <a:moveTo>
                        <a:pt x="36" y="551"/>
                      </a:moveTo>
                      <a:cubicBezTo>
                        <a:pt x="75" y="304"/>
                        <a:pt x="286" y="116"/>
                        <a:pt x="447" y="35"/>
                      </a:cubicBezTo>
                      <a:cubicBezTo>
                        <a:pt x="455" y="31"/>
                        <a:pt x="459" y="20"/>
                        <a:pt x="454" y="12"/>
                      </a:cubicBezTo>
                      <a:cubicBezTo>
                        <a:pt x="450" y="3"/>
                        <a:pt x="440" y="0"/>
                        <a:pt x="431" y="4"/>
                      </a:cubicBezTo>
                      <a:cubicBezTo>
                        <a:pt x="262" y="89"/>
                        <a:pt x="42" y="286"/>
                        <a:pt x="2" y="545"/>
                      </a:cubicBezTo>
                      <a:cubicBezTo>
                        <a:pt x="0" y="555"/>
                        <a:pt x="7" y="564"/>
                        <a:pt x="16" y="565"/>
                      </a:cubicBezTo>
                      <a:cubicBezTo>
                        <a:pt x="25" y="566"/>
                        <a:pt x="34" y="560"/>
                        <a:pt x="36" y="551"/>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3" name="Freeform 216">
                  <a:extLst>
                    <a:ext uri="{FF2B5EF4-FFF2-40B4-BE49-F238E27FC236}">
                      <a16:creationId xmlns:a16="http://schemas.microsoft.com/office/drawing/2014/main" id="{DCF484FB-000B-4234-A68A-96393BC8B3C4}"/>
                    </a:ext>
                  </a:extLst>
                </p:cNvPr>
                <p:cNvSpPr>
                  <a:spLocks/>
                </p:cNvSpPr>
                <p:nvPr/>
              </p:nvSpPr>
              <p:spPr bwMode="auto">
                <a:xfrm>
                  <a:off x="10053638" y="4125913"/>
                  <a:ext cx="141288" cy="307975"/>
                </a:xfrm>
                <a:custGeom>
                  <a:avLst/>
                  <a:gdLst>
                    <a:gd name="T0" fmla="*/ 30 w 303"/>
                    <a:gd name="T1" fmla="*/ 655 h 661"/>
                    <a:gd name="T2" fmla="*/ 295 w 303"/>
                    <a:gd name="T3" fmla="*/ 17 h 661"/>
                    <a:gd name="T4" fmla="*/ 277 w 303"/>
                    <a:gd name="T5" fmla="*/ 0 h 661"/>
                    <a:gd name="T6" fmla="*/ 261 w 303"/>
                    <a:gd name="T7" fmla="*/ 18 h 661"/>
                    <a:gd name="T8" fmla="*/ 9 w 303"/>
                    <a:gd name="T9" fmla="*/ 627 h 661"/>
                    <a:gd name="T10" fmla="*/ 6 w 303"/>
                    <a:gd name="T11" fmla="*/ 652 h 661"/>
                    <a:gd name="T12" fmla="*/ 30 w 303"/>
                    <a:gd name="T13" fmla="*/ 655 h 661"/>
                  </a:gdLst>
                  <a:ahLst/>
                  <a:cxnLst>
                    <a:cxn ang="0">
                      <a:pos x="T0" y="T1"/>
                    </a:cxn>
                    <a:cxn ang="0">
                      <a:pos x="T2" y="T3"/>
                    </a:cxn>
                    <a:cxn ang="0">
                      <a:pos x="T4" y="T5"/>
                    </a:cxn>
                    <a:cxn ang="0">
                      <a:pos x="T6" y="T7"/>
                    </a:cxn>
                    <a:cxn ang="0">
                      <a:pos x="T8" y="T9"/>
                    </a:cxn>
                    <a:cxn ang="0">
                      <a:pos x="T10" y="T11"/>
                    </a:cxn>
                    <a:cxn ang="0">
                      <a:pos x="T12" y="T13"/>
                    </a:cxn>
                  </a:cxnLst>
                  <a:rect l="0" t="0" r="r" b="b"/>
                  <a:pathLst>
                    <a:path w="303" h="661">
                      <a:moveTo>
                        <a:pt x="30" y="655"/>
                      </a:moveTo>
                      <a:cubicBezTo>
                        <a:pt x="237" y="494"/>
                        <a:pt x="303" y="205"/>
                        <a:pt x="295" y="17"/>
                      </a:cubicBezTo>
                      <a:cubicBezTo>
                        <a:pt x="295" y="7"/>
                        <a:pt x="287" y="0"/>
                        <a:pt x="277" y="0"/>
                      </a:cubicBezTo>
                      <a:cubicBezTo>
                        <a:pt x="268" y="1"/>
                        <a:pt x="261" y="9"/>
                        <a:pt x="261" y="18"/>
                      </a:cubicBezTo>
                      <a:cubicBezTo>
                        <a:pt x="268" y="198"/>
                        <a:pt x="206" y="474"/>
                        <a:pt x="9" y="627"/>
                      </a:cubicBezTo>
                      <a:cubicBezTo>
                        <a:pt x="2" y="633"/>
                        <a:pt x="0" y="644"/>
                        <a:pt x="6" y="652"/>
                      </a:cubicBezTo>
                      <a:cubicBezTo>
                        <a:pt x="12" y="659"/>
                        <a:pt x="23" y="661"/>
                        <a:pt x="30" y="65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4" name="Freeform 80">
                  <a:extLst>
                    <a:ext uri="{FF2B5EF4-FFF2-40B4-BE49-F238E27FC236}">
                      <a16:creationId xmlns:a16="http://schemas.microsoft.com/office/drawing/2014/main" id="{8359810E-315A-48C8-9A68-0A24D7EDD5BE}"/>
                    </a:ext>
                  </a:extLst>
                </p:cNvPr>
                <p:cNvSpPr>
                  <a:spLocks/>
                </p:cNvSpPr>
                <p:nvPr/>
              </p:nvSpPr>
              <p:spPr bwMode="auto">
                <a:xfrm rot="20557988">
                  <a:off x="8106635" y="3597248"/>
                  <a:ext cx="151713" cy="71485"/>
                </a:xfrm>
                <a:custGeom>
                  <a:avLst/>
                  <a:gdLst>
                    <a:gd name="T0" fmla="*/ 1 w 186"/>
                    <a:gd name="T1" fmla="*/ 12 h 104"/>
                    <a:gd name="T2" fmla="*/ 8 w 186"/>
                    <a:gd name="T3" fmla="*/ 0 h 104"/>
                    <a:gd name="T4" fmla="*/ 108 w 186"/>
                    <a:gd name="T5" fmla="*/ 10 h 104"/>
                    <a:gd name="T6" fmla="*/ 177 w 186"/>
                    <a:gd name="T7" fmla="*/ 7 h 104"/>
                    <a:gd name="T8" fmla="*/ 186 w 186"/>
                    <a:gd name="T9" fmla="*/ 17 h 104"/>
                    <a:gd name="T10" fmla="*/ 171 w 186"/>
                    <a:gd name="T11" fmla="*/ 62 h 104"/>
                    <a:gd name="T12" fmla="*/ 83 w 186"/>
                    <a:gd name="T13" fmla="*/ 102 h 104"/>
                    <a:gd name="T14" fmla="*/ 1 w 186"/>
                    <a:gd name="T15" fmla="*/ 1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04">
                      <a:moveTo>
                        <a:pt x="1" y="12"/>
                      </a:moveTo>
                      <a:cubicBezTo>
                        <a:pt x="0" y="3"/>
                        <a:pt x="4" y="0"/>
                        <a:pt x="8" y="0"/>
                      </a:cubicBezTo>
                      <a:cubicBezTo>
                        <a:pt x="22" y="0"/>
                        <a:pt x="57" y="7"/>
                        <a:pt x="108" y="10"/>
                      </a:cubicBezTo>
                      <a:cubicBezTo>
                        <a:pt x="146" y="12"/>
                        <a:pt x="168" y="9"/>
                        <a:pt x="177" y="7"/>
                      </a:cubicBezTo>
                      <a:cubicBezTo>
                        <a:pt x="185" y="6"/>
                        <a:pt x="185" y="14"/>
                        <a:pt x="186" y="17"/>
                      </a:cubicBezTo>
                      <a:cubicBezTo>
                        <a:pt x="186" y="31"/>
                        <a:pt x="178" y="50"/>
                        <a:pt x="171" y="62"/>
                      </a:cubicBezTo>
                      <a:cubicBezTo>
                        <a:pt x="148" y="98"/>
                        <a:pt x="115" y="104"/>
                        <a:pt x="83" y="102"/>
                      </a:cubicBezTo>
                      <a:cubicBezTo>
                        <a:pt x="53" y="101"/>
                        <a:pt x="3" y="66"/>
                        <a:pt x="1"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5" name="Freeform 217">
                  <a:extLst>
                    <a:ext uri="{FF2B5EF4-FFF2-40B4-BE49-F238E27FC236}">
                      <a16:creationId xmlns:a16="http://schemas.microsoft.com/office/drawing/2014/main" id="{CFFF2A0A-8630-4BB0-BC1B-51BA236621EC}"/>
                    </a:ext>
                  </a:extLst>
                </p:cNvPr>
                <p:cNvSpPr>
                  <a:spLocks/>
                </p:cNvSpPr>
                <p:nvPr/>
              </p:nvSpPr>
              <p:spPr bwMode="auto">
                <a:xfrm>
                  <a:off x="9418638" y="3817938"/>
                  <a:ext cx="169863" cy="212725"/>
                </a:xfrm>
                <a:custGeom>
                  <a:avLst/>
                  <a:gdLst>
                    <a:gd name="T0" fmla="*/ 35 w 365"/>
                    <a:gd name="T1" fmla="*/ 440 h 455"/>
                    <a:gd name="T2" fmla="*/ 353 w 365"/>
                    <a:gd name="T3" fmla="*/ 35 h 455"/>
                    <a:gd name="T4" fmla="*/ 360 w 365"/>
                    <a:gd name="T5" fmla="*/ 11 h 455"/>
                    <a:gd name="T6" fmla="*/ 336 w 365"/>
                    <a:gd name="T7" fmla="*/ 5 h 455"/>
                    <a:gd name="T8" fmla="*/ 2 w 365"/>
                    <a:gd name="T9" fmla="*/ 430 h 455"/>
                    <a:gd name="T10" fmla="*/ 14 w 365"/>
                    <a:gd name="T11" fmla="*/ 452 h 455"/>
                    <a:gd name="T12" fmla="*/ 35 w 365"/>
                    <a:gd name="T13" fmla="*/ 440 h 455"/>
                  </a:gdLst>
                  <a:ahLst/>
                  <a:cxnLst>
                    <a:cxn ang="0">
                      <a:pos x="T0" y="T1"/>
                    </a:cxn>
                    <a:cxn ang="0">
                      <a:pos x="T2" y="T3"/>
                    </a:cxn>
                    <a:cxn ang="0">
                      <a:pos x="T4" y="T5"/>
                    </a:cxn>
                    <a:cxn ang="0">
                      <a:pos x="T6" y="T7"/>
                    </a:cxn>
                    <a:cxn ang="0">
                      <a:pos x="T8" y="T9"/>
                    </a:cxn>
                    <a:cxn ang="0">
                      <a:pos x="T10" y="T11"/>
                    </a:cxn>
                    <a:cxn ang="0">
                      <a:pos x="T12" y="T13"/>
                    </a:cxn>
                  </a:cxnLst>
                  <a:rect l="0" t="0" r="r" b="b"/>
                  <a:pathLst>
                    <a:path w="365" h="455">
                      <a:moveTo>
                        <a:pt x="35" y="440"/>
                      </a:moveTo>
                      <a:cubicBezTo>
                        <a:pt x="95" y="240"/>
                        <a:pt x="228" y="107"/>
                        <a:pt x="353" y="35"/>
                      </a:cubicBezTo>
                      <a:cubicBezTo>
                        <a:pt x="362" y="30"/>
                        <a:pt x="365" y="19"/>
                        <a:pt x="360" y="11"/>
                      </a:cubicBezTo>
                      <a:cubicBezTo>
                        <a:pt x="355" y="3"/>
                        <a:pt x="344" y="0"/>
                        <a:pt x="336" y="5"/>
                      </a:cubicBezTo>
                      <a:cubicBezTo>
                        <a:pt x="205" y="81"/>
                        <a:pt x="65" y="220"/>
                        <a:pt x="2" y="430"/>
                      </a:cubicBezTo>
                      <a:cubicBezTo>
                        <a:pt x="0" y="439"/>
                        <a:pt x="5" y="449"/>
                        <a:pt x="14" y="452"/>
                      </a:cubicBezTo>
                      <a:cubicBezTo>
                        <a:pt x="23" y="455"/>
                        <a:pt x="33" y="449"/>
                        <a:pt x="35" y="44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6" name="Freeform 218">
                  <a:extLst>
                    <a:ext uri="{FF2B5EF4-FFF2-40B4-BE49-F238E27FC236}">
                      <a16:creationId xmlns:a16="http://schemas.microsoft.com/office/drawing/2014/main" id="{E881068C-64B5-4BF8-9064-03B552E22E0B}"/>
                    </a:ext>
                  </a:extLst>
                </p:cNvPr>
                <p:cNvSpPr>
                  <a:spLocks/>
                </p:cNvSpPr>
                <p:nvPr/>
              </p:nvSpPr>
              <p:spPr bwMode="auto">
                <a:xfrm>
                  <a:off x="10145713" y="4186238"/>
                  <a:ext cx="112713" cy="242888"/>
                </a:xfrm>
                <a:custGeom>
                  <a:avLst/>
                  <a:gdLst>
                    <a:gd name="T0" fmla="*/ 31 w 242"/>
                    <a:gd name="T1" fmla="*/ 516 h 523"/>
                    <a:gd name="T2" fmla="*/ 241 w 242"/>
                    <a:gd name="T3" fmla="*/ 18 h 523"/>
                    <a:gd name="T4" fmla="*/ 225 w 242"/>
                    <a:gd name="T5" fmla="*/ 0 h 523"/>
                    <a:gd name="T6" fmla="*/ 207 w 242"/>
                    <a:gd name="T7" fmla="*/ 17 h 523"/>
                    <a:gd name="T8" fmla="*/ 6 w 242"/>
                    <a:gd name="T9" fmla="*/ 492 h 523"/>
                    <a:gd name="T10" fmla="*/ 6 w 242"/>
                    <a:gd name="T11" fmla="*/ 516 h 523"/>
                    <a:gd name="T12" fmla="*/ 31 w 242"/>
                    <a:gd name="T13" fmla="*/ 516 h 523"/>
                  </a:gdLst>
                  <a:ahLst/>
                  <a:cxnLst>
                    <a:cxn ang="0">
                      <a:pos x="T0" y="T1"/>
                    </a:cxn>
                    <a:cxn ang="0">
                      <a:pos x="T2" y="T3"/>
                    </a:cxn>
                    <a:cxn ang="0">
                      <a:pos x="T4" y="T5"/>
                    </a:cxn>
                    <a:cxn ang="0">
                      <a:pos x="T6" y="T7"/>
                    </a:cxn>
                    <a:cxn ang="0">
                      <a:pos x="T8" y="T9"/>
                    </a:cxn>
                    <a:cxn ang="0">
                      <a:pos x="T10" y="T11"/>
                    </a:cxn>
                    <a:cxn ang="0">
                      <a:pos x="T12" y="T13"/>
                    </a:cxn>
                  </a:cxnLst>
                  <a:rect l="0" t="0" r="r" b="b"/>
                  <a:pathLst>
                    <a:path w="242" h="523">
                      <a:moveTo>
                        <a:pt x="31" y="516"/>
                      </a:moveTo>
                      <a:cubicBezTo>
                        <a:pt x="185" y="360"/>
                        <a:pt x="238" y="170"/>
                        <a:pt x="241" y="18"/>
                      </a:cubicBezTo>
                      <a:cubicBezTo>
                        <a:pt x="242" y="8"/>
                        <a:pt x="234" y="1"/>
                        <a:pt x="225" y="0"/>
                      </a:cubicBezTo>
                      <a:cubicBezTo>
                        <a:pt x="215" y="0"/>
                        <a:pt x="207" y="8"/>
                        <a:pt x="207" y="17"/>
                      </a:cubicBezTo>
                      <a:cubicBezTo>
                        <a:pt x="204" y="162"/>
                        <a:pt x="153" y="343"/>
                        <a:pt x="6" y="492"/>
                      </a:cubicBezTo>
                      <a:cubicBezTo>
                        <a:pt x="0" y="499"/>
                        <a:pt x="0" y="510"/>
                        <a:pt x="6" y="516"/>
                      </a:cubicBezTo>
                      <a:cubicBezTo>
                        <a:pt x="13" y="523"/>
                        <a:pt x="24" y="523"/>
                        <a:pt x="31" y="51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grpSp>
      <p:grpSp>
        <p:nvGrpSpPr>
          <p:cNvPr id="977" name="그룹 976">
            <a:extLst>
              <a:ext uri="{FF2B5EF4-FFF2-40B4-BE49-F238E27FC236}">
                <a16:creationId xmlns:a16="http://schemas.microsoft.com/office/drawing/2014/main" id="{F6E8B0D1-EB64-4E9E-B133-029909292E3E}"/>
              </a:ext>
            </a:extLst>
          </p:cNvPr>
          <p:cNvGrpSpPr/>
          <p:nvPr/>
        </p:nvGrpSpPr>
        <p:grpSpPr>
          <a:xfrm>
            <a:off x="-13518" y="195324"/>
            <a:ext cx="323165" cy="4752854"/>
            <a:chOff x="-18024" y="260432"/>
            <a:chExt cx="430886"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027737"/>
              <a:ext cx="3760629" cy="430886"/>
            </a:xfrm>
            <a:prstGeom prst="rect">
              <a:avLst/>
            </a:prstGeom>
            <a:noFill/>
          </p:spPr>
          <p:txBody>
            <a:bodyPr wrap="square" rtlCol="0">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정리 </a:t>
              </a:r>
              <a:endParaRPr lang="en-US" altLang="ko-KR"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a:p>
              <a:pPr defTabSz="685800" latinLnBrk="1">
                <a:buClrTx/>
              </a:pP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grpSp>
        <p:nvGrpSpPr>
          <p:cNvPr id="5" name="그룹 4">
            <a:extLst>
              <a:ext uri="{FF2B5EF4-FFF2-40B4-BE49-F238E27FC236}">
                <a16:creationId xmlns:a16="http://schemas.microsoft.com/office/drawing/2014/main" id="{EFBB48C8-3844-2A59-C2D0-4815AF353B11}"/>
              </a:ext>
            </a:extLst>
          </p:cNvPr>
          <p:cNvGrpSpPr/>
          <p:nvPr/>
        </p:nvGrpSpPr>
        <p:grpSpPr>
          <a:xfrm>
            <a:off x="3564196" y="4621465"/>
            <a:ext cx="3293918" cy="268322"/>
            <a:chOff x="1047672" y="3786823"/>
            <a:chExt cx="4391891" cy="357762"/>
          </a:xfrm>
        </p:grpSpPr>
        <p:sp>
          <p:nvSpPr>
            <p:cNvPr id="6" name="TextBox 5">
              <a:extLst>
                <a:ext uri="{FF2B5EF4-FFF2-40B4-BE49-F238E27FC236}">
                  <a16:creationId xmlns:a16="http://schemas.microsoft.com/office/drawing/2014/main" id="{CAFB5D57-F739-FD79-E56F-9C2615363E3C}"/>
                </a:ext>
              </a:extLst>
            </p:cNvPr>
            <p:cNvSpPr txBox="1"/>
            <p:nvPr/>
          </p:nvSpPr>
          <p:spPr>
            <a:xfrm>
              <a:off x="1192575" y="3836810"/>
              <a:ext cx="4246988" cy="307775"/>
            </a:xfrm>
            <a:prstGeom prst="rect">
              <a:avLst/>
            </a:prstGeom>
            <a:noFill/>
          </p:spPr>
          <p:txBody>
            <a:bodyPr wrap="square">
              <a:spAutoFit/>
            </a:bodyPr>
            <a:lstStyle/>
            <a:p>
              <a:pPr defTabSz="685800"/>
              <a:r>
                <a:rPr lang="ko-KR" altLang="en-US" sz="900">
                  <a:solidFill>
                    <a:prstClr val="black">
                      <a:lumMod val="95000"/>
                      <a:lumOff val="5000"/>
                    </a:prstClr>
                  </a:solidFill>
                  <a:latin typeface="나눔바른고딕" panose="020B0603020101020101" pitchFamily="50" charset="-127"/>
                  <a:ea typeface="나눔바른고딕" panose="020B0603020101020101" pitchFamily="50" charset="-127"/>
                </a:rPr>
                <a:t>청년취업 사관학교 새싹 도봉 </a:t>
              </a:r>
              <a:r>
                <a:rPr lang="en-US" altLang="ko-KR" sz="900">
                  <a:solidFill>
                    <a:prstClr val="black">
                      <a:lumMod val="95000"/>
                      <a:lumOff val="5000"/>
                    </a:prstClr>
                  </a:solidFill>
                  <a:latin typeface="나눔바른고딕" panose="020B0603020101020101" pitchFamily="50" charset="-127"/>
                  <a:ea typeface="나눔바른고딕" panose="020B0603020101020101" pitchFamily="50" charset="-127"/>
                </a:rPr>
                <a:t>AI </a:t>
              </a:r>
              <a:r>
                <a:rPr lang="ko-KR" altLang="en-US" sz="900">
                  <a:solidFill>
                    <a:prstClr val="black">
                      <a:lumMod val="95000"/>
                      <a:lumOff val="5000"/>
                    </a:prstClr>
                  </a:solidFill>
                  <a:latin typeface="나눔바른고딕" panose="020B0603020101020101" pitchFamily="50" charset="-127"/>
                  <a:ea typeface="나눔바른고딕" panose="020B0603020101020101" pitchFamily="50" charset="-127"/>
                </a:rPr>
                <a:t>개발자</a:t>
              </a:r>
              <a:r>
                <a:rPr lang="en-US" altLang="ko-KR" sz="900">
                  <a:solidFill>
                    <a:prstClr val="black">
                      <a:lumMod val="95000"/>
                      <a:lumOff val="5000"/>
                    </a:prstClr>
                  </a:solidFill>
                  <a:latin typeface="나눔바른고딕" panose="020B0603020101020101" pitchFamily="50" charset="-127"/>
                  <a:ea typeface="나눔바른고딕" panose="020B0603020101020101" pitchFamily="50" charset="-127"/>
                </a:rPr>
                <a:t> </a:t>
              </a:r>
              <a:r>
                <a:rPr lang="ko-KR" altLang="en-US" sz="900">
                  <a:solidFill>
                    <a:prstClr val="black">
                      <a:lumMod val="95000"/>
                      <a:lumOff val="5000"/>
                    </a:prstClr>
                  </a:solidFill>
                  <a:latin typeface="나눔바른고딕" panose="020B0603020101020101" pitchFamily="50" charset="-127"/>
                  <a:ea typeface="나눔바른고딕" panose="020B0603020101020101" pitchFamily="50" charset="-127"/>
                </a:rPr>
                <a:t>양성과정</a:t>
              </a:r>
              <a:endParaRPr lang="ko-KR" altLang="en-US" sz="900" dirty="0">
                <a:solidFill>
                  <a:prstClr val="black">
                    <a:lumMod val="95000"/>
                    <a:lumOff val="5000"/>
                  </a:prstClr>
                </a:solidFill>
                <a:latin typeface="나눔바른고딕" panose="020B0603020101020101" pitchFamily="50" charset="-127"/>
                <a:ea typeface="나눔바른고딕" panose="020B0603020101020101" pitchFamily="50" charset="-127"/>
              </a:endParaRPr>
            </a:p>
          </p:txBody>
        </p:sp>
        <p:pic>
          <p:nvPicPr>
            <p:cNvPr id="7" name="Picture 2" descr="꿈꾸는 개발자 데뷔코스, 싹">
              <a:extLst>
                <a:ext uri="{FF2B5EF4-FFF2-40B4-BE49-F238E27FC236}">
                  <a16:creationId xmlns:a16="http://schemas.microsoft.com/office/drawing/2014/main" id="{FA305E3B-B19A-C7A2-F89D-A300A309502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7672" y="3786823"/>
              <a:ext cx="289805" cy="30777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15;p3">
            <a:extLst>
              <a:ext uri="{FF2B5EF4-FFF2-40B4-BE49-F238E27FC236}">
                <a16:creationId xmlns:a16="http://schemas.microsoft.com/office/drawing/2014/main" id="{027EB439-0E8C-17A6-006E-EDE4A5ADAB89}"/>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88</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07719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FC34A65-85CA-6065-588E-E0E5E5F4EC0C}"/>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p>
          </p:txBody>
        </p:sp>
      </p:grpSp>
      <p:pic>
        <p:nvPicPr>
          <p:cNvPr id="2050" name="Picture 2">
            <a:extLst>
              <a:ext uri="{FF2B5EF4-FFF2-40B4-BE49-F238E27FC236}">
                <a16:creationId xmlns:a16="http://schemas.microsoft.com/office/drawing/2014/main" id="{4F01649C-CE0C-290C-528A-AD41AA44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83" y="609425"/>
            <a:ext cx="3989714" cy="2216076"/>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0A44D0-F777-57F0-B69B-05DD749526B8}"/>
              </a:ext>
            </a:extLst>
          </p:cNvPr>
          <p:cNvSpPr txBox="1"/>
          <p:nvPr/>
        </p:nvSpPr>
        <p:spPr>
          <a:xfrm>
            <a:off x="659758" y="272149"/>
            <a:ext cx="4567276" cy="323165"/>
          </a:xfrm>
          <a:prstGeom prst="rect">
            <a:avLst/>
          </a:prstGeom>
          <a:noFill/>
        </p:spPr>
        <p:txBody>
          <a:bodyPr wrap="none" rtlCol="0">
            <a:spAutoFit/>
          </a:bodyPr>
          <a:lstStyle/>
          <a:p>
            <a:pPr defTabSz="685800" latinLnBrk="1">
              <a:buClrTx/>
            </a:pPr>
            <a:r>
              <a:rPr lang="en-US" altLang="ko-KR" sz="1500" b="1" kern="1200" dirty="0">
                <a:solidFill>
                  <a:prstClr val="black"/>
                </a:solidFill>
                <a:latin typeface="나눔바른고딕" panose="020B0603020101020101" pitchFamily="50" charset="-127"/>
                <a:ea typeface="나눔바른고딕" panose="020B0603020101020101" pitchFamily="50" charset="-127"/>
                <a:cs typeface="+mn-cs"/>
              </a:rPr>
              <a:t>Process </a:t>
            </a:r>
            <a:r>
              <a:rPr lang="ko-KR" altLang="en-US" sz="1500" b="1" kern="1200" dirty="0">
                <a:solidFill>
                  <a:prstClr val="black"/>
                </a:solidFill>
                <a:latin typeface="나눔바른고딕" panose="020B0603020101020101" pitchFamily="50" charset="-127"/>
                <a:ea typeface="나눔바른고딕" panose="020B0603020101020101" pitchFamily="50" charset="-127"/>
                <a:cs typeface="+mn-cs"/>
              </a:rPr>
              <a:t>샘플 </a:t>
            </a:r>
            <a:r>
              <a:rPr lang="en-US" altLang="ko-KR" sz="1500" b="1"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500" b="1" kern="1200" dirty="0">
                <a:solidFill>
                  <a:prstClr val="black"/>
                </a:solidFill>
                <a:latin typeface="나눔바른고딕" panose="020B0603020101020101" pitchFamily="50" charset="-127"/>
                <a:ea typeface="나눔바른고딕" panose="020B0603020101020101" pitchFamily="50" charset="-127"/>
                <a:cs typeface="+mn-cs"/>
              </a:rPr>
              <a:t>작업의 전반적인 상황을 </a:t>
            </a:r>
            <a:r>
              <a:rPr lang="ko-KR" altLang="en-US" sz="1500" b="1" kern="1200" dirty="0" err="1">
                <a:solidFill>
                  <a:prstClr val="black"/>
                </a:solidFill>
                <a:latin typeface="나눔바른고딕" panose="020B0603020101020101" pitchFamily="50" charset="-127"/>
                <a:ea typeface="나눔바른고딕" panose="020B0603020101020101" pitchFamily="50" charset="-127"/>
                <a:cs typeface="+mn-cs"/>
              </a:rPr>
              <a:t>도식화해야함</a:t>
            </a:r>
            <a:r>
              <a:rPr lang="en-US" altLang="ko-KR" sz="1500" b="1"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900" b="1" kern="1200" dirty="0">
              <a:solidFill>
                <a:prstClr val="black"/>
              </a:solidFill>
              <a:latin typeface="나눔바른고딕" panose="020B0603020101020101" pitchFamily="50" charset="-127"/>
              <a:ea typeface="나눔바른고딕" panose="020B0603020101020101" pitchFamily="50" charset="-127"/>
              <a:cs typeface="+mn-cs"/>
            </a:endParaRPr>
          </a:p>
        </p:txBody>
      </p:sp>
      <p:pic>
        <p:nvPicPr>
          <p:cNvPr id="5" name="그림 4">
            <a:extLst>
              <a:ext uri="{FF2B5EF4-FFF2-40B4-BE49-F238E27FC236}">
                <a16:creationId xmlns:a16="http://schemas.microsoft.com/office/drawing/2014/main" id="{8B45CD17-3CDC-A916-09B5-49DFDDDE359C}"/>
              </a:ext>
            </a:extLst>
          </p:cNvPr>
          <p:cNvPicPr>
            <a:picLocks noChangeAspect="1"/>
          </p:cNvPicPr>
          <p:nvPr/>
        </p:nvPicPr>
        <p:blipFill>
          <a:blip r:embed="rId3"/>
          <a:stretch>
            <a:fillRect/>
          </a:stretch>
        </p:blipFill>
        <p:spPr>
          <a:xfrm>
            <a:off x="4899821" y="603239"/>
            <a:ext cx="3787950" cy="2558171"/>
          </a:xfrm>
          <a:prstGeom prst="rect">
            <a:avLst/>
          </a:prstGeom>
          <a:ln>
            <a:solidFill>
              <a:schemeClr val="bg1">
                <a:lumMod val="50000"/>
              </a:schemeClr>
            </a:solidFill>
          </a:ln>
        </p:spPr>
      </p:pic>
      <p:pic>
        <p:nvPicPr>
          <p:cNvPr id="2052" name="Picture 4" descr="랭체인 (LangChain) &lt; 도리의 디지털라이프">
            <a:extLst>
              <a:ext uri="{FF2B5EF4-FFF2-40B4-BE49-F238E27FC236}">
                <a16:creationId xmlns:a16="http://schemas.microsoft.com/office/drawing/2014/main" id="{72C83C6B-E403-10CB-28F3-C1A8FABB7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83" y="3161648"/>
            <a:ext cx="3787950" cy="164256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60628254-1ED7-3043-3132-D71CDACAA41D}"/>
              </a:ext>
            </a:extLst>
          </p:cNvPr>
          <p:cNvPicPr>
            <a:picLocks noChangeAspect="1"/>
          </p:cNvPicPr>
          <p:nvPr/>
        </p:nvPicPr>
        <p:blipFill>
          <a:blip r:embed="rId5"/>
          <a:stretch>
            <a:fillRect/>
          </a:stretch>
        </p:blipFill>
        <p:spPr>
          <a:xfrm>
            <a:off x="4899821" y="3294082"/>
            <a:ext cx="3787950" cy="1698839"/>
          </a:xfrm>
          <a:prstGeom prst="rect">
            <a:avLst/>
          </a:prstGeom>
          <a:ln>
            <a:solidFill>
              <a:schemeClr val="bg1">
                <a:lumMod val="50000"/>
              </a:schemeClr>
            </a:solidFill>
          </a:ln>
        </p:spPr>
      </p:pic>
      <p:sp>
        <p:nvSpPr>
          <p:cNvPr id="4" name="Google Shape;15;p3">
            <a:extLst>
              <a:ext uri="{FF2B5EF4-FFF2-40B4-BE49-F238E27FC236}">
                <a16:creationId xmlns:a16="http://schemas.microsoft.com/office/drawing/2014/main" id="{7606C978-4E26-6D1A-282C-5FA710C5B42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89</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74219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18" name="직사각형 17">
            <a:extLst>
              <a:ext uri="{FF2B5EF4-FFF2-40B4-BE49-F238E27FC236}">
                <a16:creationId xmlns:a16="http://schemas.microsoft.com/office/drawing/2014/main" id="{AE7514A8-83B1-EAD9-3D98-690C853E143F}"/>
              </a:ext>
            </a:extLst>
          </p:cNvPr>
          <p:cNvSpPr/>
          <p:nvPr/>
        </p:nvSpPr>
        <p:spPr>
          <a:xfrm>
            <a:off x="195943" y="1137427"/>
            <a:ext cx="8739051" cy="373130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dirty="0">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dirty="0">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&amp; </a:t>
            </a:r>
            <a:r>
              <a:rPr lang="en-US" altLang="ko-KR" sz="1000" b="1" dirty="0" err="1">
                <a:solidFill>
                  <a:schemeClr val="accent6">
                    <a:lumMod val="20000"/>
                    <a:lumOff val="80000"/>
                  </a:schemeClr>
                </a:solidFill>
                <a:latin typeface="나눔바른고딕" panose="020B0603020101020101" pitchFamily="50" charset="-127"/>
                <a:ea typeface="나눔바른고딕" panose="020B0603020101020101" pitchFamily="50" charset="-127"/>
              </a:rPr>
              <a:t>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3) </a:t>
            </a:r>
            <a:r>
              <a:rPr lang="ko-KR" altLang="en-US" b="1" dirty="0">
                <a:solidFill>
                  <a:srgbClr val="FFFF6D"/>
                </a:solidFill>
                <a:latin typeface="나눔바른고딕" panose="020B0603020101020101" pitchFamily="50" charset="-127"/>
                <a:ea typeface="나눔바른고딕" panose="020B0603020101020101" pitchFamily="50" charset="-127"/>
              </a:rPr>
              <a:t>활용 장비 및 재료</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A66DD060-D810-EDCE-3AEE-36A8F0FE2A15}"/>
              </a:ext>
            </a:extLst>
          </p:cNvPr>
          <p:cNvSpPr txBox="1"/>
          <p:nvPr/>
        </p:nvSpPr>
        <p:spPr>
          <a:xfrm>
            <a:off x="209006" y="787718"/>
            <a:ext cx="8725987" cy="369332"/>
          </a:xfrm>
          <a:prstGeom prst="rect">
            <a:avLst/>
          </a:prstGeom>
          <a:noFill/>
        </p:spPr>
        <p:txBody>
          <a:bodyPr wrap="square">
            <a:spAutoFit/>
          </a:bodyPr>
          <a:lstStyle/>
          <a:p>
            <a:pPr algn="ctr"/>
            <a:r>
              <a:rPr lang="ko-KR" altLang="en-US" sz="1800" b="1" dirty="0">
                <a:solidFill>
                  <a:schemeClr val="tx1"/>
                </a:solidFill>
                <a:latin typeface="나눔바른고딕" panose="020B0603020101020101" pitchFamily="50" charset="-127"/>
                <a:ea typeface="나눔바른고딕" panose="020B0603020101020101" pitchFamily="50" charset="-127"/>
              </a:rPr>
              <a:t>프로젝트 구조</a:t>
            </a:r>
          </a:p>
        </p:txBody>
      </p:sp>
      <p:sp>
        <p:nvSpPr>
          <p:cNvPr id="31" name="Google Shape;74;p16">
            <a:extLst>
              <a:ext uri="{FF2B5EF4-FFF2-40B4-BE49-F238E27FC236}">
                <a16:creationId xmlns:a16="http://schemas.microsoft.com/office/drawing/2014/main" id="{2BC854B3-9283-CCE3-7E4A-18B92733FEC4}"/>
              </a:ext>
            </a:extLst>
          </p:cNvPr>
          <p:cNvSpPr txBox="1"/>
          <p:nvPr/>
        </p:nvSpPr>
        <p:spPr>
          <a:xfrm>
            <a:off x="341289" y="3020365"/>
            <a:ext cx="649647"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200" b="1" dirty="0">
                <a:solidFill>
                  <a:schemeClr val="tx1"/>
                </a:solidFill>
                <a:latin typeface="나눔바른고딕" panose="020B0603020101020101" pitchFamily="50" charset="-127"/>
                <a:ea typeface="나눔바른고딕" panose="020B0603020101020101" pitchFamily="50" charset="-127"/>
              </a:rPr>
              <a:t>사용자</a:t>
            </a:r>
            <a:endParaRPr sz="1200" b="1" dirty="0">
              <a:solidFill>
                <a:schemeClr val="tx1"/>
              </a:solidFill>
              <a:latin typeface="나눔바른고딕" panose="020B0603020101020101" pitchFamily="50" charset="-127"/>
              <a:ea typeface="나눔바른고딕" panose="020B0603020101020101" pitchFamily="50" charset="-127"/>
            </a:endParaRPr>
          </a:p>
        </p:txBody>
      </p:sp>
      <p:pic>
        <p:nvPicPr>
          <p:cNvPr id="3090" name="Picture 18" descr="사용자 - 무료 사회적인개 아이콘">
            <a:extLst>
              <a:ext uri="{FF2B5EF4-FFF2-40B4-BE49-F238E27FC236}">
                <a16:creationId xmlns:a16="http://schemas.microsoft.com/office/drawing/2014/main" id="{418C751F-1E21-906F-560F-5848E0A1A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76" y="2155519"/>
            <a:ext cx="832462" cy="832462"/>
          </a:xfrm>
          <a:prstGeom prst="rect">
            <a:avLst/>
          </a:prstGeom>
          <a:noFill/>
          <a:extLst>
            <a:ext uri="{909E8E84-426E-40DD-AFC4-6F175D3DCCD1}">
              <a14:hiddenFill xmlns:a14="http://schemas.microsoft.com/office/drawing/2010/main">
                <a:solidFill>
                  <a:srgbClr val="FFFFFF"/>
                </a:solidFill>
              </a14:hiddenFill>
            </a:ext>
          </a:extLst>
        </p:spPr>
      </p:pic>
      <p:sp>
        <p:nvSpPr>
          <p:cNvPr id="34" name="직사각형 33">
            <a:extLst>
              <a:ext uri="{FF2B5EF4-FFF2-40B4-BE49-F238E27FC236}">
                <a16:creationId xmlns:a16="http://schemas.microsoft.com/office/drawing/2014/main" id="{407AA56F-0907-45D5-7E77-4FC52C8FB2C7}"/>
              </a:ext>
            </a:extLst>
          </p:cNvPr>
          <p:cNvSpPr/>
          <p:nvPr/>
        </p:nvSpPr>
        <p:spPr>
          <a:xfrm>
            <a:off x="1291032" y="2122437"/>
            <a:ext cx="955744"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나눔바른고딕" panose="020B0603020101020101" pitchFamily="50" charset="-127"/>
                <a:ea typeface="나눔바른고딕" panose="020B0603020101020101" pitchFamily="50" charset="-127"/>
              </a:rPr>
              <a:t>DB</a:t>
            </a:r>
            <a:endParaRPr lang="ko-KR" altLang="en-US" sz="1600" b="1" dirty="0">
              <a:solidFill>
                <a:schemeClr val="tx1"/>
              </a:solidFill>
              <a:latin typeface="나눔바른고딕" panose="020B0603020101020101" pitchFamily="50" charset="-127"/>
              <a:ea typeface="나눔바른고딕" panose="020B0603020101020101" pitchFamily="50" charset="-127"/>
            </a:endParaRPr>
          </a:p>
        </p:txBody>
      </p:sp>
      <p:sp>
        <p:nvSpPr>
          <p:cNvPr id="40" name="직사각형 39">
            <a:extLst>
              <a:ext uri="{FF2B5EF4-FFF2-40B4-BE49-F238E27FC236}">
                <a16:creationId xmlns:a16="http://schemas.microsoft.com/office/drawing/2014/main" id="{706D137A-AAFA-9427-EDCA-5D158AA9185E}"/>
              </a:ext>
            </a:extLst>
          </p:cNvPr>
          <p:cNvSpPr/>
          <p:nvPr/>
        </p:nvSpPr>
        <p:spPr>
          <a:xfrm>
            <a:off x="1291032" y="3080900"/>
            <a:ext cx="955744"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err="1">
                <a:solidFill>
                  <a:schemeClr val="tx1"/>
                </a:solidFill>
                <a:latin typeface="나눔바른고딕" panose="020B0603020101020101" pitchFamily="50" charset="-127"/>
                <a:ea typeface="나눔바른고딕" panose="020B0603020101020101" pitchFamily="50" charset="-127"/>
              </a:rPr>
              <a:t>전처리</a:t>
            </a:r>
            <a:endParaRPr lang="ko-KR" altLang="en-US" sz="1600" b="1" dirty="0">
              <a:solidFill>
                <a:schemeClr val="tx1"/>
              </a:solidFill>
              <a:latin typeface="나눔바른고딕" panose="020B0603020101020101" pitchFamily="50" charset="-127"/>
              <a:ea typeface="나눔바른고딕" panose="020B0603020101020101" pitchFamily="50" charset="-127"/>
            </a:endParaRPr>
          </a:p>
        </p:txBody>
      </p:sp>
      <p:cxnSp>
        <p:nvCxnSpPr>
          <p:cNvPr id="52" name="직선 화살표 연결선 51">
            <a:extLst>
              <a:ext uri="{FF2B5EF4-FFF2-40B4-BE49-F238E27FC236}">
                <a16:creationId xmlns:a16="http://schemas.microsoft.com/office/drawing/2014/main" id="{6F8A420D-F948-6172-0C31-D3E4CD175405}"/>
              </a:ext>
            </a:extLst>
          </p:cNvPr>
          <p:cNvCxnSpPr>
            <a:endCxn id="40" idx="0"/>
          </p:cNvCxnSpPr>
          <p:nvPr/>
        </p:nvCxnSpPr>
        <p:spPr>
          <a:xfrm>
            <a:off x="1768904" y="2648531"/>
            <a:ext cx="0" cy="432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83B9231-283C-61D5-73DF-414E3E8C77E7}"/>
              </a:ext>
            </a:extLst>
          </p:cNvPr>
          <p:cNvCxnSpPr>
            <a:cxnSpLocks/>
            <a:stCxn id="40" idx="3"/>
            <a:endCxn id="59" idx="1"/>
          </p:cNvCxnSpPr>
          <p:nvPr/>
        </p:nvCxnSpPr>
        <p:spPr>
          <a:xfrm flipV="1">
            <a:off x="2246776" y="2201531"/>
            <a:ext cx="955743" cy="114241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7C25F089-D89A-E2B0-5EAD-71C4C7F6F50B}"/>
              </a:ext>
            </a:extLst>
          </p:cNvPr>
          <p:cNvSpPr/>
          <p:nvPr/>
        </p:nvSpPr>
        <p:spPr>
          <a:xfrm>
            <a:off x="3202519" y="1938484"/>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이미지 프로세싱</a:t>
            </a:r>
          </a:p>
        </p:txBody>
      </p:sp>
      <p:sp>
        <p:nvSpPr>
          <p:cNvPr id="63" name="직사각형 62">
            <a:extLst>
              <a:ext uri="{FF2B5EF4-FFF2-40B4-BE49-F238E27FC236}">
                <a16:creationId xmlns:a16="http://schemas.microsoft.com/office/drawing/2014/main" id="{FD6C641E-E103-C0C7-3F99-342A9A71CF37}"/>
              </a:ext>
            </a:extLst>
          </p:cNvPr>
          <p:cNvSpPr/>
          <p:nvPr/>
        </p:nvSpPr>
        <p:spPr>
          <a:xfrm>
            <a:off x="3196160" y="2941969"/>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나눔바른고딕" panose="020B0603020101020101" pitchFamily="50" charset="-127"/>
                <a:ea typeface="나눔바른고딕" panose="020B0603020101020101" pitchFamily="50" charset="-127"/>
              </a:rPr>
              <a:t>OCR</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3072" name="직사각형 3071">
            <a:extLst>
              <a:ext uri="{FF2B5EF4-FFF2-40B4-BE49-F238E27FC236}">
                <a16:creationId xmlns:a16="http://schemas.microsoft.com/office/drawing/2014/main" id="{AE67369C-543A-E37D-E5B3-6741379C2AD8}"/>
              </a:ext>
            </a:extLst>
          </p:cNvPr>
          <p:cNvSpPr/>
          <p:nvPr/>
        </p:nvSpPr>
        <p:spPr>
          <a:xfrm>
            <a:off x="3202519" y="3800295"/>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맞춤법 진행</a:t>
            </a:r>
          </a:p>
        </p:txBody>
      </p:sp>
      <p:cxnSp>
        <p:nvCxnSpPr>
          <p:cNvPr id="3073" name="직선 화살표 연결선 3072">
            <a:extLst>
              <a:ext uri="{FF2B5EF4-FFF2-40B4-BE49-F238E27FC236}">
                <a16:creationId xmlns:a16="http://schemas.microsoft.com/office/drawing/2014/main" id="{A01DB5E8-F28E-78C1-5732-4F2E59DC8A5F}"/>
              </a:ext>
            </a:extLst>
          </p:cNvPr>
          <p:cNvCxnSpPr>
            <a:cxnSpLocks/>
            <a:stCxn id="59" idx="2"/>
            <a:endCxn id="63" idx="0"/>
          </p:cNvCxnSpPr>
          <p:nvPr/>
        </p:nvCxnSpPr>
        <p:spPr>
          <a:xfrm flipH="1">
            <a:off x="3798184" y="2464578"/>
            <a:ext cx="6359" cy="477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직선 화살표 연결선 3078">
            <a:extLst>
              <a:ext uri="{FF2B5EF4-FFF2-40B4-BE49-F238E27FC236}">
                <a16:creationId xmlns:a16="http://schemas.microsoft.com/office/drawing/2014/main" id="{03360B0B-4FA4-A644-E6DF-8540D498DE1A}"/>
              </a:ext>
            </a:extLst>
          </p:cNvPr>
          <p:cNvCxnSpPr>
            <a:cxnSpLocks/>
            <a:stCxn id="63" idx="2"/>
            <a:endCxn id="3072" idx="0"/>
          </p:cNvCxnSpPr>
          <p:nvPr/>
        </p:nvCxnSpPr>
        <p:spPr>
          <a:xfrm>
            <a:off x="3798184" y="3468063"/>
            <a:ext cx="6359" cy="332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7" name="직선 화살표 연결선 52">
            <a:extLst>
              <a:ext uri="{FF2B5EF4-FFF2-40B4-BE49-F238E27FC236}">
                <a16:creationId xmlns:a16="http://schemas.microsoft.com/office/drawing/2014/main" id="{1C70B8C6-17C7-500E-2AB8-531E90D71C1A}"/>
              </a:ext>
            </a:extLst>
          </p:cNvPr>
          <p:cNvCxnSpPr>
            <a:cxnSpLocks/>
            <a:stCxn id="3072" idx="3"/>
            <a:endCxn id="3093" idx="1"/>
          </p:cNvCxnSpPr>
          <p:nvPr/>
        </p:nvCxnSpPr>
        <p:spPr>
          <a:xfrm flipV="1">
            <a:off x="4406566" y="2201531"/>
            <a:ext cx="774272" cy="18618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93" name="직사각형 3092">
            <a:extLst>
              <a:ext uri="{FF2B5EF4-FFF2-40B4-BE49-F238E27FC236}">
                <a16:creationId xmlns:a16="http://schemas.microsoft.com/office/drawing/2014/main" id="{4835BC67-7E00-86B7-D2A0-8D1E6150B02B}"/>
              </a:ext>
            </a:extLst>
          </p:cNvPr>
          <p:cNvSpPr/>
          <p:nvPr/>
        </p:nvSpPr>
        <p:spPr>
          <a:xfrm>
            <a:off x="5180838" y="1938484"/>
            <a:ext cx="1210406"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랭체인</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3096" name="직사각형 3095">
            <a:extLst>
              <a:ext uri="{FF2B5EF4-FFF2-40B4-BE49-F238E27FC236}">
                <a16:creationId xmlns:a16="http://schemas.microsoft.com/office/drawing/2014/main" id="{D25484BA-047A-261B-12D5-632F3C90ADE5}"/>
              </a:ext>
            </a:extLst>
          </p:cNvPr>
          <p:cNvSpPr/>
          <p:nvPr/>
        </p:nvSpPr>
        <p:spPr>
          <a:xfrm>
            <a:off x="5180837" y="2914214"/>
            <a:ext cx="121040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라이브러리 설치 및 구축</a:t>
            </a:r>
          </a:p>
        </p:txBody>
      </p:sp>
      <p:sp>
        <p:nvSpPr>
          <p:cNvPr id="3097" name="직사각형 3096">
            <a:extLst>
              <a:ext uri="{FF2B5EF4-FFF2-40B4-BE49-F238E27FC236}">
                <a16:creationId xmlns:a16="http://schemas.microsoft.com/office/drawing/2014/main" id="{F96070F3-E0B1-CC9C-1DD8-EC50630D6226}"/>
              </a:ext>
            </a:extLst>
          </p:cNvPr>
          <p:cNvSpPr/>
          <p:nvPr/>
        </p:nvSpPr>
        <p:spPr>
          <a:xfrm>
            <a:off x="5187197" y="3805922"/>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청크</a:t>
            </a:r>
            <a:r>
              <a:rPr lang="ko-KR" altLang="en-US" b="1" dirty="0">
                <a:solidFill>
                  <a:schemeClr val="tx1"/>
                </a:solidFill>
                <a:latin typeface="나눔바른고딕" panose="020B0603020101020101" pitchFamily="50" charset="-127"/>
                <a:ea typeface="나눔바른고딕" panose="020B0603020101020101" pitchFamily="50" charset="-127"/>
              </a:rPr>
              <a:t> 저장</a:t>
            </a:r>
            <a:r>
              <a:rPr lang="en-US" altLang="ko-KR" b="1" dirty="0">
                <a:solidFill>
                  <a:schemeClr val="tx1"/>
                </a:solidFill>
                <a:latin typeface="나눔바른고딕" panose="020B0603020101020101" pitchFamily="50" charset="-127"/>
                <a:ea typeface="나눔바른고딕" panose="020B0603020101020101" pitchFamily="50" charset="-127"/>
              </a:rPr>
              <a:t>/</a:t>
            </a:r>
          </a:p>
          <a:p>
            <a:pPr algn="ctr"/>
            <a:r>
              <a:rPr lang="ko-KR" altLang="en-US" b="1" dirty="0">
                <a:solidFill>
                  <a:schemeClr val="tx1"/>
                </a:solidFill>
                <a:latin typeface="나눔바른고딕" panose="020B0603020101020101" pitchFamily="50" charset="-127"/>
                <a:ea typeface="나눔바른고딕" panose="020B0603020101020101" pitchFamily="50" charset="-127"/>
              </a:rPr>
              <a:t>벡터 저장</a:t>
            </a:r>
          </a:p>
        </p:txBody>
      </p:sp>
      <p:sp>
        <p:nvSpPr>
          <p:cNvPr id="3098" name="직사각형 3097">
            <a:extLst>
              <a:ext uri="{FF2B5EF4-FFF2-40B4-BE49-F238E27FC236}">
                <a16:creationId xmlns:a16="http://schemas.microsoft.com/office/drawing/2014/main" id="{7EDDD75A-53B2-D831-26D2-C068D5EFAADE}"/>
              </a:ext>
            </a:extLst>
          </p:cNvPr>
          <p:cNvSpPr/>
          <p:nvPr/>
        </p:nvSpPr>
        <p:spPr>
          <a:xfrm>
            <a:off x="7423959" y="2917274"/>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endParaRPr lang="en-US" altLang="ko-KR"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b="1" dirty="0">
                <a:solidFill>
                  <a:schemeClr val="tx1"/>
                </a:solidFill>
                <a:latin typeface="나눔바른고딕" panose="020B0603020101020101" pitchFamily="50" charset="-127"/>
                <a:ea typeface="나눔바른고딕" panose="020B0603020101020101" pitchFamily="50" charset="-127"/>
              </a:rPr>
              <a:t>활용</a:t>
            </a:r>
          </a:p>
        </p:txBody>
      </p:sp>
      <p:cxnSp>
        <p:nvCxnSpPr>
          <p:cNvPr id="3099" name="직선 화살표 연결선 52">
            <a:extLst>
              <a:ext uri="{FF2B5EF4-FFF2-40B4-BE49-F238E27FC236}">
                <a16:creationId xmlns:a16="http://schemas.microsoft.com/office/drawing/2014/main" id="{1847624B-C120-7A7B-AD5B-732BF5FCD3DB}"/>
              </a:ext>
            </a:extLst>
          </p:cNvPr>
          <p:cNvCxnSpPr>
            <a:cxnSpLocks/>
            <a:stCxn id="3097" idx="3"/>
            <a:endCxn id="3098" idx="1"/>
          </p:cNvCxnSpPr>
          <p:nvPr/>
        </p:nvCxnSpPr>
        <p:spPr>
          <a:xfrm flipV="1">
            <a:off x="6391244" y="3180321"/>
            <a:ext cx="1032715" cy="88864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3" name="직선 화살표 연결선 3102">
            <a:extLst>
              <a:ext uri="{FF2B5EF4-FFF2-40B4-BE49-F238E27FC236}">
                <a16:creationId xmlns:a16="http://schemas.microsoft.com/office/drawing/2014/main" id="{6DA5CC69-6E11-25A9-E9BB-12C3B280F162}"/>
              </a:ext>
            </a:extLst>
          </p:cNvPr>
          <p:cNvCxnSpPr>
            <a:cxnSpLocks/>
            <a:stCxn id="3093" idx="2"/>
            <a:endCxn id="3096" idx="0"/>
          </p:cNvCxnSpPr>
          <p:nvPr/>
        </p:nvCxnSpPr>
        <p:spPr>
          <a:xfrm>
            <a:off x="5786041" y="2464578"/>
            <a:ext cx="0" cy="449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6" name="직선 화살표 연결선 3105">
            <a:extLst>
              <a:ext uri="{FF2B5EF4-FFF2-40B4-BE49-F238E27FC236}">
                <a16:creationId xmlns:a16="http://schemas.microsoft.com/office/drawing/2014/main" id="{D484E726-712C-B592-59BD-2ABB4D7B8538}"/>
              </a:ext>
            </a:extLst>
          </p:cNvPr>
          <p:cNvCxnSpPr>
            <a:cxnSpLocks/>
            <a:stCxn id="3096" idx="2"/>
            <a:endCxn id="3097" idx="0"/>
          </p:cNvCxnSpPr>
          <p:nvPr/>
        </p:nvCxnSpPr>
        <p:spPr>
          <a:xfrm>
            <a:off x="5786041" y="3440308"/>
            <a:ext cx="3180" cy="365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9" name="직선 화살표 연결선 52">
            <a:extLst>
              <a:ext uri="{FF2B5EF4-FFF2-40B4-BE49-F238E27FC236}">
                <a16:creationId xmlns:a16="http://schemas.microsoft.com/office/drawing/2014/main" id="{1FDB228C-BCFC-F925-3332-A59F025DF0FF}"/>
              </a:ext>
            </a:extLst>
          </p:cNvPr>
          <p:cNvCxnSpPr>
            <a:cxnSpLocks/>
            <a:stCxn id="3098" idx="0"/>
            <a:endCxn id="3090" idx="0"/>
          </p:cNvCxnSpPr>
          <p:nvPr/>
        </p:nvCxnSpPr>
        <p:spPr>
          <a:xfrm rot="16200000" flipV="1">
            <a:off x="3964118" y="-1144591"/>
            <a:ext cx="761755" cy="7361976"/>
          </a:xfrm>
          <a:prstGeom prst="bentConnector3">
            <a:avLst>
              <a:gd name="adj1" fmla="val 16773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288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pic>
        <p:nvPicPr>
          <p:cNvPr id="3" name="그림 2">
            <a:extLst>
              <a:ext uri="{FF2B5EF4-FFF2-40B4-BE49-F238E27FC236}">
                <a16:creationId xmlns:a16="http://schemas.microsoft.com/office/drawing/2014/main" id="{1E841A50-B413-A405-F7E4-776DF8B08556}"/>
              </a:ext>
            </a:extLst>
          </p:cNvPr>
          <p:cNvPicPr>
            <a:picLocks noChangeAspect="1"/>
          </p:cNvPicPr>
          <p:nvPr/>
        </p:nvPicPr>
        <p:blipFill>
          <a:blip r:embed="rId2"/>
          <a:stretch>
            <a:fillRect/>
          </a:stretch>
        </p:blipFill>
        <p:spPr>
          <a:xfrm>
            <a:off x="4906786" y="1005335"/>
            <a:ext cx="2137157" cy="2282112"/>
          </a:xfrm>
          <a:prstGeom prst="rect">
            <a:avLst/>
          </a:prstGeom>
        </p:spPr>
      </p:pic>
      <p:pic>
        <p:nvPicPr>
          <p:cNvPr id="463" name="그림 462">
            <a:extLst>
              <a:ext uri="{FF2B5EF4-FFF2-40B4-BE49-F238E27FC236}">
                <a16:creationId xmlns:a16="http://schemas.microsoft.com/office/drawing/2014/main" id="{E554E14F-E9E5-ADC2-7A94-146D0C6B09AF}"/>
              </a:ext>
            </a:extLst>
          </p:cNvPr>
          <p:cNvPicPr>
            <a:picLocks noChangeAspect="1"/>
          </p:cNvPicPr>
          <p:nvPr/>
        </p:nvPicPr>
        <p:blipFill>
          <a:blip r:embed="rId3"/>
          <a:stretch>
            <a:fillRect/>
          </a:stretch>
        </p:blipFill>
        <p:spPr>
          <a:xfrm>
            <a:off x="750131" y="1005334"/>
            <a:ext cx="3348835" cy="2089643"/>
          </a:xfrm>
          <a:prstGeom prst="rect">
            <a:avLst/>
          </a:prstGeom>
        </p:spPr>
      </p:pic>
      <p:sp>
        <p:nvSpPr>
          <p:cNvPr id="4" name="TextBox 3">
            <a:extLst>
              <a:ext uri="{FF2B5EF4-FFF2-40B4-BE49-F238E27FC236}">
                <a16:creationId xmlns:a16="http://schemas.microsoft.com/office/drawing/2014/main" id="{883A9AF5-D870-347B-CA12-6B06DEFD57B6}"/>
              </a:ext>
            </a:extLst>
          </p:cNvPr>
          <p:cNvSpPr txBox="1"/>
          <p:nvPr/>
        </p:nvSpPr>
        <p:spPr>
          <a:xfrm>
            <a:off x="659757" y="272149"/>
            <a:ext cx="3169457"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미리알기</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알아야할</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개념들 미리 설명함 </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5" name="TextBox 4">
            <a:extLst>
              <a:ext uri="{FF2B5EF4-FFF2-40B4-BE49-F238E27FC236}">
                <a16:creationId xmlns:a16="http://schemas.microsoft.com/office/drawing/2014/main" id="{75B5219C-5DDE-3500-5D48-8B33E74D3E0E}"/>
              </a:ext>
            </a:extLst>
          </p:cNvPr>
          <p:cNvSpPr txBox="1"/>
          <p:nvPr/>
        </p:nvSpPr>
        <p:spPr>
          <a:xfrm>
            <a:off x="808762" y="699164"/>
            <a:ext cx="800219" cy="300082"/>
          </a:xfrm>
          <a:prstGeom prst="rect">
            <a:avLst/>
          </a:prstGeom>
          <a:noFill/>
        </p:spPr>
        <p:txBody>
          <a:bodyPr wrap="none" rtlCol="0">
            <a:spAutoFit/>
          </a:bodyPr>
          <a:lstStyle/>
          <a:p>
            <a:pPr defTabSz="685800" latinLnBrk="1">
              <a:buClrTx/>
            </a:pPr>
            <a:r>
              <a:rPr lang="ko-KR" altLang="en-US" sz="1350" b="1" kern="1200">
                <a:solidFill>
                  <a:prstClr val="black"/>
                </a:solidFill>
                <a:latin typeface="나눔바른고딕" panose="020B0603020101020101" pitchFamily="50" charset="-127"/>
                <a:ea typeface="나눔바른고딕" panose="020B0603020101020101" pitchFamily="50" charset="-127"/>
                <a:cs typeface="+mn-cs"/>
              </a:rPr>
              <a:t>희소벡터</a:t>
            </a:r>
            <a:endParaRPr lang="ko-KR" altLang="en-US" sz="825" b="1"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6" name="TextBox 5">
            <a:extLst>
              <a:ext uri="{FF2B5EF4-FFF2-40B4-BE49-F238E27FC236}">
                <a16:creationId xmlns:a16="http://schemas.microsoft.com/office/drawing/2014/main" id="{7A747228-5DB4-BC5F-9644-3C16F3B5616F}"/>
              </a:ext>
            </a:extLst>
          </p:cNvPr>
          <p:cNvSpPr txBox="1"/>
          <p:nvPr/>
        </p:nvSpPr>
        <p:spPr>
          <a:xfrm>
            <a:off x="5253440" y="699164"/>
            <a:ext cx="1053494" cy="300082"/>
          </a:xfrm>
          <a:prstGeom prst="rect">
            <a:avLst/>
          </a:prstGeom>
          <a:noFill/>
        </p:spPr>
        <p:txBody>
          <a:bodyPr wrap="none" rtlCol="0">
            <a:spAutoFit/>
          </a:bodyPr>
          <a:lstStyle/>
          <a:p>
            <a:pPr defTabSz="685800" latinLnBrk="1">
              <a:buClrTx/>
            </a:pPr>
            <a:r>
              <a:rPr lang="en-US" altLang="ko-KR" sz="1350" b="1" kern="1200">
                <a:solidFill>
                  <a:prstClr val="black"/>
                </a:solidFill>
                <a:latin typeface="나눔바른고딕" panose="020B0603020101020101" pitchFamily="50" charset="-127"/>
                <a:ea typeface="나눔바른고딕" panose="020B0603020101020101" pitchFamily="50" charset="-127"/>
                <a:cs typeface="+mn-cs"/>
              </a:rPr>
              <a:t>Dense </a:t>
            </a:r>
            <a:r>
              <a:rPr lang="ko-KR" altLang="en-US" sz="1350" b="1" kern="1200">
                <a:solidFill>
                  <a:prstClr val="black"/>
                </a:solidFill>
                <a:latin typeface="나눔바른고딕" panose="020B0603020101020101" pitchFamily="50" charset="-127"/>
                <a:ea typeface="나눔바른고딕" panose="020B0603020101020101" pitchFamily="50" charset="-127"/>
                <a:cs typeface="+mn-cs"/>
              </a:rPr>
              <a:t>벡터</a:t>
            </a:r>
            <a:endParaRPr lang="ko-KR" altLang="en-US" sz="825" b="1" kern="1200">
              <a:solidFill>
                <a:prstClr val="black"/>
              </a:solidFill>
              <a:latin typeface="나눔바른고딕" panose="020B0603020101020101" pitchFamily="50" charset="-127"/>
              <a:ea typeface="나눔바른고딕" panose="020B0603020101020101" pitchFamily="50" charset="-127"/>
              <a:cs typeface="+mn-cs"/>
            </a:endParaRPr>
          </a:p>
        </p:txBody>
      </p:sp>
      <p:pic>
        <p:nvPicPr>
          <p:cNvPr id="10" name="Picture 4">
            <a:extLst>
              <a:ext uri="{FF2B5EF4-FFF2-40B4-BE49-F238E27FC236}">
                <a16:creationId xmlns:a16="http://schemas.microsoft.com/office/drawing/2014/main" id="{F17EC179-BA90-DA04-ED9C-8E8895033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61" y="3350666"/>
            <a:ext cx="4790873" cy="1574999"/>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21E99E0D-5C1E-43DD-4203-5660871D7643}"/>
              </a:ext>
            </a:extLst>
          </p:cNvPr>
          <p:cNvPicPr>
            <a:picLocks noChangeAspect="1"/>
          </p:cNvPicPr>
          <p:nvPr/>
        </p:nvPicPr>
        <p:blipFill>
          <a:blip r:embed="rId5"/>
          <a:stretch>
            <a:fillRect/>
          </a:stretch>
        </p:blipFill>
        <p:spPr>
          <a:xfrm>
            <a:off x="5074753" y="2962929"/>
            <a:ext cx="4013516" cy="2180572"/>
          </a:xfrm>
          <a:prstGeom prst="rect">
            <a:avLst/>
          </a:prstGeom>
        </p:spPr>
      </p:pic>
      <p:sp>
        <p:nvSpPr>
          <p:cNvPr id="2" name="Google Shape;15;p3">
            <a:extLst>
              <a:ext uri="{FF2B5EF4-FFF2-40B4-BE49-F238E27FC236}">
                <a16:creationId xmlns:a16="http://schemas.microsoft.com/office/drawing/2014/main" id="{4BEF1D4C-FE0C-2643-D4E2-7DBFBE16EFE9}"/>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90</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169699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D6594CF6-1B8B-D177-8735-D3CA5ACCD173}"/>
              </a:ext>
            </a:extLst>
          </p:cNvPr>
          <p:cNvSpPr/>
          <p:nvPr/>
        </p:nvSpPr>
        <p:spPr>
          <a:xfrm>
            <a:off x="4106119" y="2435522"/>
            <a:ext cx="4786935" cy="2286861"/>
          </a:xfrm>
          <a:prstGeom prst="rect">
            <a:avLst/>
          </a:prstGeom>
          <a:noFill/>
          <a:ln w="6350">
            <a:solidFill>
              <a:schemeClr val="tx2">
                <a:lumMod val="75000"/>
                <a:lumOff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21" name="직사각형 20">
            <a:extLst>
              <a:ext uri="{FF2B5EF4-FFF2-40B4-BE49-F238E27FC236}">
                <a16:creationId xmlns:a16="http://schemas.microsoft.com/office/drawing/2014/main" id="{D879BD64-0C9F-1F33-AAB3-5E58535EAE9B}"/>
              </a:ext>
            </a:extLst>
          </p:cNvPr>
          <p:cNvSpPr/>
          <p:nvPr/>
        </p:nvSpPr>
        <p:spPr>
          <a:xfrm>
            <a:off x="188634" y="2435522"/>
            <a:ext cx="3917485" cy="2286861"/>
          </a:xfrm>
          <a:prstGeom prst="rect">
            <a:avLst/>
          </a:prstGeom>
          <a:noFill/>
          <a:ln w="6350">
            <a:solidFill>
              <a:schemeClr val="tx2">
                <a:lumMod val="75000"/>
                <a:lumOff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pic>
        <p:nvPicPr>
          <p:cNvPr id="13" name="그림 12">
            <a:extLst>
              <a:ext uri="{FF2B5EF4-FFF2-40B4-BE49-F238E27FC236}">
                <a16:creationId xmlns:a16="http://schemas.microsoft.com/office/drawing/2014/main" id="{415815A3-0BCE-1640-4751-9A19F00B92DA}"/>
              </a:ext>
            </a:extLst>
          </p:cNvPr>
          <p:cNvPicPr>
            <a:picLocks noChangeAspect="1"/>
          </p:cNvPicPr>
          <p:nvPr/>
        </p:nvPicPr>
        <p:blipFill>
          <a:blip r:embed="rId2"/>
          <a:stretch>
            <a:fillRect/>
          </a:stretch>
        </p:blipFill>
        <p:spPr>
          <a:xfrm>
            <a:off x="3703014" y="85198"/>
            <a:ext cx="5190040" cy="2109655"/>
          </a:xfrm>
          <a:prstGeom prst="rect">
            <a:avLst/>
          </a:prstGeom>
        </p:spPr>
      </p:pic>
      <p:sp>
        <p:nvSpPr>
          <p:cNvPr id="34" name="자유형: 도형 33">
            <a:extLst>
              <a:ext uri="{FF2B5EF4-FFF2-40B4-BE49-F238E27FC236}">
                <a16:creationId xmlns:a16="http://schemas.microsoft.com/office/drawing/2014/main" id="{A2218AEE-1DCD-4BA3-8144-FE737007A76D}"/>
              </a:ext>
            </a:extLst>
          </p:cNvPr>
          <p:cNvSpPr/>
          <p:nvPr/>
        </p:nvSpPr>
        <p:spPr>
          <a:xfrm>
            <a:off x="-216183" y="-491418"/>
            <a:ext cx="3211115" cy="1975205"/>
          </a:xfrm>
          <a:custGeom>
            <a:avLst/>
            <a:gdLst>
              <a:gd name="connsiteX0" fmla="*/ 2459498 w 4880141"/>
              <a:gd name="connsiteY0" fmla="*/ 164 h 5035514"/>
              <a:gd name="connsiteX1" fmla="*/ 3602952 w 4880141"/>
              <a:gd name="connsiteY1" fmla="*/ 639562 h 5035514"/>
              <a:gd name="connsiteX2" fmla="*/ 4550849 w 4880141"/>
              <a:gd name="connsiteY2" fmla="*/ 3901479 h 5035514"/>
              <a:gd name="connsiteX3" fmla="*/ 1251997 w 4880141"/>
              <a:gd name="connsiteY3" fmla="*/ 4711535 h 5035514"/>
              <a:gd name="connsiteX4" fmla="*/ 304100 w 4880141"/>
              <a:gd name="connsiteY4" fmla="*/ 1449618 h 5035514"/>
              <a:gd name="connsiteX5" fmla="*/ 2459498 w 4880141"/>
              <a:gd name="connsiteY5" fmla="*/ 164 h 5035514"/>
              <a:gd name="connsiteX0" fmla="*/ 304100 w 4875788"/>
              <a:gd name="connsiteY0" fmla="*/ 951546 h 4537442"/>
              <a:gd name="connsiteX1" fmla="*/ 3602952 w 4875788"/>
              <a:gd name="connsiteY1" fmla="*/ 141490 h 4537442"/>
              <a:gd name="connsiteX2" fmla="*/ 4550849 w 4875788"/>
              <a:gd name="connsiteY2" fmla="*/ 3403407 h 4537442"/>
              <a:gd name="connsiteX3" fmla="*/ 1251997 w 4875788"/>
              <a:gd name="connsiteY3" fmla="*/ 4213463 h 4537442"/>
              <a:gd name="connsiteX4" fmla="*/ 304100 w 4875788"/>
              <a:gd name="connsiteY4" fmla="*/ 951546 h 4537442"/>
              <a:gd name="connsiteX0" fmla="*/ 304100 w 4558638"/>
              <a:gd name="connsiteY0" fmla="*/ 6391 h 3503856"/>
              <a:gd name="connsiteX1" fmla="*/ 4550849 w 4558638"/>
              <a:gd name="connsiteY1" fmla="*/ 2458252 h 3503856"/>
              <a:gd name="connsiteX2" fmla="*/ 1251997 w 4558638"/>
              <a:gd name="connsiteY2" fmla="*/ 3268308 h 3503856"/>
              <a:gd name="connsiteX3" fmla="*/ 304100 w 4558638"/>
              <a:gd name="connsiteY3" fmla="*/ 6391 h 3503856"/>
              <a:gd name="connsiteX0" fmla="*/ 1087213 w 3820551"/>
              <a:gd name="connsiteY0" fmla="*/ 14607 h 2035503"/>
              <a:gd name="connsiteX1" fmla="*/ 3817678 w 3820551"/>
              <a:gd name="connsiteY1" fmla="*/ 1019633 h 2035503"/>
              <a:gd name="connsiteX2" fmla="*/ 518826 w 3820551"/>
              <a:gd name="connsiteY2" fmla="*/ 1829689 h 2035503"/>
              <a:gd name="connsiteX3" fmla="*/ 1087213 w 3820551"/>
              <a:gd name="connsiteY3" fmla="*/ 14607 h 2035503"/>
              <a:gd name="connsiteX0" fmla="*/ 1087213 w 3855233"/>
              <a:gd name="connsiteY0" fmla="*/ 15163 h 2031967"/>
              <a:gd name="connsiteX1" fmla="*/ 3852402 w 3855233"/>
              <a:gd name="connsiteY1" fmla="*/ 985465 h 2031967"/>
              <a:gd name="connsiteX2" fmla="*/ 518826 w 3855233"/>
              <a:gd name="connsiteY2" fmla="*/ 1830245 h 2031967"/>
              <a:gd name="connsiteX3" fmla="*/ 1087213 w 3855233"/>
              <a:gd name="connsiteY3" fmla="*/ 15163 h 2031967"/>
              <a:gd name="connsiteX0" fmla="*/ 1087213 w 3914029"/>
              <a:gd name="connsiteY0" fmla="*/ 117499 h 2132244"/>
              <a:gd name="connsiteX1" fmla="*/ 2566425 w 3914029"/>
              <a:gd name="connsiteY1" fmla="*/ 235031 h 2132244"/>
              <a:gd name="connsiteX2" fmla="*/ 3852402 w 3914029"/>
              <a:gd name="connsiteY2" fmla="*/ 1087801 h 2132244"/>
              <a:gd name="connsiteX3" fmla="*/ 518826 w 3914029"/>
              <a:gd name="connsiteY3" fmla="*/ 1932581 h 2132244"/>
              <a:gd name="connsiteX4" fmla="*/ 1087213 w 3914029"/>
              <a:gd name="connsiteY4" fmla="*/ 117499 h 2132244"/>
              <a:gd name="connsiteX0" fmla="*/ 1087213 w 3958601"/>
              <a:gd name="connsiteY0" fmla="*/ 117499 h 2132244"/>
              <a:gd name="connsiteX1" fmla="*/ 2566425 w 3958601"/>
              <a:gd name="connsiteY1" fmla="*/ 235031 h 2132244"/>
              <a:gd name="connsiteX2" fmla="*/ 3852402 w 3958601"/>
              <a:gd name="connsiteY2" fmla="*/ 1087801 h 2132244"/>
              <a:gd name="connsiteX3" fmla="*/ 518826 w 3958601"/>
              <a:gd name="connsiteY3" fmla="*/ 1932581 h 2132244"/>
              <a:gd name="connsiteX4" fmla="*/ 1087213 w 3958601"/>
              <a:gd name="connsiteY4" fmla="*/ 117499 h 2132244"/>
              <a:gd name="connsiteX0" fmla="*/ 1087213 w 3958601"/>
              <a:gd name="connsiteY0" fmla="*/ 60347 h 2075092"/>
              <a:gd name="connsiteX1" fmla="*/ 2566425 w 3958601"/>
              <a:gd name="connsiteY1" fmla="*/ 177879 h 2075092"/>
              <a:gd name="connsiteX2" fmla="*/ 3852402 w 3958601"/>
              <a:gd name="connsiteY2" fmla="*/ 1030649 h 2075092"/>
              <a:gd name="connsiteX3" fmla="*/ 518826 w 3958601"/>
              <a:gd name="connsiteY3" fmla="*/ 1875429 h 2075092"/>
              <a:gd name="connsiteX4" fmla="*/ 1087213 w 3958601"/>
              <a:gd name="connsiteY4" fmla="*/ 60347 h 2075092"/>
              <a:gd name="connsiteX0" fmla="*/ 1104816 w 3953054"/>
              <a:gd name="connsiteY0" fmla="*/ 617023 h 2006735"/>
              <a:gd name="connsiteX1" fmla="*/ 2560878 w 3953054"/>
              <a:gd name="connsiteY1" fmla="*/ 109522 h 2006735"/>
              <a:gd name="connsiteX2" fmla="*/ 3846855 w 3953054"/>
              <a:gd name="connsiteY2" fmla="*/ 962292 h 2006735"/>
              <a:gd name="connsiteX3" fmla="*/ 513279 w 3953054"/>
              <a:gd name="connsiteY3" fmla="*/ 1807072 h 2006735"/>
              <a:gd name="connsiteX4" fmla="*/ 1104816 w 3953054"/>
              <a:gd name="connsiteY4" fmla="*/ 617023 h 2006735"/>
              <a:gd name="connsiteX0" fmla="*/ 799467 w 4075968"/>
              <a:gd name="connsiteY0" fmla="*/ 420254 h 2006735"/>
              <a:gd name="connsiteX1" fmla="*/ 2683792 w 4075968"/>
              <a:gd name="connsiteY1" fmla="*/ 109522 h 2006735"/>
              <a:gd name="connsiteX2" fmla="*/ 3969769 w 4075968"/>
              <a:gd name="connsiteY2" fmla="*/ 962292 h 2006735"/>
              <a:gd name="connsiteX3" fmla="*/ 636193 w 4075968"/>
              <a:gd name="connsiteY3" fmla="*/ 1807072 h 2006735"/>
              <a:gd name="connsiteX4" fmla="*/ 799467 w 4075968"/>
              <a:gd name="connsiteY4" fmla="*/ 420254 h 2006735"/>
              <a:gd name="connsiteX0" fmla="*/ 799467 w 4361259"/>
              <a:gd name="connsiteY0" fmla="*/ 451256 h 2008496"/>
              <a:gd name="connsiteX1" fmla="*/ 2683792 w 4361259"/>
              <a:gd name="connsiteY1" fmla="*/ 140524 h 2008496"/>
              <a:gd name="connsiteX2" fmla="*/ 4282286 w 4361259"/>
              <a:gd name="connsiteY2" fmla="*/ 692352 h 2008496"/>
              <a:gd name="connsiteX3" fmla="*/ 636193 w 4361259"/>
              <a:gd name="connsiteY3" fmla="*/ 1838074 h 2008496"/>
              <a:gd name="connsiteX4" fmla="*/ 799467 w 4361259"/>
              <a:gd name="connsiteY4" fmla="*/ 451256 h 2008496"/>
              <a:gd name="connsiteX0" fmla="*/ 799467 w 4287427"/>
              <a:gd name="connsiteY0" fmla="*/ 472062 h 2057030"/>
              <a:gd name="connsiteX1" fmla="*/ 2683792 w 4287427"/>
              <a:gd name="connsiteY1" fmla="*/ 161330 h 2057030"/>
              <a:gd name="connsiteX2" fmla="*/ 4282286 w 4287427"/>
              <a:gd name="connsiteY2" fmla="*/ 713158 h 2057030"/>
              <a:gd name="connsiteX3" fmla="*/ 636193 w 4287427"/>
              <a:gd name="connsiteY3" fmla="*/ 1858880 h 2057030"/>
              <a:gd name="connsiteX4" fmla="*/ 799467 w 4287427"/>
              <a:gd name="connsiteY4" fmla="*/ 472062 h 2057030"/>
              <a:gd name="connsiteX0" fmla="*/ 799467 w 4287465"/>
              <a:gd name="connsiteY0" fmla="*/ 484860 h 2068871"/>
              <a:gd name="connsiteX1" fmla="*/ 2683792 w 4287465"/>
              <a:gd name="connsiteY1" fmla="*/ 174128 h 2068871"/>
              <a:gd name="connsiteX2" fmla="*/ 4282286 w 4287465"/>
              <a:gd name="connsiteY2" fmla="*/ 725956 h 2068871"/>
              <a:gd name="connsiteX3" fmla="*/ 636193 w 4287465"/>
              <a:gd name="connsiteY3" fmla="*/ 1871678 h 2068871"/>
              <a:gd name="connsiteX4" fmla="*/ 799467 w 4287465"/>
              <a:gd name="connsiteY4" fmla="*/ 484860 h 2068871"/>
              <a:gd name="connsiteX0" fmla="*/ 799467 w 4379892"/>
              <a:gd name="connsiteY0" fmla="*/ 503983 h 2078382"/>
              <a:gd name="connsiteX1" fmla="*/ 2683792 w 4379892"/>
              <a:gd name="connsiteY1" fmla="*/ 193251 h 2078382"/>
              <a:gd name="connsiteX2" fmla="*/ 4374883 w 4379892"/>
              <a:gd name="connsiteY2" fmla="*/ 652482 h 2078382"/>
              <a:gd name="connsiteX3" fmla="*/ 636193 w 4379892"/>
              <a:gd name="connsiteY3" fmla="*/ 1890801 h 2078382"/>
              <a:gd name="connsiteX4" fmla="*/ 799467 w 4379892"/>
              <a:gd name="connsiteY4" fmla="*/ 503983 h 2078382"/>
              <a:gd name="connsiteX0" fmla="*/ 799467 w 4432409"/>
              <a:gd name="connsiteY0" fmla="*/ 473712 h 2025615"/>
              <a:gd name="connsiteX1" fmla="*/ 2683792 w 4432409"/>
              <a:gd name="connsiteY1" fmla="*/ 162980 h 2025615"/>
              <a:gd name="connsiteX2" fmla="*/ 4374883 w 4432409"/>
              <a:gd name="connsiteY2" fmla="*/ 622211 h 2025615"/>
              <a:gd name="connsiteX3" fmla="*/ 636193 w 4432409"/>
              <a:gd name="connsiteY3" fmla="*/ 1860530 h 2025615"/>
              <a:gd name="connsiteX4" fmla="*/ 799467 w 4432409"/>
              <a:gd name="connsiteY4" fmla="*/ 473712 h 2025615"/>
              <a:gd name="connsiteX0" fmla="*/ 799467 w 4375245"/>
              <a:gd name="connsiteY0" fmla="*/ 497316 h 2073070"/>
              <a:gd name="connsiteX1" fmla="*/ 2683792 w 4375245"/>
              <a:gd name="connsiteY1" fmla="*/ 186584 h 2073070"/>
              <a:gd name="connsiteX2" fmla="*/ 4374883 w 4375245"/>
              <a:gd name="connsiteY2" fmla="*/ 645815 h 2073070"/>
              <a:gd name="connsiteX3" fmla="*/ 636193 w 4375245"/>
              <a:gd name="connsiteY3" fmla="*/ 1884134 h 2073070"/>
              <a:gd name="connsiteX4" fmla="*/ 799467 w 4375245"/>
              <a:gd name="connsiteY4" fmla="*/ 497316 h 2073070"/>
              <a:gd name="connsiteX0" fmla="*/ 686127 w 4261905"/>
              <a:gd name="connsiteY0" fmla="*/ 497316 h 2073070"/>
              <a:gd name="connsiteX1" fmla="*/ 2570452 w 4261905"/>
              <a:gd name="connsiteY1" fmla="*/ 186584 h 2073070"/>
              <a:gd name="connsiteX2" fmla="*/ 4261543 w 4261905"/>
              <a:gd name="connsiteY2" fmla="*/ 645815 h 2073070"/>
              <a:gd name="connsiteX3" fmla="*/ 522853 w 4261905"/>
              <a:gd name="connsiteY3" fmla="*/ 1884134 h 2073070"/>
              <a:gd name="connsiteX4" fmla="*/ 686127 w 4261905"/>
              <a:gd name="connsiteY4" fmla="*/ 497316 h 2073070"/>
              <a:gd name="connsiteX0" fmla="*/ 163274 w 3739052"/>
              <a:gd name="connsiteY0" fmla="*/ 497316 h 2073070"/>
              <a:gd name="connsiteX1" fmla="*/ 2047599 w 3739052"/>
              <a:gd name="connsiteY1" fmla="*/ 186584 h 2073070"/>
              <a:gd name="connsiteX2" fmla="*/ 3738690 w 3739052"/>
              <a:gd name="connsiteY2" fmla="*/ 645815 h 2073070"/>
              <a:gd name="connsiteX3" fmla="*/ 0 w 3739052"/>
              <a:gd name="connsiteY3" fmla="*/ 1884134 h 2073070"/>
              <a:gd name="connsiteX4" fmla="*/ 163274 w 3739052"/>
              <a:gd name="connsiteY4" fmla="*/ 497316 h 2073070"/>
              <a:gd name="connsiteX0" fmla="*/ 163274 w 3919147"/>
              <a:gd name="connsiteY0" fmla="*/ 521244 h 2087376"/>
              <a:gd name="connsiteX1" fmla="*/ 2047599 w 3919147"/>
              <a:gd name="connsiteY1" fmla="*/ 210512 h 2087376"/>
              <a:gd name="connsiteX2" fmla="*/ 3918808 w 3919147"/>
              <a:gd name="connsiteY2" fmla="*/ 568829 h 2087376"/>
              <a:gd name="connsiteX3" fmla="*/ 0 w 3919147"/>
              <a:gd name="connsiteY3" fmla="*/ 1908062 h 2087376"/>
              <a:gd name="connsiteX4" fmla="*/ 163274 w 3919147"/>
              <a:gd name="connsiteY4" fmla="*/ 521244 h 2087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147" h="2087376">
                <a:moveTo>
                  <a:pt x="163274" y="521244"/>
                </a:moveTo>
                <a:cubicBezTo>
                  <a:pt x="519973" y="269185"/>
                  <a:pt x="1470987" y="477058"/>
                  <a:pt x="2047599" y="210512"/>
                </a:cubicBezTo>
                <a:cubicBezTo>
                  <a:pt x="3179796" y="-229655"/>
                  <a:pt x="3890028" y="83855"/>
                  <a:pt x="3918808" y="568829"/>
                </a:cubicBezTo>
                <a:cubicBezTo>
                  <a:pt x="3954453" y="1169481"/>
                  <a:pt x="1172707" y="2585125"/>
                  <a:pt x="0" y="1908062"/>
                </a:cubicBezTo>
                <a:cubicBezTo>
                  <a:pt x="158381" y="640690"/>
                  <a:pt x="-34512" y="1830883"/>
                  <a:pt x="163274" y="521244"/>
                </a:cubicBezTo>
                <a:close/>
              </a:path>
            </a:pathLst>
          </a:custGeom>
          <a:solidFill>
            <a:schemeClr val="accent1"/>
          </a:solidFill>
          <a:ln>
            <a:noFill/>
          </a:ln>
          <a:effectLst>
            <a:outerShdw blurRad="660400" dist="317500" dir="3900000" algn="tl" rotWithShape="0">
              <a:schemeClr val="accent2">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66" name="타원 65">
            <a:extLst>
              <a:ext uri="{FF2B5EF4-FFF2-40B4-BE49-F238E27FC236}">
                <a16:creationId xmlns:a16="http://schemas.microsoft.com/office/drawing/2014/main" id="{CE63CD57-589C-490C-897D-C532E6A4B41F}"/>
              </a:ext>
            </a:extLst>
          </p:cNvPr>
          <p:cNvSpPr/>
          <p:nvPr/>
        </p:nvSpPr>
        <p:spPr>
          <a:xfrm>
            <a:off x="928970" y="920983"/>
            <a:ext cx="61655" cy="616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67" name="타원 66">
            <a:extLst>
              <a:ext uri="{FF2B5EF4-FFF2-40B4-BE49-F238E27FC236}">
                <a16:creationId xmlns:a16="http://schemas.microsoft.com/office/drawing/2014/main" id="{DDF5284F-41C7-424C-92A1-5C4A1B8C215E}"/>
              </a:ext>
            </a:extLst>
          </p:cNvPr>
          <p:cNvSpPr/>
          <p:nvPr/>
        </p:nvSpPr>
        <p:spPr>
          <a:xfrm>
            <a:off x="3815125" y="757159"/>
            <a:ext cx="61655" cy="616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73" name="타원 72">
            <a:extLst>
              <a:ext uri="{FF2B5EF4-FFF2-40B4-BE49-F238E27FC236}">
                <a16:creationId xmlns:a16="http://schemas.microsoft.com/office/drawing/2014/main" id="{4EE29F1F-AF26-4250-80A1-95909F528235}"/>
              </a:ext>
            </a:extLst>
          </p:cNvPr>
          <p:cNvSpPr/>
          <p:nvPr/>
        </p:nvSpPr>
        <p:spPr>
          <a:xfrm>
            <a:off x="1173990" y="4439827"/>
            <a:ext cx="61655" cy="616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188635" y="386172"/>
            <a:ext cx="2145890"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나눔바른고딕" panose="020B0603020101020101" pitchFamily="50" charset="-127"/>
                <a:ea typeface="나눔바른고딕" panose="020B0603020101020101" pitchFamily="50" charset="-127"/>
                <a:cs typeface="+mn-cs"/>
              </a:rPr>
              <a:t>LangChain</a:t>
            </a:r>
            <a:endParaRPr lang="ko-KR" altLang="en-US" sz="3000" b="1" kern="1200" spc="-113" dirty="0">
              <a:solidFill>
                <a:srgbClr val="196B24">
                  <a:lumMod val="20000"/>
                  <a:lumOff val="80000"/>
                </a:srgbClr>
              </a:solidFill>
              <a:latin typeface="나눔바른고딕" panose="020B0603020101020101" pitchFamily="50" charset="-127"/>
              <a:ea typeface="나눔바른고딕" panose="020B0603020101020101" pitchFamily="50" charset="-127"/>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250947" y="156086"/>
            <a:ext cx="1259410" cy="369332"/>
          </a:xfrm>
          <a:prstGeom prst="rect">
            <a:avLst/>
          </a:prstGeom>
          <a:noFill/>
        </p:spPr>
        <p:txBody>
          <a:bodyPr wrap="square">
            <a:spAutoFit/>
          </a:bodyPr>
          <a:lstStyle/>
          <a:p>
            <a:pPr defTabSz="685800" latinLnBrk="1">
              <a:buClrTx/>
              <a:defRPr/>
            </a:pPr>
            <a:r>
              <a:rPr lang="en-US" altLang="ko-KR" sz="1800" b="1" kern="1200" dirty="0">
                <a:solidFill>
                  <a:srgbClr val="E97132">
                    <a:lumMod val="20000"/>
                    <a:lumOff val="80000"/>
                  </a:srgbClr>
                </a:solidFill>
                <a:latin typeface="나눔바른고딕" panose="020B0603020101020101" pitchFamily="50" charset="-127"/>
                <a:ea typeface="나눔바른고딕" panose="020B0603020101020101" pitchFamily="50" charset="-127"/>
                <a:cs typeface="+mn-cs"/>
              </a:rPr>
              <a:t>Welcome!  </a:t>
            </a:r>
          </a:p>
        </p:txBody>
      </p:sp>
      <p:sp>
        <p:nvSpPr>
          <p:cNvPr id="14" name="TextBox 13">
            <a:extLst>
              <a:ext uri="{FF2B5EF4-FFF2-40B4-BE49-F238E27FC236}">
                <a16:creationId xmlns:a16="http://schemas.microsoft.com/office/drawing/2014/main" id="{52A06E44-C346-1F38-D72D-0DB64690B95E}"/>
              </a:ext>
            </a:extLst>
          </p:cNvPr>
          <p:cNvSpPr txBox="1"/>
          <p:nvPr/>
        </p:nvSpPr>
        <p:spPr>
          <a:xfrm>
            <a:off x="300781" y="1622944"/>
            <a:ext cx="1921595" cy="646331"/>
          </a:xfrm>
          <a:prstGeom prst="rect">
            <a:avLst/>
          </a:prstGeom>
          <a:noFill/>
        </p:spPr>
        <p:txBody>
          <a:bodyPr wrap="square" rtlCol="0">
            <a:spAutoFit/>
          </a:bodyPr>
          <a:lstStyle/>
          <a:p>
            <a:pPr defTabSz="685800" latinLnBrk="1">
              <a:buClrTx/>
            </a:pP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출처</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삼성</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SDS</a:t>
            </a:r>
            <a:b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b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https://www.samsungsds.com/kr/insights/what-is-langchain.html</a:t>
            </a:r>
            <a:endParaRPr lang="ko-KR" altLang="en-US"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15" name="TextBox 14">
            <a:extLst>
              <a:ext uri="{FF2B5EF4-FFF2-40B4-BE49-F238E27FC236}">
                <a16:creationId xmlns:a16="http://schemas.microsoft.com/office/drawing/2014/main" id="{0D9C0005-1384-6F04-569F-78FA48B01F92}"/>
              </a:ext>
            </a:extLst>
          </p:cNvPr>
          <p:cNvSpPr txBox="1"/>
          <p:nvPr/>
        </p:nvSpPr>
        <p:spPr>
          <a:xfrm>
            <a:off x="232878" y="2297023"/>
            <a:ext cx="2893126" cy="253916"/>
          </a:xfrm>
          <a:prstGeom prst="rect">
            <a:avLst/>
          </a:prstGeom>
          <a:solidFill>
            <a:schemeClr val="bg1">
              <a:lumMod val="95000"/>
            </a:schemeClr>
          </a:solidFill>
        </p:spPr>
        <p:txBody>
          <a:bodyPr wrap="square" rtlCol="0">
            <a:spAutoFit/>
          </a:bodyPr>
          <a:lstStyle/>
          <a:p>
            <a:pPr algn="ctr" defTabSz="685800" latinLnBrk="1">
              <a:buClrTx/>
            </a:pPr>
            <a:r>
              <a:rPr lang="ko-KR" altLang="en-US" sz="1050" b="1" kern="1200">
                <a:solidFill>
                  <a:prstClr val="black">
                    <a:lumMod val="95000"/>
                    <a:lumOff val="5000"/>
                  </a:prstClr>
                </a:solidFill>
                <a:latin typeface="나눔바른고딕" panose="020B0603020101020101" pitchFamily="50" charset="-127"/>
                <a:ea typeface="나눔바른고딕" panose="020B0603020101020101" pitchFamily="50" charset="-127"/>
                <a:cs typeface="+mn-cs"/>
              </a:rPr>
              <a:t>랭체인 흐름도</a:t>
            </a:r>
          </a:p>
        </p:txBody>
      </p:sp>
      <p:sp>
        <p:nvSpPr>
          <p:cNvPr id="20" name="TextBox 19">
            <a:extLst>
              <a:ext uri="{FF2B5EF4-FFF2-40B4-BE49-F238E27FC236}">
                <a16:creationId xmlns:a16="http://schemas.microsoft.com/office/drawing/2014/main" id="{57256987-D644-E1D9-7F46-A284F3F78910}"/>
              </a:ext>
            </a:extLst>
          </p:cNvPr>
          <p:cNvSpPr txBox="1"/>
          <p:nvPr/>
        </p:nvSpPr>
        <p:spPr>
          <a:xfrm>
            <a:off x="4289563" y="2297023"/>
            <a:ext cx="2830814" cy="253916"/>
          </a:xfrm>
          <a:prstGeom prst="rect">
            <a:avLst/>
          </a:prstGeom>
          <a:solidFill>
            <a:schemeClr val="bg1">
              <a:lumMod val="95000"/>
            </a:schemeClr>
          </a:solidFill>
        </p:spPr>
        <p:txBody>
          <a:bodyPr wrap="square" rtlCol="0">
            <a:spAutoFit/>
          </a:bodyPr>
          <a:lstStyle/>
          <a:p>
            <a:pPr algn="ctr" defTabSz="685800" latinLnBrk="1">
              <a:buClrTx/>
            </a:pPr>
            <a:r>
              <a:rPr lang="ko-KR" altLang="en-US" sz="1050" b="1" kern="1200" dirty="0" err="1">
                <a:solidFill>
                  <a:prstClr val="black">
                    <a:lumMod val="95000"/>
                    <a:lumOff val="5000"/>
                  </a:prstClr>
                </a:solidFill>
                <a:latin typeface="나눔바른고딕" panose="020B0603020101020101" pitchFamily="50" charset="-127"/>
                <a:ea typeface="나눔바른고딕" panose="020B0603020101020101" pitchFamily="50" charset="-127"/>
                <a:cs typeface="+mn-cs"/>
              </a:rPr>
              <a:t>랭체인</a:t>
            </a:r>
            <a:r>
              <a:rPr lang="ko-KR" altLang="en-US" sz="1050" b="1" kern="1200" dirty="0">
                <a:solidFill>
                  <a:prstClr val="black">
                    <a:lumMod val="95000"/>
                    <a:lumOff val="5000"/>
                  </a:prstClr>
                </a:solidFill>
                <a:latin typeface="나눔바른고딕" panose="020B0603020101020101" pitchFamily="50" charset="-127"/>
                <a:ea typeface="나눔바른고딕" panose="020B0603020101020101" pitchFamily="50" charset="-127"/>
                <a:cs typeface="+mn-cs"/>
              </a:rPr>
              <a:t> 프레임 워크</a:t>
            </a:r>
          </a:p>
        </p:txBody>
      </p:sp>
      <p:sp>
        <p:nvSpPr>
          <p:cNvPr id="25" name="직사각형 24">
            <a:extLst>
              <a:ext uri="{FF2B5EF4-FFF2-40B4-BE49-F238E27FC236}">
                <a16:creationId xmlns:a16="http://schemas.microsoft.com/office/drawing/2014/main" id="{7976539C-2862-B97A-D3E5-C4E3E15F384F}"/>
              </a:ext>
            </a:extLst>
          </p:cNvPr>
          <p:cNvSpPr/>
          <p:nvPr/>
        </p:nvSpPr>
        <p:spPr>
          <a:xfrm>
            <a:off x="273046" y="2624680"/>
            <a:ext cx="930708" cy="84242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Sources</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26" name="직사각형 25">
            <a:extLst>
              <a:ext uri="{FF2B5EF4-FFF2-40B4-BE49-F238E27FC236}">
                <a16:creationId xmlns:a16="http://schemas.microsoft.com/office/drawing/2014/main" id="{05398A15-EE7B-67B5-4DE9-D5C4E3F91DB7}"/>
              </a:ext>
            </a:extLst>
          </p:cNvPr>
          <p:cNvSpPr/>
          <p:nvPr/>
        </p:nvSpPr>
        <p:spPr>
          <a:xfrm>
            <a:off x="1179869" y="2617059"/>
            <a:ext cx="1084304" cy="84242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Word</a:t>
            </a:r>
          </a:p>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Embeddings</a:t>
            </a:r>
            <a:endParaRPr lang="ko-KR" altLang="en-US"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1" name="직사각형 30">
            <a:extLst>
              <a:ext uri="{FF2B5EF4-FFF2-40B4-BE49-F238E27FC236}">
                <a16:creationId xmlns:a16="http://schemas.microsoft.com/office/drawing/2014/main" id="{97D8F015-BC6A-DBE1-DBFC-9E5A511874EF}"/>
              </a:ext>
            </a:extLst>
          </p:cNvPr>
          <p:cNvSpPr/>
          <p:nvPr/>
        </p:nvSpPr>
        <p:spPr>
          <a:xfrm>
            <a:off x="2212604" y="2624680"/>
            <a:ext cx="930708" cy="84242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Vector</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Database</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2" name="직사각형 31">
            <a:extLst>
              <a:ext uri="{FF2B5EF4-FFF2-40B4-BE49-F238E27FC236}">
                <a16:creationId xmlns:a16="http://schemas.microsoft.com/office/drawing/2014/main" id="{2E2746F2-C302-932A-3F02-FFB7CEEA7A30}"/>
              </a:ext>
            </a:extLst>
          </p:cNvPr>
          <p:cNvSpPr/>
          <p:nvPr/>
        </p:nvSpPr>
        <p:spPr>
          <a:xfrm>
            <a:off x="3279436" y="3705017"/>
            <a:ext cx="858748" cy="925533"/>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Large</a:t>
            </a:r>
          </a:p>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Language</a:t>
            </a:r>
          </a:p>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Models</a:t>
            </a:r>
            <a:endParaRPr lang="ko-KR" altLang="en-US"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3" name="직사각형 32">
            <a:extLst>
              <a:ext uri="{FF2B5EF4-FFF2-40B4-BE49-F238E27FC236}">
                <a16:creationId xmlns:a16="http://schemas.microsoft.com/office/drawing/2014/main" id="{FE4D891C-96CE-F365-6B51-F712D3176BDF}"/>
              </a:ext>
            </a:extLst>
          </p:cNvPr>
          <p:cNvSpPr/>
          <p:nvPr/>
        </p:nvSpPr>
        <p:spPr>
          <a:xfrm>
            <a:off x="287616" y="3705017"/>
            <a:ext cx="2855696" cy="925533"/>
          </a:xfrm>
          <a:prstGeom prst="rect">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210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8" name="TextBox 37">
            <a:extLst>
              <a:ext uri="{FF2B5EF4-FFF2-40B4-BE49-F238E27FC236}">
                <a16:creationId xmlns:a16="http://schemas.microsoft.com/office/drawing/2014/main" id="{22959B49-BF9D-F072-4E92-F531530284F2}"/>
              </a:ext>
            </a:extLst>
          </p:cNvPr>
          <p:cNvSpPr txBox="1"/>
          <p:nvPr/>
        </p:nvSpPr>
        <p:spPr>
          <a:xfrm>
            <a:off x="301090" y="3713948"/>
            <a:ext cx="869149" cy="334835"/>
          </a:xfrm>
          <a:prstGeom prst="rect">
            <a:avLst/>
          </a:prstGeom>
          <a:noFill/>
        </p:spPr>
        <p:txBody>
          <a:bodyPr wrap="none" rtlCol="0">
            <a:spAutoFit/>
          </a:bodyPr>
          <a:lstStyle/>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Fetch External </a:t>
            </a:r>
          </a:p>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Data</a:t>
            </a:r>
            <a:endParaRPr lang="ko-KR" altLang="en-US"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9" name="TextBox 38">
            <a:extLst>
              <a:ext uri="{FF2B5EF4-FFF2-40B4-BE49-F238E27FC236}">
                <a16:creationId xmlns:a16="http://schemas.microsoft.com/office/drawing/2014/main" id="{85EF837A-5860-B2D4-0713-9D0130E796BF}"/>
              </a:ext>
            </a:extLst>
          </p:cNvPr>
          <p:cNvSpPr txBox="1"/>
          <p:nvPr/>
        </p:nvSpPr>
        <p:spPr>
          <a:xfrm>
            <a:off x="1284897" y="3713948"/>
            <a:ext cx="909224" cy="334835"/>
          </a:xfrm>
          <a:prstGeom prst="rect">
            <a:avLst/>
          </a:prstGeom>
          <a:noFill/>
        </p:spPr>
        <p:txBody>
          <a:bodyPr wrap="none" rtlCol="0">
            <a:spAutoFit/>
          </a:bodyPr>
          <a:lstStyle/>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Generate Word</a:t>
            </a:r>
          </a:p>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Embeddings</a:t>
            </a:r>
            <a:endParaRPr lang="ko-KR" altLang="en-US"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0" name="TextBox 39">
            <a:extLst>
              <a:ext uri="{FF2B5EF4-FFF2-40B4-BE49-F238E27FC236}">
                <a16:creationId xmlns:a16="http://schemas.microsoft.com/office/drawing/2014/main" id="{DEE30F8C-AA8F-C100-DA97-FEA9BA8561CD}"/>
              </a:ext>
            </a:extLst>
          </p:cNvPr>
          <p:cNvSpPr txBox="1"/>
          <p:nvPr/>
        </p:nvSpPr>
        <p:spPr>
          <a:xfrm>
            <a:off x="2170343" y="3713948"/>
            <a:ext cx="1031051" cy="334835"/>
          </a:xfrm>
          <a:prstGeom prst="rect">
            <a:avLst/>
          </a:prstGeom>
          <a:noFill/>
        </p:spPr>
        <p:txBody>
          <a:bodyPr wrap="none" rtlCol="0">
            <a:spAutoFit/>
          </a:bodyPr>
          <a:lstStyle/>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Stroe and Retrieve</a:t>
            </a:r>
          </a:p>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Vectors</a:t>
            </a:r>
            <a:endParaRPr lang="ko-KR" altLang="en-US"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2" name="TextBox 71">
            <a:extLst>
              <a:ext uri="{FF2B5EF4-FFF2-40B4-BE49-F238E27FC236}">
                <a16:creationId xmlns:a16="http://schemas.microsoft.com/office/drawing/2014/main" id="{0A586DD3-BBF5-EE16-DB43-7A8AFEE7CE59}"/>
              </a:ext>
            </a:extLst>
          </p:cNvPr>
          <p:cNvSpPr txBox="1"/>
          <p:nvPr/>
        </p:nvSpPr>
        <p:spPr>
          <a:xfrm>
            <a:off x="2078945" y="4092928"/>
            <a:ext cx="1048685" cy="334835"/>
          </a:xfrm>
          <a:prstGeom prst="rect">
            <a:avLst/>
          </a:prstGeom>
          <a:noFill/>
        </p:spPr>
        <p:txBody>
          <a:bodyPr wrap="none" rtlCol="0">
            <a:spAutoFit/>
          </a:bodyPr>
          <a:lstStyle/>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Send Prompt and</a:t>
            </a:r>
          </a:p>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Retrieve Response</a:t>
            </a:r>
            <a:endParaRPr lang="ko-KR" altLang="en-US"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5" name="TextBox 74">
            <a:extLst>
              <a:ext uri="{FF2B5EF4-FFF2-40B4-BE49-F238E27FC236}">
                <a16:creationId xmlns:a16="http://schemas.microsoft.com/office/drawing/2014/main" id="{9BFD2D20-DE2D-3F61-EF9E-5978CCBA11ED}"/>
              </a:ext>
            </a:extLst>
          </p:cNvPr>
          <p:cNvSpPr txBox="1"/>
          <p:nvPr/>
        </p:nvSpPr>
        <p:spPr>
          <a:xfrm>
            <a:off x="482335" y="4049392"/>
            <a:ext cx="1626870" cy="369332"/>
          </a:xfrm>
          <a:prstGeom prst="rect">
            <a:avLst/>
          </a:prstGeom>
          <a:noFill/>
        </p:spPr>
        <p:txBody>
          <a:bodyPr wrap="square">
            <a:spAutoFit/>
          </a:bodyPr>
          <a:lstStyle/>
          <a:p>
            <a:pPr algn="ctr" defTabSz="685800" latinLnBrk="1">
              <a:buClrTx/>
            </a:pPr>
            <a:r>
              <a:rPr lang="en-US" altLang="ko-KR" sz="1800" b="1" kern="1200">
                <a:solidFill>
                  <a:srgbClr val="156082">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LangChain</a:t>
            </a:r>
            <a:endParaRPr lang="ko-KR" altLang="en-US" sz="1800" b="1" kern="1200">
              <a:solidFill>
                <a:srgbClr val="156082">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6" name="화살표: 위쪽/아래쪽 75">
            <a:extLst>
              <a:ext uri="{FF2B5EF4-FFF2-40B4-BE49-F238E27FC236}">
                <a16:creationId xmlns:a16="http://schemas.microsoft.com/office/drawing/2014/main" id="{3A580FB7-B77C-0AB3-0BF1-665FC1EB02CF}"/>
              </a:ext>
            </a:extLst>
          </p:cNvPr>
          <p:cNvSpPr/>
          <p:nvPr/>
        </p:nvSpPr>
        <p:spPr>
          <a:xfrm>
            <a:off x="624605" y="3347503"/>
            <a:ext cx="256046" cy="366445"/>
          </a:xfrm>
          <a:prstGeom prst="upDownArrow">
            <a:avLst/>
          </a:prstGeom>
          <a:solidFill>
            <a:schemeClr val="bg1">
              <a:lumMod val="95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77" name="화살표: 위쪽/아래쪽 76">
            <a:extLst>
              <a:ext uri="{FF2B5EF4-FFF2-40B4-BE49-F238E27FC236}">
                <a16:creationId xmlns:a16="http://schemas.microsoft.com/office/drawing/2014/main" id="{83E14E52-E0F2-AFA9-4E93-5CB1597A7980}"/>
              </a:ext>
            </a:extLst>
          </p:cNvPr>
          <p:cNvSpPr/>
          <p:nvPr/>
        </p:nvSpPr>
        <p:spPr>
          <a:xfrm>
            <a:off x="1593605" y="3347503"/>
            <a:ext cx="256046" cy="366445"/>
          </a:xfrm>
          <a:prstGeom prst="upDownArrow">
            <a:avLst/>
          </a:prstGeom>
          <a:solidFill>
            <a:schemeClr val="bg1">
              <a:lumMod val="95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78" name="화살표: 위쪽/아래쪽 77">
            <a:extLst>
              <a:ext uri="{FF2B5EF4-FFF2-40B4-BE49-F238E27FC236}">
                <a16:creationId xmlns:a16="http://schemas.microsoft.com/office/drawing/2014/main" id="{F2CD2CBA-0D4B-7B57-4546-4CBDE3ACA78E}"/>
              </a:ext>
            </a:extLst>
          </p:cNvPr>
          <p:cNvSpPr/>
          <p:nvPr/>
        </p:nvSpPr>
        <p:spPr>
          <a:xfrm>
            <a:off x="2607388" y="3347503"/>
            <a:ext cx="256046" cy="366445"/>
          </a:xfrm>
          <a:prstGeom prst="upDownArrow">
            <a:avLst/>
          </a:prstGeom>
          <a:solidFill>
            <a:schemeClr val="bg1">
              <a:lumMod val="95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79" name="화살표: 위쪽/아래쪽 78">
            <a:extLst>
              <a:ext uri="{FF2B5EF4-FFF2-40B4-BE49-F238E27FC236}">
                <a16:creationId xmlns:a16="http://schemas.microsoft.com/office/drawing/2014/main" id="{1B6172B9-DD75-4765-B123-CE94527ACDB9}"/>
              </a:ext>
            </a:extLst>
          </p:cNvPr>
          <p:cNvSpPr/>
          <p:nvPr/>
        </p:nvSpPr>
        <p:spPr>
          <a:xfrm rot="5400000">
            <a:off x="3049084" y="3985557"/>
            <a:ext cx="256046" cy="366445"/>
          </a:xfrm>
          <a:prstGeom prst="upDownArrow">
            <a:avLst/>
          </a:prstGeom>
          <a:solidFill>
            <a:schemeClr val="bg1">
              <a:lumMod val="95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5" name="그룹 94">
            <a:extLst>
              <a:ext uri="{FF2B5EF4-FFF2-40B4-BE49-F238E27FC236}">
                <a16:creationId xmlns:a16="http://schemas.microsoft.com/office/drawing/2014/main" id="{E5A56C92-0AD3-F17D-65BD-440F798265DC}"/>
              </a:ext>
            </a:extLst>
          </p:cNvPr>
          <p:cNvGrpSpPr/>
          <p:nvPr/>
        </p:nvGrpSpPr>
        <p:grpSpPr>
          <a:xfrm>
            <a:off x="4260634" y="2622652"/>
            <a:ext cx="4493865" cy="2002426"/>
            <a:chOff x="5680846" y="3496869"/>
            <a:chExt cx="5991820" cy="2669902"/>
          </a:xfrm>
        </p:grpSpPr>
        <p:sp>
          <p:nvSpPr>
            <p:cNvPr id="94" name="직사각형 93">
              <a:extLst>
                <a:ext uri="{FF2B5EF4-FFF2-40B4-BE49-F238E27FC236}">
                  <a16:creationId xmlns:a16="http://schemas.microsoft.com/office/drawing/2014/main" id="{98C8881D-8D11-9008-13F9-B9CDF3D08E77}"/>
                </a:ext>
              </a:extLst>
            </p:cNvPr>
            <p:cNvSpPr/>
            <p:nvPr/>
          </p:nvSpPr>
          <p:spPr>
            <a:xfrm>
              <a:off x="6864011" y="4171912"/>
              <a:ext cx="3501833" cy="1977132"/>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80" name="직사각형 79">
              <a:extLst>
                <a:ext uri="{FF2B5EF4-FFF2-40B4-BE49-F238E27FC236}">
                  <a16:creationId xmlns:a16="http://schemas.microsoft.com/office/drawing/2014/main" id="{A140A530-65AB-160D-3A41-ACEED986ABF3}"/>
                </a:ext>
              </a:extLst>
            </p:cNvPr>
            <p:cNvSpPr/>
            <p:nvPr/>
          </p:nvSpPr>
          <p:spPr>
            <a:xfrm>
              <a:off x="5712935" y="3496869"/>
              <a:ext cx="5959730" cy="652344"/>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Application</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2" name="직사각형 81">
              <a:extLst>
                <a:ext uri="{FF2B5EF4-FFF2-40B4-BE49-F238E27FC236}">
                  <a16:creationId xmlns:a16="http://schemas.microsoft.com/office/drawing/2014/main" id="{E26D3965-F6E9-1606-48C8-C775FB5AA3ED}"/>
                </a:ext>
              </a:extLst>
            </p:cNvPr>
            <p:cNvSpPr/>
            <p:nvPr/>
          </p:nvSpPr>
          <p:spPr>
            <a:xfrm>
              <a:off x="5680846" y="4171912"/>
              <a:ext cx="1097983" cy="987772"/>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Vector</a:t>
              </a:r>
            </a:p>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Database</a:t>
              </a:r>
              <a:endParaRPr lang="ko-KR" altLang="en-US"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3" name="직사각형 82">
              <a:extLst>
                <a:ext uri="{FF2B5EF4-FFF2-40B4-BE49-F238E27FC236}">
                  <a16:creationId xmlns:a16="http://schemas.microsoft.com/office/drawing/2014/main" id="{A03A72AB-FCA5-8A91-1A22-2F68F6683376}"/>
                </a:ext>
              </a:extLst>
            </p:cNvPr>
            <p:cNvSpPr/>
            <p:nvPr/>
          </p:nvSpPr>
          <p:spPr>
            <a:xfrm>
              <a:off x="5697781" y="5178999"/>
              <a:ext cx="1085852" cy="987772"/>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Sources</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5" name="직사각형 84">
              <a:extLst>
                <a:ext uri="{FF2B5EF4-FFF2-40B4-BE49-F238E27FC236}">
                  <a16:creationId xmlns:a16="http://schemas.microsoft.com/office/drawing/2014/main" id="{1F66AD7F-E5EE-F629-583A-FA84AAC0C977}"/>
                </a:ext>
              </a:extLst>
            </p:cNvPr>
            <p:cNvSpPr/>
            <p:nvPr/>
          </p:nvSpPr>
          <p:spPr>
            <a:xfrm>
              <a:off x="7124553" y="4317468"/>
              <a:ext cx="1037665"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Agents</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6" name="직사각형 85">
              <a:extLst>
                <a:ext uri="{FF2B5EF4-FFF2-40B4-BE49-F238E27FC236}">
                  <a16:creationId xmlns:a16="http://schemas.microsoft.com/office/drawing/2014/main" id="{6FF47DE5-816E-EAEB-E1E9-613C39704953}"/>
                </a:ext>
              </a:extLst>
            </p:cNvPr>
            <p:cNvSpPr/>
            <p:nvPr/>
          </p:nvSpPr>
          <p:spPr>
            <a:xfrm>
              <a:off x="8224613" y="4317468"/>
              <a:ext cx="931991"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Memory</a:t>
              </a:r>
              <a:endPar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7" name="직사각형 86">
              <a:extLst>
                <a:ext uri="{FF2B5EF4-FFF2-40B4-BE49-F238E27FC236}">
                  <a16:creationId xmlns:a16="http://schemas.microsoft.com/office/drawing/2014/main" id="{57BDBB31-62C9-DD3C-5D51-C566D3C8AFA1}"/>
                </a:ext>
              </a:extLst>
            </p:cNvPr>
            <p:cNvSpPr/>
            <p:nvPr/>
          </p:nvSpPr>
          <p:spPr>
            <a:xfrm>
              <a:off x="9249113" y="4316822"/>
              <a:ext cx="931991"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Callbacks</a:t>
              </a:r>
              <a:endPar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8" name="직사각형 87">
              <a:extLst>
                <a:ext uri="{FF2B5EF4-FFF2-40B4-BE49-F238E27FC236}">
                  <a16:creationId xmlns:a16="http://schemas.microsoft.com/office/drawing/2014/main" id="{AEBF7B5B-AE9A-3CFF-499B-8ABAEEE2C30B}"/>
                </a:ext>
              </a:extLst>
            </p:cNvPr>
            <p:cNvSpPr/>
            <p:nvPr/>
          </p:nvSpPr>
          <p:spPr>
            <a:xfrm>
              <a:off x="7134429" y="5034031"/>
              <a:ext cx="1027789"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825"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 </a:t>
              </a:r>
            </a:p>
            <a:p>
              <a:pPr algn="ctr" defTabSz="685800" latinLnBrk="1">
                <a:buClrTx/>
              </a:pPr>
              <a:r>
                <a:rPr lang="en-US" altLang="ko-KR" sz="825"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Connection</a:t>
              </a:r>
              <a:endParaRPr lang="ko-KR" altLang="en-US" sz="825"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9" name="직사각형 88">
              <a:extLst>
                <a:ext uri="{FF2B5EF4-FFF2-40B4-BE49-F238E27FC236}">
                  <a16:creationId xmlns:a16="http://schemas.microsoft.com/office/drawing/2014/main" id="{E9133F74-6CAE-BEBC-ED77-2B21C501E6DF}"/>
                </a:ext>
              </a:extLst>
            </p:cNvPr>
            <p:cNvSpPr/>
            <p:nvPr/>
          </p:nvSpPr>
          <p:spPr>
            <a:xfrm>
              <a:off x="8251899" y="5042820"/>
              <a:ext cx="931991"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Chains</a:t>
              </a:r>
              <a:endPar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0" name="직사각형 89">
              <a:extLst>
                <a:ext uri="{FF2B5EF4-FFF2-40B4-BE49-F238E27FC236}">
                  <a16:creationId xmlns:a16="http://schemas.microsoft.com/office/drawing/2014/main" id="{798F8E89-C9F1-1F85-F712-2A1DDDC58E22}"/>
                </a:ext>
              </a:extLst>
            </p:cNvPr>
            <p:cNvSpPr/>
            <p:nvPr/>
          </p:nvSpPr>
          <p:spPr>
            <a:xfrm>
              <a:off x="9249114" y="5042820"/>
              <a:ext cx="931991"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Model</a:t>
              </a:r>
            </a:p>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I/O</a:t>
              </a:r>
              <a:endPar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1" name="직사각형 90">
              <a:extLst>
                <a:ext uri="{FF2B5EF4-FFF2-40B4-BE49-F238E27FC236}">
                  <a16:creationId xmlns:a16="http://schemas.microsoft.com/office/drawing/2014/main" id="{BE392E47-992C-4E20-CA06-C3D9724DBB3E}"/>
                </a:ext>
              </a:extLst>
            </p:cNvPr>
            <p:cNvSpPr/>
            <p:nvPr/>
          </p:nvSpPr>
          <p:spPr>
            <a:xfrm>
              <a:off x="10365846" y="4162081"/>
              <a:ext cx="1306820" cy="987772"/>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word</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Embeddings</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2" name="직사각형 91">
              <a:extLst>
                <a:ext uri="{FF2B5EF4-FFF2-40B4-BE49-F238E27FC236}">
                  <a16:creationId xmlns:a16="http://schemas.microsoft.com/office/drawing/2014/main" id="{A4A56E6C-DF0C-61A9-28B3-6E51F6E5BDCB}"/>
                </a:ext>
              </a:extLst>
            </p:cNvPr>
            <p:cNvSpPr/>
            <p:nvPr/>
          </p:nvSpPr>
          <p:spPr>
            <a:xfrm>
              <a:off x="10365845" y="5151960"/>
              <a:ext cx="1306820" cy="997084"/>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Large</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Language</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Models</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3" name="직사각형 92">
              <a:extLst>
                <a:ext uri="{FF2B5EF4-FFF2-40B4-BE49-F238E27FC236}">
                  <a16:creationId xmlns:a16="http://schemas.microsoft.com/office/drawing/2014/main" id="{24E10B26-1F72-6D0A-9F45-93F02B71645F}"/>
                </a:ext>
              </a:extLst>
            </p:cNvPr>
            <p:cNvSpPr/>
            <p:nvPr/>
          </p:nvSpPr>
          <p:spPr>
            <a:xfrm>
              <a:off x="7124553" y="5759383"/>
              <a:ext cx="3056551" cy="337089"/>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LangChain Framework</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Google Shape;15;p3">
            <a:extLst>
              <a:ext uri="{FF2B5EF4-FFF2-40B4-BE49-F238E27FC236}">
                <a16:creationId xmlns:a16="http://schemas.microsoft.com/office/drawing/2014/main" id="{3D02B0BD-33B6-64BC-87C8-9C62D54D10CD}"/>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91</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6652833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자유형 38">
            <a:extLst>
              <a:ext uri="{FF2B5EF4-FFF2-40B4-BE49-F238E27FC236}">
                <a16:creationId xmlns:a16="http://schemas.microsoft.com/office/drawing/2014/main" id="{0292BBEF-A7B9-4FF2-ACF6-AE28C8447C76}"/>
              </a:ext>
            </a:extLst>
          </p:cNvPr>
          <p:cNvSpPr/>
          <p:nvPr/>
        </p:nvSpPr>
        <p:spPr>
          <a:xfrm flipH="1">
            <a:off x="1" y="1"/>
            <a:ext cx="2925899" cy="5143500"/>
          </a:xfrm>
          <a:custGeom>
            <a:avLst/>
            <a:gdLst>
              <a:gd name="connsiteX0" fmla="*/ 3901199 w 3901199"/>
              <a:gd name="connsiteY0" fmla="*/ 0 h 6858000"/>
              <a:gd name="connsiteX1" fmla="*/ 3022595 w 3901199"/>
              <a:gd name="connsiteY1" fmla="*/ 0 h 6858000"/>
              <a:gd name="connsiteX2" fmla="*/ 0 w 3901199"/>
              <a:gd name="connsiteY2" fmla="*/ 6858000 h 6858000"/>
              <a:gd name="connsiteX3" fmla="*/ 3901199 w 39011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01199" h="6858000">
                <a:moveTo>
                  <a:pt x="3901199" y="0"/>
                </a:moveTo>
                <a:lnTo>
                  <a:pt x="3022595" y="0"/>
                </a:lnTo>
                <a:lnTo>
                  <a:pt x="0" y="6858000"/>
                </a:lnTo>
                <a:lnTo>
                  <a:pt x="3901199" y="6858000"/>
                </a:lnTo>
                <a:close/>
              </a:path>
            </a:pathLst>
          </a:custGeom>
          <a:gradFill flip="none" rotWithShape="1">
            <a:gsLst>
              <a:gs pos="100000">
                <a:schemeClr val="accent2"/>
              </a:gs>
              <a:gs pos="42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고딕" panose="020D0604000000000000" pitchFamily="50" charset="-127"/>
              <a:ea typeface="나눔고딕" panose="020D0604000000000000" pitchFamily="50" charset="-127"/>
            </a:endParaRPr>
          </a:p>
        </p:txBody>
      </p:sp>
      <p:sp>
        <p:nvSpPr>
          <p:cNvPr id="4" name="직사각형 3">
            <a:extLst>
              <a:ext uri="{FF2B5EF4-FFF2-40B4-BE49-F238E27FC236}">
                <a16:creationId xmlns:a16="http://schemas.microsoft.com/office/drawing/2014/main" id="{E119B58C-566D-30B9-506E-B822295FC2A9}"/>
              </a:ext>
            </a:extLst>
          </p:cNvPr>
          <p:cNvSpPr/>
          <p:nvPr/>
        </p:nvSpPr>
        <p:spPr>
          <a:xfrm>
            <a:off x="192114" y="608674"/>
            <a:ext cx="8690501" cy="4341698"/>
          </a:xfrm>
          <a:prstGeom prst="rect">
            <a:avLst/>
          </a:prstGeom>
          <a:solidFill>
            <a:schemeClr val="tx2">
              <a:lumMod val="50000"/>
            </a:schemeClr>
          </a:solidFill>
          <a:ln w="3175">
            <a:solidFill>
              <a:schemeClr val="bg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고딕" panose="020D0604000000000000" pitchFamily="50" charset="-127"/>
              <a:ea typeface="나눔고딕" panose="020D0604000000000000" pitchFamily="50" charset="-127"/>
            </a:endParaRPr>
          </a:p>
        </p:txBody>
      </p:sp>
      <p:sp>
        <p:nvSpPr>
          <p:cNvPr id="8" name="TextBox 7">
            <a:extLst>
              <a:ext uri="{FF2B5EF4-FFF2-40B4-BE49-F238E27FC236}">
                <a16:creationId xmlns:a16="http://schemas.microsoft.com/office/drawing/2014/main" id="{4C67DEEC-7F23-08D9-CF5E-64E0ED69EBF8}"/>
              </a:ext>
            </a:extLst>
          </p:cNvPr>
          <p:cNvSpPr txBox="1"/>
          <p:nvPr/>
        </p:nvSpPr>
        <p:spPr>
          <a:xfrm>
            <a:off x="136697" y="269329"/>
            <a:ext cx="2350471" cy="300082"/>
          </a:xfrm>
          <a:prstGeom prst="rect">
            <a:avLst/>
          </a:prstGeom>
          <a:noFill/>
        </p:spPr>
        <p:txBody>
          <a:bodyPr wrap="square">
            <a:spAutoFit/>
          </a:bodyPr>
          <a:lstStyle/>
          <a:p>
            <a:pPr defTabSz="685800" latinLnBrk="1">
              <a:buClrTx/>
              <a:defRPr/>
            </a:pPr>
            <a:r>
              <a:rPr lang="en-US" altLang="ko-KR" sz="1350" b="1" kern="1200" dirty="0">
                <a:solidFill>
                  <a:srgbClr val="1F2328"/>
                </a:solidFill>
                <a:highlight>
                  <a:srgbClr val="F6F8FA"/>
                </a:highlight>
                <a:latin typeface="나눔고딕" panose="020D0604000000000000" pitchFamily="50" charset="-127"/>
                <a:ea typeface="나눔고딕" panose="020D0604000000000000" pitchFamily="50" charset="-127"/>
                <a:cs typeface="+mn-cs"/>
              </a:rPr>
              <a:t>langchain_integration.py</a:t>
            </a:r>
            <a:endParaRPr lang="ko-KR" altLang="ko-KR" sz="1350" b="1" kern="1200" dirty="0">
              <a:solidFill>
                <a:prstClr val="black">
                  <a:lumMod val="95000"/>
                  <a:lumOff val="5000"/>
                </a:prstClr>
              </a:solidFill>
              <a:latin typeface="나눔고딕" panose="020D0604000000000000" pitchFamily="50" charset="-127"/>
              <a:ea typeface="나눔고딕" panose="020D0604000000000000" pitchFamily="50" charset="-127"/>
              <a:cs typeface="+mn-cs"/>
            </a:endParaRPr>
          </a:p>
        </p:txBody>
      </p:sp>
      <p:grpSp>
        <p:nvGrpSpPr>
          <p:cNvPr id="6" name="그룹 5">
            <a:extLst>
              <a:ext uri="{FF2B5EF4-FFF2-40B4-BE49-F238E27FC236}">
                <a16:creationId xmlns:a16="http://schemas.microsoft.com/office/drawing/2014/main" id="{4897019E-65E6-3928-434E-531283213FB7}"/>
              </a:ext>
            </a:extLst>
          </p:cNvPr>
          <p:cNvGrpSpPr/>
          <p:nvPr/>
        </p:nvGrpSpPr>
        <p:grpSpPr>
          <a:xfrm>
            <a:off x="261386" y="691604"/>
            <a:ext cx="4782102" cy="4140974"/>
            <a:chOff x="533243" y="754510"/>
            <a:chExt cx="8000039" cy="6927487"/>
          </a:xfrm>
        </p:grpSpPr>
        <p:pic>
          <p:nvPicPr>
            <p:cNvPr id="3" name="그림 2">
              <a:extLst>
                <a:ext uri="{FF2B5EF4-FFF2-40B4-BE49-F238E27FC236}">
                  <a16:creationId xmlns:a16="http://schemas.microsoft.com/office/drawing/2014/main" id="{FF2B4282-2299-CF74-81A5-86083FCFFFE8}"/>
                </a:ext>
              </a:extLst>
            </p:cNvPr>
            <p:cNvPicPr>
              <a:picLocks noChangeAspect="1"/>
            </p:cNvPicPr>
            <p:nvPr/>
          </p:nvPicPr>
          <p:blipFill rotWithShape="1">
            <a:blip r:embed="rId3"/>
            <a:srcRect r="14523"/>
            <a:stretch/>
          </p:blipFill>
          <p:spPr>
            <a:xfrm>
              <a:off x="533243" y="754510"/>
              <a:ext cx="8000039" cy="4631961"/>
            </a:xfrm>
            <a:prstGeom prst="rect">
              <a:avLst/>
            </a:prstGeom>
          </p:spPr>
        </p:pic>
        <p:pic>
          <p:nvPicPr>
            <p:cNvPr id="5" name="그림 4">
              <a:extLst>
                <a:ext uri="{FF2B5EF4-FFF2-40B4-BE49-F238E27FC236}">
                  <a16:creationId xmlns:a16="http://schemas.microsoft.com/office/drawing/2014/main" id="{667DEAF2-3B12-D105-754D-41DAA7A1FA07}"/>
                </a:ext>
              </a:extLst>
            </p:cNvPr>
            <p:cNvPicPr>
              <a:picLocks noChangeAspect="1"/>
            </p:cNvPicPr>
            <p:nvPr/>
          </p:nvPicPr>
          <p:blipFill rotWithShape="1">
            <a:blip r:embed="rId4"/>
            <a:srcRect r="6330"/>
            <a:stretch/>
          </p:blipFill>
          <p:spPr>
            <a:xfrm>
              <a:off x="533243" y="5386471"/>
              <a:ext cx="8000039" cy="2295526"/>
            </a:xfrm>
            <a:prstGeom prst="rect">
              <a:avLst/>
            </a:prstGeom>
          </p:spPr>
        </p:pic>
      </p:grpSp>
      <p:sp>
        <p:nvSpPr>
          <p:cNvPr id="7" name="직사각형 6">
            <a:extLst>
              <a:ext uri="{FF2B5EF4-FFF2-40B4-BE49-F238E27FC236}">
                <a16:creationId xmlns:a16="http://schemas.microsoft.com/office/drawing/2014/main" id="{96FC2F45-FEDB-E10B-68C4-C4A4142E83D1}"/>
              </a:ext>
            </a:extLst>
          </p:cNvPr>
          <p:cNvSpPr/>
          <p:nvPr/>
        </p:nvSpPr>
        <p:spPr>
          <a:xfrm>
            <a:off x="261386" y="691604"/>
            <a:ext cx="4821496" cy="4140974"/>
          </a:xfrm>
          <a:prstGeom prst="rect">
            <a:avLst/>
          </a:pr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고딕" panose="020D0604000000000000" pitchFamily="50" charset="-127"/>
              <a:ea typeface="나눔고딕" panose="020D0604000000000000" pitchFamily="50" charset="-127"/>
            </a:endParaRPr>
          </a:p>
        </p:txBody>
      </p:sp>
      <p:sp>
        <p:nvSpPr>
          <p:cNvPr id="9" name="TextBox 8">
            <a:extLst>
              <a:ext uri="{FF2B5EF4-FFF2-40B4-BE49-F238E27FC236}">
                <a16:creationId xmlns:a16="http://schemas.microsoft.com/office/drawing/2014/main" id="{3B81B9DD-D761-FCA1-8987-6DB4F48E1076}"/>
              </a:ext>
            </a:extLst>
          </p:cNvPr>
          <p:cNvSpPr txBox="1"/>
          <p:nvPr/>
        </p:nvSpPr>
        <p:spPr>
          <a:xfrm>
            <a:off x="5261645" y="730512"/>
            <a:ext cx="3553743" cy="334835"/>
          </a:xfrm>
          <a:prstGeom prst="rect">
            <a:avLst/>
          </a:prstGeom>
          <a:noFill/>
        </p:spPr>
        <p:txBody>
          <a:bodyPr wrap="square" rtlCol="0">
            <a:spAutoFit/>
          </a:bodyPr>
          <a:lstStyle/>
          <a:p>
            <a:pPr defTabSz="685800" latinLnBrk="1">
              <a:buClrTx/>
            </a:pP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파일 이름을 경로와 함께 구성합니다</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현재 디렉토리를 기준으로 합니다</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a:t>
            </a:r>
          </a:p>
          <a:p>
            <a:pPr defTabSz="685800" latinLnBrk="1">
              <a:buClrTx/>
            </a:pP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파일 확장자는 일반적으로 </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'.index'</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입니다</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a:t>
            </a:r>
            <a:endPar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endParaRPr>
          </a:p>
        </p:txBody>
      </p:sp>
      <p:sp>
        <p:nvSpPr>
          <p:cNvPr id="10" name="TextBox 9">
            <a:extLst>
              <a:ext uri="{FF2B5EF4-FFF2-40B4-BE49-F238E27FC236}">
                <a16:creationId xmlns:a16="http://schemas.microsoft.com/office/drawing/2014/main" id="{72826083-BA77-95F7-6105-A37775BDA5E5}"/>
              </a:ext>
            </a:extLst>
          </p:cNvPr>
          <p:cNvSpPr txBox="1"/>
          <p:nvPr/>
        </p:nvSpPr>
        <p:spPr>
          <a:xfrm>
            <a:off x="5261644" y="1099656"/>
            <a:ext cx="3283130" cy="213585"/>
          </a:xfrm>
          <a:prstGeom prst="rect">
            <a:avLst/>
          </a:prstGeom>
          <a:noFill/>
        </p:spPr>
        <p:txBody>
          <a:bodyPr wrap="square" rtlCol="0">
            <a:spAutoFit/>
          </a:bodyPr>
          <a:lstStyle/>
          <a:p>
            <a:pPr defTabSz="685800" latinLnBrk="1">
              <a:buClrTx/>
            </a:pP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로컬에 저장된 데이터베이스를 불러와 </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new_db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변수에 할당합니다</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a:t>
            </a:r>
            <a:endPar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endParaRPr>
          </a:p>
        </p:txBody>
      </p:sp>
      <p:sp>
        <p:nvSpPr>
          <p:cNvPr id="11" name="TextBox 10">
            <a:extLst>
              <a:ext uri="{FF2B5EF4-FFF2-40B4-BE49-F238E27FC236}">
                <a16:creationId xmlns:a16="http://schemas.microsoft.com/office/drawing/2014/main" id="{BFCF0D0B-0FB1-D43A-3B28-C942A9C61E27}"/>
              </a:ext>
            </a:extLst>
          </p:cNvPr>
          <p:cNvSpPr txBox="1"/>
          <p:nvPr/>
        </p:nvSpPr>
        <p:spPr>
          <a:xfrm>
            <a:off x="5261645" y="1741202"/>
            <a:ext cx="3216285" cy="213585"/>
          </a:xfrm>
          <a:prstGeom prst="rect">
            <a:avLst/>
          </a:prstGeom>
          <a:noFill/>
        </p:spPr>
        <p:txBody>
          <a:bodyPr wrap="square" rtlCol="0">
            <a:spAutoFit/>
          </a:bodyPr>
          <a:lstStyle/>
          <a:p>
            <a:pPr defTabSz="685800" latinLnBrk="1">
              <a:buClrTx/>
            </a:pPr>
            <a:r>
              <a:rPr lang="en-US" altLang="ko-KR"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로컬에 저장된 데이터베이스를 불러와 </a:t>
            </a:r>
            <a:r>
              <a:rPr lang="en-US" altLang="ko-KR" sz="788" kern="1200" dirty="0" err="1">
                <a:solidFill>
                  <a:srgbClr val="156082">
                    <a:lumMod val="20000"/>
                    <a:lumOff val="80000"/>
                  </a:srgbClr>
                </a:solidFill>
                <a:latin typeface="나눔고딕" panose="020D0604000000000000" pitchFamily="50" charset="-127"/>
                <a:ea typeface="나눔고딕" panose="020D0604000000000000" pitchFamily="50" charset="-127"/>
                <a:cs typeface="+mn-cs"/>
              </a:rPr>
              <a:t>new_db</a:t>
            </a:r>
            <a:r>
              <a:rPr lang="en-US" altLang="ko-KR"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변수에 할당합니다</a:t>
            </a:r>
            <a:r>
              <a:rPr lang="en-US" altLang="ko-KR"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a:t>
            </a:r>
            <a:endParaRPr lang="ko-KR" altLang="en-US"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endParaRPr>
          </a:p>
        </p:txBody>
      </p:sp>
      <p:sp>
        <p:nvSpPr>
          <p:cNvPr id="12" name="TextBox 11">
            <a:extLst>
              <a:ext uri="{FF2B5EF4-FFF2-40B4-BE49-F238E27FC236}">
                <a16:creationId xmlns:a16="http://schemas.microsoft.com/office/drawing/2014/main" id="{72E3DBE6-7DEF-BD4A-0DD6-23BDC04D135C}"/>
              </a:ext>
            </a:extLst>
          </p:cNvPr>
          <p:cNvSpPr txBox="1"/>
          <p:nvPr/>
        </p:nvSpPr>
        <p:spPr>
          <a:xfrm>
            <a:off x="5261645" y="1977618"/>
            <a:ext cx="3157475" cy="213585"/>
          </a:xfrm>
          <a:prstGeom prst="rect">
            <a:avLst/>
          </a:prstGeom>
          <a:noFill/>
        </p:spPr>
        <p:txBody>
          <a:bodyPr wrap="square" rtlCol="0">
            <a:spAutoFit/>
          </a:bodyPr>
          <a:lstStyle/>
          <a:p>
            <a:pPr defTabSz="685800" latinLnBrk="1">
              <a:buClrTx/>
            </a:pP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Langchain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설정 및 초기화 함수</a:t>
            </a:r>
          </a:p>
        </p:txBody>
      </p:sp>
      <p:grpSp>
        <p:nvGrpSpPr>
          <p:cNvPr id="19" name="그룹 18">
            <a:extLst>
              <a:ext uri="{FF2B5EF4-FFF2-40B4-BE49-F238E27FC236}">
                <a16:creationId xmlns:a16="http://schemas.microsoft.com/office/drawing/2014/main" id="{0E4C0211-DDF3-F29B-63FF-B07F7151DE2A}"/>
              </a:ext>
            </a:extLst>
          </p:cNvPr>
          <p:cNvGrpSpPr/>
          <p:nvPr/>
        </p:nvGrpSpPr>
        <p:grpSpPr>
          <a:xfrm>
            <a:off x="4111316" y="814864"/>
            <a:ext cx="1124285" cy="3872857"/>
            <a:chOff x="5676900" y="1086485"/>
            <a:chExt cx="1716996" cy="5163809"/>
          </a:xfrm>
        </p:grpSpPr>
        <p:cxnSp>
          <p:nvCxnSpPr>
            <p:cNvPr id="14" name="직선 화살표 연결선 13">
              <a:extLst>
                <a:ext uri="{FF2B5EF4-FFF2-40B4-BE49-F238E27FC236}">
                  <a16:creationId xmlns:a16="http://schemas.microsoft.com/office/drawing/2014/main" id="{25EF85A7-2684-CF8E-B097-224A6D20EE84}"/>
                </a:ext>
              </a:extLst>
            </p:cNvPr>
            <p:cNvCxnSpPr>
              <a:cxnSpLocks/>
            </p:cNvCxnSpPr>
            <p:nvPr/>
          </p:nvCxnSpPr>
          <p:spPr>
            <a:xfrm>
              <a:off x="5676900" y="3283864"/>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C5F87BE-8592-9E13-4AD3-D2F8654F193E}"/>
                </a:ext>
              </a:extLst>
            </p:cNvPr>
            <p:cNvCxnSpPr>
              <a:cxnSpLocks/>
            </p:cNvCxnSpPr>
            <p:nvPr/>
          </p:nvCxnSpPr>
          <p:spPr>
            <a:xfrm>
              <a:off x="5676900" y="2448560"/>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A685CDE-7160-335B-0DCD-D30F3AE72C77}"/>
                </a:ext>
              </a:extLst>
            </p:cNvPr>
            <p:cNvCxnSpPr>
              <a:cxnSpLocks/>
            </p:cNvCxnSpPr>
            <p:nvPr/>
          </p:nvCxnSpPr>
          <p:spPr>
            <a:xfrm>
              <a:off x="5676900" y="1581785"/>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F5F0CE0-B38A-63A5-B3C5-47F5EB7623E3}"/>
                </a:ext>
              </a:extLst>
            </p:cNvPr>
            <p:cNvCxnSpPr>
              <a:cxnSpLocks/>
            </p:cNvCxnSpPr>
            <p:nvPr/>
          </p:nvCxnSpPr>
          <p:spPr>
            <a:xfrm>
              <a:off x="5676900" y="1086485"/>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7C41C66-CEAF-9FA7-6850-6F942B90DC3F}"/>
                </a:ext>
              </a:extLst>
            </p:cNvPr>
            <p:cNvCxnSpPr>
              <a:cxnSpLocks/>
            </p:cNvCxnSpPr>
            <p:nvPr/>
          </p:nvCxnSpPr>
          <p:spPr>
            <a:xfrm>
              <a:off x="5676900" y="4169689"/>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FD37DC5-70BE-9AEF-D5BE-10AF9D9B03EC}"/>
                </a:ext>
              </a:extLst>
            </p:cNvPr>
            <p:cNvCxnSpPr>
              <a:cxnSpLocks/>
            </p:cNvCxnSpPr>
            <p:nvPr/>
          </p:nvCxnSpPr>
          <p:spPr>
            <a:xfrm>
              <a:off x="5845868" y="4779289"/>
              <a:ext cx="1548028"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0599E11-36AD-3FE3-F71A-1429F7FCE385}"/>
                </a:ext>
              </a:extLst>
            </p:cNvPr>
            <p:cNvCxnSpPr>
              <a:cxnSpLocks/>
            </p:cNvCxnSpPr>
            <p:nvPr/>
          </p:nvCxnSpPr>
          <p:spPr>
            <a:xfrm>
              <a:off x="5676900" y="5602594"/>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6C9397A-8717-C986-B64D-98F67D4D2AD0}"/>
                </a:ext>
              </a:extLst>
            </p:cNvPr>
            <p:cNvCxnSpPr>
              <a:cxnSpLocks/>
            </p:cNvCxnSpPr>
            <p:nvPr/>
          </p:nvCxnSpPr>
          <p:spPr>
            <a:xfrm>
              <a:off x="7002313" y="6250294"/>
              <a:ext cx="391583"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DEF57860-E906-FC1D-5F73-F87DFD91E5B5}"/>
              </a:ext>
            </a:extLst>
          </p:cNvPr>
          <p:cNvSpPr txBox="1"/>
          <p:nvPr/>
        </p:nvSpPr>
        <p:spPr>
          <a:xfrm>
            <a:off x="5261644" y="2349616"/>
            <a:ext cx="3425156" cy="213585"/>
          </a:xfrm>
          <a:prstGeom prst="rect">
            <a:avLst/>
          </a:prstGeom>
          <a:solidFill>
            <a:schemeClr val="bg1"/>
          </a:solidFill>
        </p:spPr>
        <p:txBody>
          <a:bodyPr wrap="square" rtlCol="0">
            <a:spAutoFit/>
          </a:bodyPr>
          <a:lstStyle/>
          <a:p>
            <a:pPr defTabSz="685800" latinLnBrk="1">
              <a:buClrTx/>
            </a:pPr>
            <a:r>
              <a:rPr lang="en-US" altLang="ko-KR" sz="788" kern="1200" dirty="0">
                <a:solidFill>
                  <a:srgbClr val="0070C0"/>
                </a:solidFill>
                <a:latin typeface="나눔고딕" panose="020D0604000000000000" pitchFamily="50" charset="-127"/>
                <a:ea typeface="나눔고딕" panose="020D0604000000000000" pitchFamily="50" charset="-127"/>
                <a:cs typeface="+mn-cs"/>
              </a:rPr>
              <a:t># </a:t>
            </a:r>
            <a:r>
              <a:rPr lang="en-US" altLang="ko-KR" sz="788" kern="1200" dirty="0" err="1">
                <a:solidFill>
                  <a:srgbClr val="0070C0"/>
                </a:solidFill>
                <a:latin typeface="나눔고딕" panose="020D0604000000000000" pitchFamily="50" charset="-127"/>
                <a:ea typeface="나눔고딕" panose="020D0604000000000000" pitchFamily="50" charset="-127"/>
                <a:cs typeface="+mn-cs"/>
              </a:rPr>
              <a:t>Langchain</a:t>
            </a:r>
            <a:r>
              <a:rPr lang="en-US" altLang="ko-KR" sz="788" kern="1200" dirty="0">
                <a:solidFill>
                  <a:srgbClr val="0070C0"/>
                </a:solidFill>
                <a:latin typeface="나눔고딕" panose="020D0604000000000000" pitchFamily="50" charset="-127"/>
                <a:ea typeface="나눔고딕" panose="020D0604000000000000" pitchFamily="50" charset="-127"/>
                <a:cs typeface="+mn-cs"/>
              </a:rPr>
              <a:t> </a:t>
            </a:r>
            <a:r>
              <a:rPr lang="ko-KR" altLang="en-US" sz="788" kern="1200" dirty="0">
                <a:solidFill>
                  <a:srgbClr val="0070C0"/>
                </a:solidFill>
                <a:latin typeface="나눔고딕" panose="020D0604000000000000" pitchFamily="50" charset="-127"/>
                <a:ea typeface="나눔고딕" panose="020D0604000000000000" pitchFamily="50" charset="-127"/>
                <a:cs typeface="+mn-cs"/>
              </a:rPr>
              <a:t>설정 및 초기화 함수</a:t>
            </a:r>
          </a:p>
        </p:txBody>
      </p:sp>
      <p:sp>
        <p:nvSpPr>
          <p:cNvPr id="25" name="TextBox 24">
            <a:extLst>
              <a:ext uri="{FF2B5EF4-FFF2-40B4-BE49-F238E27FC236}">
                <a16:creationId xmlns:a16="http://schemas.microsoft.com/office/drawing/2014/main" id="{DB785BF2-19CA-83AF-0284-3A8B650D69AA}"/>
              </a:ext>
            </a:extLst>
          </p:cNvPr>
          <p:cNvSpPr txBox="1"/>
          <p:nvPr/>
        </p:nvSpPr>
        <p:spPr>
          <a:xfrm>
            <a:off x="5261644" y="3025014"/>
            <a:ext cx="3425156" cy="213585"/>
          </a:xfrm>
          <a:prstGeom prst="rect">
            <a:avLst/>
          </a:prstGeom>
          <a:solidFill>
            <a:schemeClr val="bg1"/>
          </a:solidFill>
        </p:spPr>
        <p:txBody>
          <a:bodyPr wrap="square" rtlCol="0">
            <a:spAutoFit/>
          </a:bodyPr>
          <a:lstStyle/>
          <a:p>
            <a:pPr defTabSz="685800" latinLnBrk="1">
              <a:buClrTx/>
            </a:pPr>
            <a:r>
              <a:rPr lang="en-US" altLang="ko-KR" sz="788" kern="1200">
                <a:solidFill>
                  <a:srgbClr val="0070C0"/>
                </a:solidFill>
                <a:latin typeface="나눔고딕" panose="020D0604000000000000" pitchFamily="50" charset="-127"/>
                <a:ea typeface="나눔고딕" panose="020D0604000000000000" pitchFamily="50" charset="-127"/>
                <a:cs typeface="+mn-cs"/>
              </a:rPr>
              <a:t># Langchain </a:t>
            </a:r>
            <a:r>
              <a:rPr lang="ko-KR" altLang="en-US" sz="788" kern="1200">
                <a:solidFill>
                  <a:srgbClr val="0070C0"/>
                </a:solidFill>
                <a:latin typeface="나눔고딕" panose="020D0604000000000000" pitchFamily="50" charset="-127"/>
                <a:ea typeface="나눔고딕" panose="020D0604000000000000" pitchFamily="50" charset="-127"/>
                <a:cs typeface="+mn-cs"/>
              </a:rPr>
              <a:t>설정 및 초기화 함수</a:t>
            </a:r>
          </a:p>
        </p:txBody>
      </p:sp>
      <p:sp>
        <p:nvSpPr>
          <p:cNvPr id="26" name="TextBox 25">
            <a:extLst>
              <a:ext uri="{FF2B5EF4-FFF2-40B4-BE49-F238E27FC236}">
                <a16:creationId xmlns:a16="http://schemas.microsoft.com/office/drawing/2014/main" id="{C71CD28E-F33A-8A19-B657-A89D137DF796}"/>
              </a:ext>
            </a:extLst>
          </p:cNvPr>
          <p:cNvSpPr txBox="1"/>
          <p:nvPr/>
        </p:nvSpPr>
        <p:spPr>
          <a:xfrm>
            <a:off x="5261644" y="3460405"/>
            <a:ext cx="3425156" cy="213585"/>
          </a:xfrm>
          <a:prstGeom prst="rect">
            <a:avLst/>
          </a:prstGeom>
          <a:solidFill>
            <a:schemeClr val="bg1"/>
          </a:solidFill>
        </p:spPr>
        <p:txBody>
          <a:bodyPr wrap="square" rtlCol="0">
            <a:spAutoFit/>
          </a:bodyPr>
          <a:lstStyle/>
          <a:p>
            <a:pPr defTabSz="685800" latinLnBrk="1">
              <a:buClrTx/>
            </a:pPr>
            <a:r>
              <a:rPr lang="en-US" altLang="ko-KR" sz="788" kern="1200">
                <a:solidFill>
                  <a:srgbClr val="0070C0"/>
                </a:solidFill>
                <a:latin typeface="나눔고딕" panose="020D0604000000000000" pitchFamily="50" charset="-127"/>
                <a:ea typeface="나눔고딕" panose="020D0604000000000000" pitchFamily="50" charset="-127"/>
                <a:cs typeface="+mn-cs"/>
              </a:rPr>
              <a:t># Langchain </a:t>
            </a:r>
            <a:r>
              <a:rPr lang="ko-KR" altLang="en-US" sz="788" kern="1200">
                <a:solidFill>
                  <a:srgbClr val="0070C0"/>
                </a:solidFill>
                <a:latin typeface="나눔고딕" panose="020D0604000000000000" pitchFamily="50" charset="-127"/>
                <a:ea typeface="나눔고딕" panose="020D0604000000000000" pitchFamily="50" charset="-127"/>
                <a:cs typeface="+mn-cs"/>
              </a:rPr>
              <a:t>설정 및 초기화 함수</a:t>
            </a:r>
            <a:r>
              <a:rPr lang="en-US" altLang="ko-KR" sz="788" kern="1200">
                <a:solidFill>
                  <a:srgbClr val="0070C0"/>
                </a:solidFill>
                <a:latin typeface="나눔고딕" panose="020D0604000000000000" pitchFamily="50" charset="-127"/>
                <a:ea typeface="나눔고딕" panose="020D0604000000000000" pitchFamily="50" charset="-127"/>
                <a:cs typeface="+mn-cs"/>
              </a:rPr>
              <a:t>7</a:t>
            </a:r>
            <a:endParaRPr lang="ko-KR" altLang="en-US" sz="788" kern="1200">
              <a:solidFill>
                <a:srgbClr val="0070C0"/>
              </a:solidFill>
              <a:latin typeface="나눔고딕" panose="020D0604000000000000" pitchFamily="50" charset="-127"/>
              <a:ea typeface="나눔고딕" panose="020D0604000000000000" pitchFamily="50" charset="-127"/>
              <a:cs typeface="+mn-cs"/>
            </a:endParaRPr>
          </a:p>
        </p:txBody>
      </p:sp>
      <p:sp>
        <p:nvSpPr>
          <p:cNvPr id="31" name="TextBox 30">
            <a:extLst>
              <a:ext uri="{FF2B5EF4-FFF2-40B4-BE49-F238E27FC236}">
                <a16:creationId xmlns:a16="http://schemas.microsoft.com/office/drawing/2014/main" id="{6A2F41F8-219B-77D9-77A3-F84C2EE1B72B}"/>
              </a:ext>
            </a:extLst>
          </p:cNvPr>
          <p:cNvSpPr txBox="1"/>
          <p:nvPr/>
        </p:nvSpPr>
        <p:spPr>
          <a:xfrm>
            <a:off x="5261644" y="4106727"/>
            <a:ext cx="3425156" cy="213585"/>
          </a:xfrm>
          <a:prstGeom prst="rect">
            <a:avLst/>
          </a:prstGeom>
          <a:solidFill>
            <a:schemeClr val="bg1"/>
          </a:solidFill>
        </p:spPr>
        <p:txBody>
          <a:bodyPr wrap="square" rtlCol="0">
            <a:spAutoFit/>
          </a:bodyPr>
          <a:lstStyle/>
          <a:p>
            <a:pPr defTabSz="685800" latinLnBrk="1">
              <a:buClrTx/>
            </a:pPr>
            <a:r>
              <a:rPr lang="en-US" altLang="ko-KR" sz="788" kern="1200">
                <a:solidFill>
                  <a:srgbClr val="0070C0"/>
                </a:solidFill>
                <a:latin typeface="나눔고딕" panose="020D0604000000000000" pitchFamily="50" charset="-127"/>
                <a:ea typeface="나눔고딕" panose="020D0604000000000000" pitchFamily="50" charset="-127"/>
                <a:cs typeface="+mn-cs"/>
              </a:rPr>
              <a:t># Langchain </a:t>
            </a:r>
            <a:r>
              <a:rPr lang="ko-KR" altLang="en-US" sz="788" kern="1200">
                <a:solidFill>
                  <a:srgbClr val="0070C0"/>
                </a:solidFill>
                <a:latin typeface="나눔고딕" panose="020D0604000000000000" pitchFamily="50" charset="-127"/>
                <a:ea typeface="나눔고딕" panose="020D0604000000000000" pitchFamily="50" charset="-127"/>
                <a:cs typeface="+mn-cs"/>
              </a:rPr>
              <a:t>설정 및 초기화 함수</a:t>
            </a:r>
            <a:r>
              <a:rPr lang="en-US" altLang="ko-KR" sz="788" kern="1200">
                <a:solidFill>
                  <a:srgbClr val="0070C0"/>
                </a:solidFill>
                <a:latin typeface="나눔고딕" panose="020D0604000000000000" pitchFamily="50" charset="-127"/>
                <a:ea typeface="나눔고딕" panose="020D0604000000000000" pitchFamily="50" charset="-127"/>
                <a:cs typeface="+mn-cs"/>
              </a:rPr>
              <a:t>7</a:t>
            </a:r>
            <a:endParaRPr lang="ko-KR" altLang="en-US" sz="788" kern="1200">
              <a:solidFill>
                <a:srgbClr val="0070C0"/>
              </a:solidFill>
              <a:latin typeface="나눔고딕" panose="020D0604000000000000" pitchFamily="50" charset="-127"/>
              <a:ea typeface="나눔고딕" panose="020D0604000000000000" pitchFamily="50" charset="-127"/>
              <a:cs typeface="+mn-cs"/>
            </a:endParaRPr>
          </a:p>
        </p:txBody>
      </p:sp>
      <p:sp>
        <p:nvSpPr>
          <p:cNvPr id="32" name="TextBox 31">
            <a:extLst>
              <a:ext uri="{FF2B5EF4-FFF2-40B4-BE49-F238E27FC236}">
                <a16:creationId xmlns:a16="http://schemas.microsoft.com/office/drawing/2014/main" id="{5E5D5EC1-F563-36D4-22C2-72427E97A3FF}"/>
              </a:ext>
            </a:extLst>
          </p:cNvPr>
          <p:cNvSpPr txBox="1"/>
          <p:nvPr/>
        </p:nvSpPr>
        <p:spPr>
          <a:xfrm>
            <a:off x="5261644" y="4592502"/>
            <a:ext cx="3425156" cy="213585"/>
          </a:xfrm>
          <a:prstGeom prst="rect">
            <a:avLst/>
          </a:prstGeom>
          <a:solidFill>
            <a:schemeClr val="bg1"/>
          </a:solidFill>
        </p:spPr>
        <p:txBody>
          <a:bodyPr wrap="square" rtlCol="0">
            <a:spAutoFit/>
          </a:bodyPr>
          <a:lstStyle/>
          <a:p>
            <a:pPr defTabSz="685800" latinLnBrk="1">
              <a:buClrTx/>
            </a:pPr>
            <a:r>
              <a:rPr lang="en-US" altLang="ko-KR" sz="788" kern="1200">
                <a:solidFill>
                  <a:srgbClr val="0070C0"/>
                </a:solidFill>
                <a:latin typeface="나눔고딕" panose="020D0604000000000000" pitchFamily="50" charset="-127"/>
                <a:ea typeface="나눔고딕" panose="020D0604000000000000" pitchFamily="50" charset="-127"/>
                <a:cs typeface="+mn-cs"/>
              </a:rPr>
              <a:t># Langchain </a:t>
            </a:r>
            <a:r>
              <a:rPr lang="ko-KR" altLang="en-US" sz="788" kern="1200">
                <a:solidFill>
                  <a:srgbClr val="0070C0"/>
                </a:solidFill>
                <a:latin typeface="나눔고딕" panose="020D0604000000000000" pitchFamily="50" charset="-127"/>
                <a:ea typeface="나눔고딕" panose="020D0604000000000000" pitchFamily="50" charset="-127"/>
                <a:cs typeface="+mn-cs"/>
              </a:rPr>
              <a:t>설정 및 초기화 함수</a:t>
            </a:r>
            <a:r>
              <a:rPr lang="en-US" altLang="ko-KR" sz="788" kern="1200">
                <a:solidFill>
                  <a:srgbClr val="0070C0"/>
                </a:solidFill>
                <a:latin typeface="나눔고딕" panose="020D0604000000000000" pitchFamily="50" charset="-127"/>
                <a:ea typeface="나눔고딕" panose="020D0604000000000000" pitchFamily="50" charset="-127"/>
                <a:cs typeface="+mn-cs"/>
              </a:rPr>
              <a:t>7</a:t>
            </a:r>
            <a:endParaRPr lang="ko-KR" altLang="en-US" sz="788" kern="1200">
              <a:solidFill>
                <a:srgbClr val="0070C0"/>
              </a:solidFill>
              <a:latin typeface="나눔고딕" panose="020D0604000000000000" pitchFamily="50" charset="-127"/>
              <a:ea typeface="나눔고딕" panose="020D0604000000000000" pitchFamily="50" charset="-127"/>
              <a:cs typeface="+mn-cs"/>
            </a:endParaRPr>
          </a:p>
        </p:txBody>
      </p:sp>
    </p:spTree>
    <p:extLst>
      <p:ext uri="{BB962C8B-B14F-4D97-AF65-F5344CB8AC3E}">
        <p14:creationId xmlns:p14="http://schemas.microsoft.com/office/powerpoint/2010/main" val="1830507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7" name="타원 66">
            <a:extLst>
              <a:ext uri="{FF2B5EF4-FFF2-40B4-BE49-F238E27FC236}">
                <a16:creationId xmlns:a16="http://schemas.microsoft.com/office/drawing/2014/main" id="{DDF5284F-41C7-424C-92A1-5C4A1B8C215E}"/>
              </a:ext>
            </a:extLst>
          </p:cNvPr>
          <p:cNvSpPr/>
          <p:nvPr/>
        </p:nvSpPr>
        <p:spPr>
          <a:xfrm>
            <a:off x="3815125" y="757159"/>
            <a:ext cx="61655" cy="616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a:solidFill>
                  <a:prstClr val="black"/>
                </a:solidFill>
                <a:latin typeface="나눔바른고딕" panose="020B0603020101020101" pitchFamily="50" charset="-127"/>
                <a:ea typeface="나눔바른고딕" panose="020B0603020101020101" pitchFamily="50" charset="-127"/>
              </a:rPr>
              <a:t>필요 라이브러리 설치 및 환경 구축</a:t>
            </a:r>
          </a:p>
        </p:txBody>
      </p:sp>
      <p:sp>
        <p:nvSpPr>
          <p:cNvPr id="10" name="내용 개체 틀 2">
            <a:extLst>
              <a:ext uri="{FF2B5EF4-FFF2-40B4-BE49-F238E27FC236}">
                <a16:creationId xmlns:a16="http://schemas.microsoft.com/office/drawing/2014/main" id="{6A1A5949-03F0-645B-929C-CDFFC337EA37}"/>
              </a:ext>
            </a:extLst>
          </p:cNvPr>
          <p:cNvSpPr txBox="1">
            <a:spLocks/>
          </p:cNvSpPr>
          <p:nvPr/>
        </p:nvSpPr>
        <p:spPr>
          <a:xfrm>
            <a:off x="250947" y="875065"/>
            <a:ext cx="8494847" cy="326350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buFont typeface="Wingdings" panose="05000000000000000000" pitchFamily="2" charset="2"/>
              <a:buChar char="à"/>
            </a:pPr>
            <a:r>
              <a:rPr lang="en-US" altLang="ko-KR" sz="1500" dirty="0">
                <a:solidFill>
                  <a:prstClr val="black"/>
                </a:solidFill>
                <a:latin typeface="나눔바른고딕" panose="020B0603020101020101" pitchFamily="50" charset="-127"/>
                <a:ea typeface="나눔바른고딕" panose="020B0603020101020101" pitchFamily="50" charset="-127"/>
              </a:rPr>
              <a:t> </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pip install -r requirements.txt</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로 일괄 설치</a:t>
            </a:r>
            <a:endPar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endParaRPr>
          </a:p>
          <a:p>
            <a:pPr marL="0" indent="0" defTabSz="685800">
              <a:spcBef>
                <a:spcPts val="750"/>
              </a:spcBef>
              <a:buClrTx/>
              <a:buNone/>
            </a:pPr>
            <a:endParaRPr lang="en-US" altLang="ko-KR" sz="225" dirty="0">
              <a:solidFill>
                <a:prstClr val="black"/>
              </a:solidFill>
              <a:latin typeface="나눔바른고딕" panose="020B0603020101020101" pitchFamily="50" charset="-127"/>
              <a:ea typeface="나눔바른고딕" panose="020B0603020101020101" pitchFamily="50" charset="-127"/>
              <a:sym typeface="Wingdings" panose="05000000000000000000" pitchFamily="2" charset="2"/>
            </a:endParaRPr>
          </a:p>
          <a:p>
            <a:pPr marL="171450" indent="-171450" defTabSz="685800">
              <a:spcBef>
                <a:spcPts val="750"/>
              </a:spcBef>
              <a:buClrTx/>
              <a:buFont typeface="Wingdings" panose="05000000000000000000" pitchFamily="2" charset="2"/>
              <a:buChar char="à"/>
            </a:pPr>
            <a:r>
              <a:rPr lang="en-US" altLang="ko-KR" sz="1500" dirty="0">
                <a:solidFill>
                  <a:prstClr val="black"/>
                </a:solidFill>
                <a:latin typeface="나눔바른고딕" panose="020B0603020101020101" pitchFamily="50" charset="-127"/>
                <a:ea typeface="나눔바른고딕" panose="020B0603020101020101" pitchFamily="50" charset="-127"/>
              </a:rPr>
              <a:t> </a:t>
            </a:r>
            <a:r>
              <a:rPr lang="en-US" altLang="ko-KR" sz="1500" dirty="0" err="1">
                <a:solidFill>
                  <a:srgbClr val="0E2841">
                    <a:lumMod val="90000"/>
                    <a:lumOff val="10000"/>
                  </a:srgbClr>
                </a:solidFill>
                <a:latin typeface="나눔바른고딕" panose="020B0603020101020101" pitchFamily="50" charset="-127"/>
                <a:ea typeface="나눔바른고딕" panose="020B0603020101020101" pitchFamily="50" charset="-127"/>
              </a:rPr>
              <a:t>tiktoken</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 </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모듈</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  Visual Studio Build Tools </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설치 필요</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 3.8 </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이상 가상환경 필요 </a:t>
            </a:r>
            <a:b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br>
            <a:r>
              <a:rPr lang="en-US" altLang="ko-KR" sz="1500" dirty="0">
                <a:solidFill>
                  <a:prstClr val="black"/>
                </a:solidFill>
                <a:latin typeface="나눔바른고딕" panose="020B0603020101020101" pitchFamily="50" charset="-127"/>
                <a:ea typeface="나눔바른고딕" panose="020B0603020101020101" pitchFamily="50" charset="-127"/>
              </a:rPr>
              <a:t>      </a:t>
            </a: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(1) </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설치 후에도 실행 안될 시 수정</a:t>
            </a: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  (2) C++</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를 사용한 데스크톱 개발</a:t>
            </a: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 (3)</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설치</a:t>
            </a: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 (4)</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재부팅 후 설치</a:t>
            </a:r>
            <a:endParaRPr lang="en-US" altLang="ko-KR" sz="1350" dirty="0">
              <a:solidFill>
                <a:srgbClr val="E8E8E8">
                  <a:lumMod val="50000"/>
                </a:srgbClr>
              </a:solidFill>
              <a:latin typeface="나눔바른고딕" panose="020B0603020101020101" pitchFamily="50" charset="-127"/>
              <a:ea typeface="나눔바른고딕" panose="020B0603020101020101" pitchFamily="50" charset="-127"/>
            </a:endParaRPr>
          </a:p>
          <a:p>
            <a:pPr marL="0" indent="0" defTabSz="685800">
              <a:spcBef>
                <a:spcPts val="750"/>
              </a:spcBef>
              <a:buClrTx/>
              <a:buNone/>
            </a:pPr>
            <a:endParaRPr lang="en-US" altLang="ko-KR" sz="225" dirty="0">
              <a:solidFill>
                <a:prstClr val="black"/>
              </a:solidFill>
              <a:latin typeface="나눔바른고딕" panose="020B0603020101020101" pitchFamily="50" charset="-127"/>
              <a:ea typeface="나눔바른고딕" panose="020B0603020101020101" pitchFamily="50" charset="-127"/>
            </a:endParaRPr>
          </a:p>
          <a:p>
            <a:pPr marL="0" indent="0" defTabSz="685800">
              <a:spcBef>
                <a:spcPts val="750"/>
              </a:spcBef>
              <a:buClrTx/>
              <a:buNone/>
            </a:pPr>
            <a:r>
              <a:rPr lang="en-US" altLang="ko-KR" sz="1500" dirty="0">
                <a:solidFill>
                  <a:prstClr val="black"/>
                </a:solidFill>
                <a:latin typeface="맑은 고딕" panose="02110004020202020204"/>
                <a:ea typeface="나눔바른고딕" panose="020B0603020101020101" pitchFamily="50" charset="-127"/>
                <a:sym typeface="Wingdings" panose="05000000000000000000" pitchFamily="2" charset="2"/>
              </a:rPr>
              <a:t> </a:t>
            </a:r>
            <a:r>
              <a:rPr lang="en-US" altLang="ko-KR" sz="1500" dirty="0" err="1">
                <a:solidFill>
                  <a:srgbClr val="0E2841">
                    <a:lumMod val="90000"/>
                    <a:lumOff val="10000"/>
                  </a:srgbClr>
                </a:solidFill>
                <a:latin typeface="나눔바른고딕" panose="020B0603020101020101" pitchFamily="50" charset="-127"/>
                <a:ea typeface="나눔바른고딕" panose="020B0603020101020101" pitchFamily="50" charset="-127"/>
              </a:rPr>
              <a:t>streamlit</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의 경우 </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requirement.txt</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에 따로 기재되어 있지 않기 때문에 따로 </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pip install </a:t>
            </a:r>
            <a:r>
              <a:rPr lang="ko-KR" altLang="en-US" sz="1500" dirty="0" err="1">
                <a:solidFill>
                  <a:srgbClr val="0E2841">
                    <a:lumMod val="90000"/>
                    <a:lumOff val="10000"/>
                  </a:srgbClr>
                </a:solidFill>
                <a:latin typeface="나눔바른고딕" panose="020B0603020101020101" pitchFamily="50" charset="-127"/>
                <a:ea typeface="나눔바른고딕" panose="020B0603020101020101" pitchFamily="50" charset="-127"/>
              </a:rPr>
              <a:t>해주어야함</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 </a:t>
            </a:r>
          </a:p>
          <a:p>
            <a:pPr marL="342900" lvl="1" indent="0" defTabSz="685800">
              <a:spcBef>
                <a:spcPts val="375"/>
              </a:spcBef>
              <a:buClrTx/>
              <a:buNone/>
            </a:pP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 </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사용하는 가상환경에 </a:t>
            </a:r>
            <a:r>
              <a:rPr lang="ko-KR" altLang="en-US" sz="1350" dirty="0" err="1">
                <a:solidFill>
                  <a:srgbClr val="E8E8E8">
                    <a:lumMod val="50000"/>
                  </a:srgbClr>
                </a:solidFill>
                <a:latin typeface="나눔바른고딕" panose="020B0603020101020101" pitchFamily="50" charset="-127"/>
                <a:ea typeface="나눔바른고딕" panose="020B0603020101020101" pitchFamily="50" charset="-127"/>
              </a:rPr>
              <a:t>설치되어있는지</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 확인하는 방법 </a:t>
            </a:r>
          </a:p>
          <a:p>
            <a:pPr marL="685800" lvl="2" indent="0" defTabSz="685800">
              <a:spcBef>
                <a:spcPts val="375"/>
              </a:spcBef>
              <a:buClrTx/>
              <a:buNone/>
            </a:pP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python </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위치 확인</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a:t>
            </a:r>
            <a:r>
              <a:rPr lang="en-US" altLang="ko-KR" sz="1200" dirty="0" err="1">
                <a:solidFill>
                  <a:srgbClr val="E8E8E8">
                    <a:lumMod val="50000"/>
                  </a:srgbClr>
                </a:solidFill>
                <a:latin typeface="나눔바른고딕" panose="020B0603020101020101" pitchFamily="50" charset="-127"/>
                <a:ea typeface="나눔바른고딕" panose="020B0603020101020101" pitchFamily="50" charset="-127"/>
              </a:rPr>
              <a:t>cmd</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에 </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where python </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명령어</a:t>
            </a:r>
          </a:p>
          <a:p>
            <a:pPr marL="685800" lvl="2" indent="0" defTabSz="685800">
              <a:spcBef>
                <a:spcPts val="375"/>
              </a:spcBef>
              <a:buClrTx/>
              <a:buNone/>
            </a:pP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(1) </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해당하는 위치 </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(2) </a:t>
            </a:r>
            <a:r>
              <a:rPr lang="en-US" altLang="ko-KR" sz="1200" dirty="0" err="1">
                <a:solidFill>
                  <a:srgbClr val="E8E8E8">
                    <a:lumMod val="50000"/>
                  </a:srgbClr>
                </a:solidFill>
                <a:latin typeface="나눔바른고딕" panose="020B0603020101020101" pitchFamily="50" charset="-127"/>
                <a:ea typeface="나눔바른고딕" panose="020B0603020101020101" pitchFamily="50" charset="-127"/>
              </a:rPr>
              <a:t>envs</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(3) </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해당 가상환경 폴더</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&gt; Lib &gt;site-packages</a:t>
            </a:r>
          </a:p>
          <a:p>
            <a:pPr marL="685800" lvl="2" indent="0" defTabSz="685800">
              <a:spcBef>
                <a:spcPts val="375"/>
              </a:spcBef>
              <a:buClrTx/>
              <a:buNone/>
            </a:pPr>
            <a:endParaRPr lang="en-US" altLang="ko-KR" sz="450" dirty="0">
              <a:solidFill>
                <a:prstClr val="black"/>
              </a:solidFill>
              <a:latin typeface="나눔바른고딕" panose="020B0603020101020101" pitchFamily="50" charset="-127"/>
              <a:ea typeface="나눔바른고딕" panose="020B0603020101020101" pitchFamily="50" charset="-127"/>
            </a:endParaRPr>
          </a:p>
          <a:p>
            <a:pPr marL="0" indent="0" defTabSz="685800">
              <a:spcBef>
                <a:spcPts val="750"/>
              </a:spcBef>
              <a:buClrTx/>
              <a:buNone/>
            </a:pPr>
            <a:r>
              <a:rPr lang="en-US" altLang="ko-KR" sz="1500" dirty="0">
                <a:solidFill>
                  <a:prstClr val="black"/>
                </a:solidFill>
                <a:latin typeface="맑은 고딕" panose="02110004020202020204"/>
                <a:ea typeface="나눔바른고딕" panose="020B0603020101020101" pitchFamily="50" charset="-127"/>
                <a:sym typeface="Wingdings" panose="05000000000000000000" pitchFamily="2" charset="2"/>
              </a:rPr>
              <a:t>  </a:t>
            </a:r>
            <a:r>
              <a:rPr lang="en-US" altLang="ko-KR" sz="1500" dirty="0" err="1">
                <a:solidFill>
                  <a:prstClr val="black"/>
                </a:solidFill>
                <a:latin typeface="나눔바른고딕" panose="020B0603020101020101" pitchFamily="50" charset="-127"/>
                <a:ea typeface="나눔바른고딕" panose="020B0603020101020101" pitchFamily="50" charset="-127"/>
              </a:rPr>
              <a:t>streamlit</a:t>
            </a:r>
            <a:r>
              <a:rPr lang="en-US" altLang="ko-KR" sz="1500" dirty="0">
                <a:solidFill>
                  <a:prstClr val="black"/>
                </a:solidFill>
                <a:latin typeface="나눔바른고딕" panose="020B0603020101020101" pitchFamily="50" charset="-127"/>
                <a:ea typeface="나눔바른고딕" panose="020B0603020101020101" pitchFamily="50" charset="-127"/>
              </a:rPr>
              <a:t> run </a:t>
            </a:r>
            <a:r>
              <a:rPr lang="en-US" altLang="ko-KR" sz="1500" dirty="0">
                <a:solidFill>
                  <a:prstClr val="black"/>
                </a:solidFill>
                <a:latin typeface="나눔바른고딕" panose="020B0603020101020101" pitchFamily="50" charset="-127"/>
                <a:ea typeface="나눔바른고딕" panose="020B0603020101020101" pitchFamily="50" charset="-127"/>
                <a:hlinkClick r:id="rId2"/>
              </a:rPr>
              <a:t>langchain_test.py</a:t>
            </a:r>
            <a:r>
              <a:rPr lang="en-US" altLang="ko-KR" sz="1500" dirty="0">
                <a:solidFill>
                  <a:prstClr val="black"/>
                </a:solidFill>
                <a:latin typeface="나눔바른고딕" panose="020B0603020101020101" pitchFamily="50" charset="-127"/>
                <a:ea typeface="나눔바른고딕" panose="020B0603020101020101" pitchFamily="50" charset="-127"/>
              </a:rPr>
              <a:t> </a:t>
            </a:r>
            <a:r>
              <a:rPr lang="ko-KR" altLang="en-US" sz="1500" dirty="0">
                <a:solidFill>
                  <a:prstClr val="black"/>
                </a:solidFill>
                <a:latin typeface="나눔바른고딕" panose="020B0603020101020101" pitchFamily="50" charset="-127"/>
                <a:ea typeface="나눔바른고딕" panose="020B0603020101020101" pitchFamily="50" charset="-127"/>
              </a:rPr>
              <a:t>로 테스트</a:t>
            </a:r>
          </a:p>
        </p:txBody>
      </p:sp>
      <p:sp>
        <p:nvSpPr>
          <p:cNvPr id="28" name="직사각형 27">
            <a:extLst>
              <a:ext uri="{FF2B5EF4-FFF2-40B4-BE49-F238E27FC236}">
                <a16:creationId xmlns:a16="http://schemas.microsoft.com/office/drawing/2014/main" id="{75449A8D-8963-FBDA-AB7F-210DCAD59A00}"/>
              </a:ext>
            </a:extLst>
          </p:cNvPr>
          <p:cNvSpPr/>
          <p:nvPr/>
        </p:nvSpPr>
        <p:spPr>
          <a:xfrm>
            <a:off x="188634" y="3421380"/>
            <a:ext cx="8825826" cy="14478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350" kern="1200">
                <a:solidFill>
                  <a:srgbClr val="0F9ED5">
                    <a:lumMod val="50000"/>
                  </a:srgbClr>
                </a:solidFill>
                <a:latin typeface="맑은 고딕" panose="02110004020202020204"/>
                <a:ea typeface="맑은 고딕" panose="020B0503020000020004" pitchFamily="50" charset="-127"/>
              </a:rPr>
              <a:t>git </a:t>
            </a:r>
            <a:r>
              <a:rPr lang="ko-KR" altLang="en-US" sz="1350" kern="1200">
                <a:solidFill>
                  <a:srgbClr val="0F9ED5">
                    <a:lumMod val="50000"/>
                  </a:srgbClr>
                </a:solidFill>
                <a:latin typeface="맑은 고딕" panose="02110004020202020204"/>
                <a:ea typeface="맑은 고딕" panose="020B0503020000020004" pitchFamily="50" charset="-127"/>
              </a:rPr>
              <a:t>사이트 주소 </a:t>
            </a:r>
          </a:p>
        </p:txBody>
      </p:sp>
      <p:sp>
        <p:nvSpPr>
          <p:cNvPr id="2" name="Google Shape;15;p3">
            <a:extLst>
              <a:ext uri="{FF2B5EF4-FFF2-40B4-BE49-F238E27FC236}">
                <a16:creationId xmlns:a16="http://schemas.microsoft.com/office/drawing/2014/main" id="{198FA720-C5D8-4952-D69B-BA881354D0E9}"/>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93</a:t>
            </a:fld>
            <a:endParaRPr lang="ko" altLang="en-US">
              <a:solidFill>
                <a:srgbClr val="595959"/>
              </a:solidFill>
            </a:endParaRPr>
          </a:p>
        </p:txBody>
      </p:sp>
    </p:spTree>
    <p:extLst>
      <p:ext uri="{BB962C8B-B14F-4D97-AF65-F5344CB8AC3E}">
        <p14:creationId xmlns:p14="http://schemas.microsoft.com/office/powerpoint/2010/main" val="12223258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err="1">
                <a:solidFill>
                  <a:srgbClr val="FFFF6D"/>
                </a:solidFill>
                <a:latin typeface="나눔바른고딕" panose="020B0603020101020101" pitchFamily="50" charset="-127"/>
                <a:ea typeface="나눔바른고딕" panose="020B0603020101020101" pitchFamily="50" charset="-127"/>
              </a:rPr>
              <a:t>랭체인</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EA12226-3776-EA50-46E8-47D9237DC40A}"/>
              </a:ext>
            </a:extLst>
          </p:cNvPr>
          <p:cNvSpPr txBox="1"/>
          <p:nvPr/>
        </p:nvSpPr>
        <p:spPr>
          <a:xfrm>
            <a:off x="637574" y="823681"/>
            <a:ext cx="1026243" cy="307777"/>
          </a:xfrm>
          <a:prstGeom prst="rect">
            <a:avLst/>
          </a:prstGeom>
          <a:noFill/>
        </p:spPr>
        <p:txBody>
          <a:bodyPr wrap="none" rtlCol="0">
            <a:spAutoFit/>
          </a:bodyPr>
          <a:lstStyle/>
          <a:p>
            <a:r>
              <a:rPr lang="ko-KR" altLang="en-US" b="1" dirty="0" err="1">
                <a:solidFill>
                  <a:schemeClr val="tx1"/>
                </a:solidFill>
                <a:latin typeface="나눔바른고딕" panose="020B0603020101020101" pitchFamily="50" charset="-127"/>
                <a:ea typeface="나눔바른고딕" panose="020B0603020101020101" pitchFamily="50" charset="-127"/>
              </a:rPr>
              <a:t>랭체인</a:t>
            </a:r>
            <a:r>
              <a:rPr lang="ko-KR" altLang="en-US" b="1" dirty="0">
                <a:solidFill>
                  <a:schemeClr val="tx1"/>
                </a:solidFill>
                <a:latin typeface="나눔바른고딕" panose="020B0603020101020101" pitchFamily="50" charset="-127"/>
                <a:ea typeface="나눔바른고딕" panose="020B0603020101020101" pitchFamily="50" charset="-127"/>
              </a:rPr>
              <a:t> 진행</a:t>
            </a:r>
            <a:endParaRPr lang="en-US" altLang="ko-KR" b="1"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3" name="표 2">
            <a:extLst>
              <a:ext uri="{FF2B5EF4-FFF2-40B4-BE49-F238E27FC236}">
                <a16:creationId xmlns:a16="http://schemas.microsoft.com/office/drawing/2014/main" id="{A9A0AC31-D311-C9C1-925D-E2254EF5D0BB}"/>
              </a:ext>
            </a:extLst>
          </p:cNvPr>
          <p:cNvGraphicFramePr>
            <a:graphicFrameLocks noGrp="1"/>
          </p:cNvGraphicFramePr>
          <p:nvPr>
            <p:extLst>
              <p:ext uri="{D42A27DB-BD31-4B8C-83A1-F6EECF244321}">
                <p14:modId xmlns:p14="http://schemas.microsoft.com/office/powerpoint/2010/main" val="2878925714"/>
              </p:ext>
            </p:extLst>
          </p:nvPr>
        </p:nvGraphicFramePr>
        <p:xfrm>
          <a:off x="610597" y="1361160"/>
          <a:ext cx="8046920" cy="2377440"/>
        </p:xfrm>
        <a:graphic>
          <a:graphicData uri="http://schemas.openxmlformats.org/drawingml/2006/table">
            <a:tbl>
              <a:tblPr firstRow="1" bandRow="1">
                <a:tableStyleId>{5940675A-B579-460E-94D1-54222C63F5DA}</a:tableStyleId>
              </a:tblPr>
              <a:tblGrid>
                <a:gridCol w="627380">
                  <a:extLst>
                    <a:ext uri="{9D8B030D-6E8A-4147-A177-3AD203B41FA5}">
                      <a16:colId xmlns:a16="http://schemas.microsoft.com/office/drawing/2014/main" val="376536239"/>
                    </a:ext>
                  </a:extLst>
                </a:gridCol>
                <a:gridCol w="2955200">
                  <a:extLst>
                    <a:ext uri="{9D8B030D-6E8A-4147-A177-3AD203B41FA5}">
                      <a16:colId xmlns:a16="http://schemas.microsoft.com/office/drawing/2014/main" val="4271496340"/>
                    </a:ext>
                  </a:extLst>
                </a:gridCol>
                <a:gridCol w="4464340">
                  <a:extLst>
                    <a:ext uri="{9D8B030D-6E8A-4147-A177-3AD203B41FA5}">
                      <a16:colId xmlns:a16="http://schemas.microsoft.com/office/drawing/2014/main" val="3348018652"/>
                    </a:ext>
                  </a:extLst>
                </a:gridCol>
              </a:tblGrid>
              <a:tr h="137464">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항목</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문제점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해결 과정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4304110"/>
                  </a:ext>
                </a:extLst>
              </a:tr>
              <a:tr h="137464">
                <a:tc rowSpan="3">
                  <a:txBody>
                    <a:bodyPr/>
                    <a:lstStyle/>
                    <a:p>
                      <a:pPr algn="ctr" latinLnBrk="1"/>
                      <a:r>
                        <a:rPr lang="ko-KR" altLang="en-US" sz="1200" dirty="0" err="1">
                          <a:latin typeface="나눔바른고딕" panose="020B0603020101020101" pitchFamily="50" charset="-127"/>
                          <a:ea typeface="나눔바른고딕" panose="020B0603020101020101" pitchFamily="50" charset="-127"/>
                        </a:rPr>
                        <a:t>랭체인</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b="0" kern="1200" dirty="0" err="1">
                          <a:solidFill>
                            <a:schemeClr val="tx1"/>
                          </a:solidFill>
                          <a:latin typeface="나눔바른고딕" panose="020B0603020101020101" pitchFamily="50" charset="-127"/>
                          <a:ea typeface="나눔바른고딕" panose="020B0603020101020101" pitchFamily="50" charset="-127"/>
                          <a:cs typeface="+mn-cs"/>
                        </a:rPr>
                        <a:t>청크로</a:t>
                      </a:r>
                      <a:r>
                        <a:rPr lang="ko-KR" altLang="en-US" sz="1200" b="0" kern="1200" dirty="0">
                          <a:solidFill>
                            <a:schemeClr val="tx1"/>
                          </a:solidFill>
                          <a:latin typeface="나눔바른고딕" panose="020B0603020101020101" pitchFamily="50" charset="-127"/>
                          <a:ea typeface="나눔바른고딕" panose="020B0603020101020101" pitchFamily="50" charset="-127"/>
                          <a:cs typeface="+mn-cs"/>
                        </a:rPr>
                        <a:t> 저장 후 </a:t>
                      </a:r>
                      <a:r>
                        <a:rPr lang="en-US" altLang="ko-KR" sz="1200" b="0" kern="1200" dirty="0" err="1">
                          <a:solidFill>
                            <a:schemeClr val="tx1"/>
                          </a:solidFill>
                          <a:latin typeface="나눔바른고딕" panose="020B0603020101020101" pitchFamily="50" charset="-127"/>
                          <a:ea typeface="나눔바른고딕" panose="020B0603020101020101" pitchFamily="50" charset="-127"/>
                          <a:cs typeface="+mn-cs"/>
                        </a:rPr>
                        <a:t>Streamlit</a:t>
                      </a:r>
                      <a:r>
                        <a:rPr lang="en-US" altLang="ko-KR" sz="1200" b="0" kern="1200" dirty="0">
                          <a:solidFill>
                            <a:schemeClr val="tx1"/>
                          </a:solidFill>
                          <a:latin typeface="나눔바른고딕" panose="020B0603020101020101" pitchFamily="50" charset="-127"/>
                          <a:ea typeface="나눔바른고딕" panose="020B0603020101020101" pitchFamily="50" charset="-127"/>
                          <a:cs typeface="+mn-cs"/>
                        </a:rPr>
                        <a:t> </a:t>
                      </a:r>
                      <a:r>
                        <a:rPr lang="ko-KR" altLang="en-US" sz="1200" b="0" kern="1200" dirty="0">
                          <a:solidFill>
                            <a:schemeClr val="tx1"/>
                          </a:solidFill>
                          <a:latin typeface="나눔바른고딕" panose="020B0603020101020101" pitchFamily="50" charset="-127"/>
                          <a:ea typeface="나눔바른고딕" panose="020B0603020101020101" pitchFamily="50" charset="-127"/>
                          <a:cs typeface="+mn-cs"/>
                        </a:rPr>
                        <a:t>앱을 </a:t>
                      </a:r>
                      <a:r>
                        <a:rPr lang="ko-KR" altLang="en-US" sz="1200" b="0" kern="1200" dirty="0" err="1">
                          <a:solidFill>
                            <a:schemeClr val="tx1"/>
                          </a:solidFill>
                          <a:latin typeface="나눔바른고딕" panose="020B0603020101020101" pitchFamily="50" charset="-127"/>
                          <a:ea typeface="나눔바른고딕" panose="020B0603020101020101" pitchFamily="50" charset="-127"/>
                          <a:cs typeface="+mn-cs"/>
                        </a:rPr>
                        <a:t>재시작하면</a:t>
                      </a:r>
                      <a:r>
                        <a:rPr lang="ko-KR" altLang="en-US" sz="1200" b="0" kern="1200" dirty="0">
                          <a:solidFill>
                            <a:schemeClr val="tx1"/>
                          </a:solidFill>
                          <a:latin typeface="나눔바른고딕" panose="020B0603020101020101" pitchFamily="50" charset="-127"/>
                          <a:ea typeface="나눔바른고딕" panose="020B0603020101020101" pitchFamily="50" charset="-127"/>
                          <a:cs typeface="+mn-cs"/>
                        </a:rPr>
                        <a:t> </a:t>
                      </a:r>
                      <a:r>
                        <a:rPr lang="en-US" altLang="ko-KR" sz="1200" b="0" kern="1200" dirty="0" err="1">
                          <a:solidFill>
                            <a:schemeClr val="tx1"/>
                          </a:solidFill>
                          <a:latin typeface="나눔바른고딕" panose="020B0603020101020101" pitchFamily="50" charset="-127"/>
                          <a:ea typeface="나눔바른고딕" panose="020B0603020101020101" pitchFamily="50" charset="-127"/>
                          <a:cs typeface="+mn-cs"/>
                        </a:rPr>
                        <a:t>st.session_state</a:t>
                      </a:r>
                      <a:r>
                        <a:rPr lang="ko-KR" altLang="en-US" sz="1200" b="0" kern="1200" dirty="0">
                          <a:solidFill>
                            <a:schemeClr val="tx1"/>
                          </a:solidFill>
                          <a:latin typeface="나눔바른고딕" panose="020B0603020101020101" pitchFamily="50" charset="-127"/>
                          <a:ea typeface="나눔바른고딕" panose="020B0603020101020101" pitchFamily="50" charset="-127"/>
                          <a:cs typeface="+mn-cs"/>
                        </a:rPr>
                        <a:t>에 저장된 모든 정보는 초기화됨</a:t>
                      </a:r>
                      <a:endParaRPr lang="ko-KR" altLang="en-US" sz="1200" b="0" dirty="0">
                        <a:solidFill>
                          <a:schemeClr val="tx1"/>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en-US" altLang="ko-KR" sz="1200" dirty="0">
                          <a:solidFill>
                            <a:srgbClr val="0D0D0D"/>
                          </a:solidFill>
                          <a:latin typeface="나눔바른고딕" panose="020B0603020101020101" pitchFamily="50" charset="-127"/>
                          <a:ea typeface="나눔바른고딕" panose="020B0603020101020101" pitchFamily="50" charset="-127"/>
                        </a:rPr>
                        <a:t>FAISS(Facebook AI Similarity Search) </a:t>
                      </a:r>
                      <a:r>
                        <a:rPr lang="ko-KR" altLang="en-US" sz="1200" dirty="0">
                          <a:solidFill>
                            <a:srgbClr val="0D0D0D"/>
                          </a:solidFill>
                          <a:latin typeface="나눔바른고딕" panose="020B0603020101020101" pitchFamily="50" charset="-127"/>
                          <a:ea typeface="나눔바른고딕" panose="020B0603020101020101" pitchFamily="50" charset="-127"/>
                        </a:rPr>
                        <a:t>라이브러리를 사용해 문제 해결</a:t>
                      </a:r>
                      <a:endParaRPr lang="en-US" altLang="ko-KR" sz="1200" dirty="0">
                        <a:solidFill>
                          <a:srgbClr val="0D0D0D"/>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268775"/>
                  </a:ext>
                </a:extLst>
              </a:tr>
              <a:tr h="137464">
                <a:tc vMerge="1">
                  <a:txBody>
                    <a:bodyPr/>
                    <a:lstStyle/>
                    <a:p>
                      <a:pPr algn="ctr" latinLnBrk="1"/>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ko-KR" altLang="en-US" sz="1200" b="0" kern="1200" dirty="0">
                          <a:solidFill>
                            <a:prstClr val="black"/>
                          </a:solidFill>
                          <a:latin typeface="나눔바른고딕" panose="020B0603020101020101" pitchFamily="50" charset="-127"/>
                          <a:ea typeface="나눔바른고딕" panose="020B0603020101020101" pitchFamily="50" charset="-127"/>
                          <a:cs typeface="+mn-cs"/>
                        </a:rPr>
                        <a:t>엑셀로 만든 표 내용은 위와 같이 추출되어 정확한 학습이 되지 않음 </a:t>
                      </a:r>
                      <a:br>
                        <a:rPr lang="en-US" altLang="ko-KR" sz="1200" b="0" kern="1200" dirty="0">
                          <a:solidFill>
                            <a:prstClr val="black"/>
                          </a:solidFill>
                          <a:latin typeface="나눔바른고딕" panose="020B0603020101020101" pitchFamily="50" charset="-127"/>
                          <a:ea typeface="나눔바른고딕" panose="020B0603020101020101" pitchFamily="50" charset="-127"/>
                          <a:cs typeface="+mn-cs"/>
                        </a:rPr>
                      </a:br>
                      <a:r>
                        <a:rPr lang="en-US" altLang="ko-KR" sz="1200" b="0" kern="1200" dirty="0">
                          <a:solidFill>
                            <a:prstClr val="black"/>
                          </a:solidFill>
                          <a:latin typeface="나눔바른고딕" panose="020B0603020101020101" pitchFamily="50" charset="-127"/>
                          <a:ea typeface="나눔바른고딕" panose="020B0603020101020101" pitchFamily="50" charset="-127"/>
                          <a:cs typeface="+mn-cs"/>
                        </a:rPr>
                        <a:t>(</a:t>
                      </a:r>
                      <a:r>
                        <a:rPr lang="ko-KR" altLang="en-US" sz="1200" b="0" kern="1200" dirty="0">
                          <a:solidFill>
                            <a:prstClr val="black"/>
                          </a:solidFill>
                          <a:latin typeface="나눔바른고딕" panose="020B0603020101020101" pitchFamily="50" charset="-127"/>
                          <a:ea typeface="나눔바른고딕" panose="020B0603020101020101" pitchFamily="50" charset="-127"/>
                          <a:cs typeface="+mn-cs"/>
                        </a:rPr>
                        <a:t>셀 병합 등 텍스트 형태 복잡</a:t>
                      </a:r>
                      <a:r>
                        <a:rPr lang="en-US" altLang="ko-KR" sz="1200" b="0"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200" b="0" kern="1200" dirty="0">
                        <a:solidFill>
                          <a:prstClr val="black"/>
                        </a:solidFill>
                        <a:latin typeface="나눔바른고딕" panose="020B0603020101020101" pitchFamily="50" charset="-127"/>
                        <a:ea typeface="나눔바른고딕" panose="020B0603020101020101" pitchFamily="50" charset="-127"/>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ko-KR" sz="1200" dirty="0">
                          <a:solidFill>
                            <a:prstClr val="black"/>
                          </a:solidFill>
                          <a:latin typeface="나눔바른고딕" panose="020B0603020101020101" pitchFamily="50" charset="-127"/>
                          <a:ea typeface="나눔바른고딕" panose="020B0603020101020101" pitchFamily="50" charset="-127"/>
                        </a:rPr>
                        <a:t>tabula </a:t>
                      </a:r>
                      <a:r>
                        <a:rPr lang="ko-KR" altLang="en-US" sz="1200" dirty="0">
                          <a:solidFill>
                            <a:prstClr val="black"/>
                          </a:solidFill>
                          <a:latin typeface="나눔바른고딕" panose="020B0603020101020101" pitchFamily="50" charset="-127"/>
                          <a:ea typeface="나눔바른고딕" panose="020B0603020101020101" pitchFamily="50" charset="-127"/>
                        </a:rPr>
                        <a:t>라이브러리 진행</a:t>
                      </a:r>
                      <a:endParaRPr lang="ko-KR" altLang="en-US" sz="1200" spc="-113" dirty="0">
                        <a:solidFill>
                          <a:prstClr val="black"/>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8680749"/>
                  </a:ext>
                </a:extLst>
              </a:tr>
              <a:tr h="137464">
                <a:tc vMerge="1">
                  <a:txBody>
                    <a:bodyPr/>
                    <a:lstStyle/>
                    <a:p>
                      <a:pPr algn="ctr" latinLnBrk="1"/>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defTabSz="685800" latinLnBrk="1">
                        <a:buClrTx/>
                        <a:buFont typeface="Arial" panose="020B0604020202020204" pitchFamily="34" charset="0"/>
                        <a:buChar char="•"/>
                      </a:pPr>
                      <a:r>
                        <a:rPr lang="en-US" altLang="ko-KR" sz="1200" b="0" kern="1200" dirty="0" err="1">
                          <a:solidFill>
                            <a:prstClr val="black"/>
                          </a:solidFill>
                          <a:latin typeface="나눔바른고딕" panose="020B0603020101020101" pitchFamily="50" charset="-127"/>
                          <a:ea typeface="나눔바른고딕" panose="020B0603020101020101" pitchFamily="50" charset="-127"/>
                          <a:cs typeface="+mn-cs"/>
                        </a:rPr>
                        <a:t>PyPDF</a:t>
                      </a:r>
                      <a:r>
                        <a:rPr lang="ko-KR" altLang="en-US" sz="1200" b="0" kern="1200" dirty="0">
                          <a:solidFill>
                            <a:prstClr val="black"/>
                          </a:solidFill>
                          <a:latin typeface="나눔바른고딕" panose="020B0603020101020101" pitchFamily="50" charset="-127"/>
                          <a:ea typeface="나눔바른고딕" panose="020B0603020101020101" pitchFamily="50" charset="-127"/>
                          <a:cs typeface="+mn-cs"/>
                        </a:rPr>
                        <a:t>와 동일한 결과 나옴</a:t>
                      </a:r>
                      <a:endParaRPr lang="en-US" altLang="ko-KR" sz="1200" b="0" kern="1200" dirty="0">
                        <a:solidFill>
                          <a:prstClr val="black"/>
                        </a:solidFill>
                        <a:latin typeface="나눔바른고딕" panose="020B0603020101020101" pitchFamily="50" charset="-127"/>
                        <a:ea typeface="나눔바른고딕" panose="020B0603020101020101" pitchFamily="50" charset="-127"/>
                        <a:cs typeface="+mn-cs"/>
                      </a:endParaRPr>
                    </a:p>
                    <a:p>
                      <a:pPr marL="171450" indent="-171450" defTabSz="685800" latinLnBrk="1">
                        <a:buClrTx/>
                        <a:buFont typeface="Arial" panose="020B0604020202020204" pitchFamily="34" charset="0"/>
                        <a:buChar char="•"/>
                      </a:pPr>
                      <a:r>
                        <a:rPr lang="en-US" altLang="ko-KR" sz="1200" kern="1200" dirty="0">
                          <a:solidFill>
                            <a:srgbClr val="0D0D0D"/>
                          </a:solidFill>
                          <a:latin typeface="나눔바른고딕" panose="020B0603020101020101" pitchFamily="50" charset="-127"/>
                          <a:ea typeface="나눔바른고딕" panose="020B0603020101020101" pitchFamily="50" charset="-127"/>
                          <a:cs typeface="+mn-cs"/>
                        </a:rPr>
                        <a:t>Tabula</a:t>
                      </a:r>
                      <a:r>
                        <a:rPr lang="ko-KR" altLang="en-US" sz="1200" kern="1200" dirty="0">
                          <a:solidFill>
                            <a:srgbClr val="0D0D0D"/>
                          </a:solidFill>
                          <a:latin typeface="나눔바른고딕" panose="020B0603020101020101" pitchFamily="50" charset="-127"/>
                          <a:ea typeface="나눔바른고딕" panose="020B0603020101020101" pitchFamily="50" charset="-127"/>
                          <a:cs typeface="+mn-cs"/>
                        </a:rPr>
                        <a:t>는 구조화된 표 데이터에 대해 매우 효과적이지만</a:t>
                      </a:r>
                      <a:r>
                        <a:rPr lang="en-US" altLang="ko-KR" sz="12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1200" kern="1200" dirty="0">
                          <a:solidFill>
                            <a:srgbClr val="0D0D0D"/>
                          </a:solidFill>
                          <a:latin typeface="나눔바른고딕" panose="020B0603020101020101" pitchFamily="50" charset="-127"/>
                          <a:ea typeface="나눔바른고딕" panose="020B0603020101020101" pitchFamily="50" charset="-127"/>
                          <a:cs typeface="+mn-cs"/>
                        </a:rPr>
                        <a:t>표의 복잡성이나 레이아웃에 따라 추출 정확성이 달라질 수 있음</a:t>
                      </a:r>
                      <a:endParaRPr lang="en-US" altLang="ko-KR" sz="1200" kern="1200" dirty="0">
                        <a:solidFill>
                          <a:prstClr val="black"/>
                        </a:solidFill>
                        <a:latin typeface="나눔바른고딕" panose="020B0603020101020101" pitchFamily="50" charset="-127"/>
                        <a:ea typeface="나눔바른고딕" panose="020B0603020101020101" pitchFamily="50" charset="-127"/>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ko-KR" altLang="en-US" sz="12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1200" spc="-113" dirty="0">
                          <a:solidFill>
                            <a:prstClr val="black"/>
                          </a:solidFill>
                          <a:latin typeface="나눔바른고딕" panose="020B0603020101020101" pitchFamily="50" charset="-127"/>
                          <a:ea typeface="나눔바른고딕" panose="020B0603020101020101" pitchFamily="50" charset="-127"/>
                        </a:rPr>
                        <a:t> 향상</a:t>
                      </a:r>
                      <a:r>
                        <a:rPr lang="en-US" altLang="ko-KR" sz="1200" spc="-113" dirty="0">
                          <a:solidFill>
                            <a:prstClr val="black"/>
                          </a:solidFill>
                          <a:latin typeface="나눔바른고딕" panose="020B0603020101020101" pitchFamily="50" charset="-127"/>
                          <a:ea typeface="나눔바른고딕" panose="020B0603020101020101" pitchFamily="50" charset="-127"/>
                        </a:rPr>
                        <a:t>: </a:t>
                      </a:r>
                      <a:r>
                        <a:rPr lang="ko-KR" altLang="en-US" sz="1200" spc="-113" dirty="0">
                          <a:solidFill>
                            <a:prstClr val="black"/>
                          </a:solidFill>
                          <a:latin typeface="나눔바른고딕" panose="020B0603020101020101" pitchFamily="50" charset="-127"/>
                          <a:ea typeface="나눔바른고딕" panose="020B0603020101020101" pitchFamily="50" charset="-127"/>
                        </a:rPr>
                        <a:t>줄글 작성</a:t>
                      </a:r>
                      <a:endParaRPr lang="en-US" altLang="ko-KR" sz="1200" spc="-113" dirty="0">
                        <a:solidFill>
                          <a:prstClr val="black"/>
                        </a:solidFill>
                        <a:latin typeface="나눔바른고딕" panose="020B0603020101020101" pitchFamily="50" charset="-127"/>
                        <a:ea typeface="나눔바른고딕" panose="020B0603020101020101" pitchFamily="50" charset="-127"/>
                      </a:endParaRPr>
                    </a:p>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ko-KR" altLang="en-US" sz="12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1200" spc="-113" dirty="0">
                          <a:solidFill>
                            <a:prstClr val="black"/>
                          </a:solidFill>
                          <a:latin typeface="나눔바른고딕" panose="020B0603020101020101" pitchFamily="50" charset="-127"/>
                          <a:ea typeface="나눔바른고딕" panose="020B0603020101020101" pitchFamily="50" charset="-127"/>
                        </a:rPr>
                        <a:t> 향상</a:t>
                      </a:r>
                      <a:r>
                        <a:rPr lang="en-US" altLang="ko-KR" sz="1200" spc="-113" dirty="0">
                          <a:solidFill>
                            <a:prstClr val="black"/>
                          </a:solidFill>
                          <a:latin typeface="나눔바른고딕" panose="020B0603020101020101" pitchFamily="50" charset="-127"/>
                          <a:ea typeface="나눔바른고딕" panose="020B0603020101020101" pitchFamily="50" charset="-127"/>
                        </a:rPr>
                        <a:t>: </a:t>
                      </a:r>
                      <a:r>
                        <a:rPr lang="ko-KR" altLang="en-US" sz="1200" spc="-113" dirty="0">
                          <a:solidFill>
                            <a:prstClr val="black"/>
                          </a:solidFill>
                          <a:latin typeface="나눔바른고딕" panose="020B0603020101020101" pitchFamily="50" charset="-127"/>
                          <a:ea typeface="나눔바른고딕" panose="020B0603020101020101" pitchFamily="50" charset="-127"/>
                        </a:rPr>
                        <a:t>표의 구조화 진행</a:t>
                      </a:r>
                      <a:endParaRPr lang="en-US" altLang="ko-KR" sz="1200" spc="-113" dirty="0">
                        <a:solidFill>
                          <a:prstClr val="black"/>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62223"/>
                  </a:ext>
                </a:extLst>
              </a:tr>
            </a:tbl>
          </a:graphicData>
        </a:graphic>
      </p:graphicFrame>
    </p:spTree>
    <p:extLst>
      <p:ext uri="{BB962C8B-B14F-4D97-AF65-F5344CB8AC3E}">
        <p14:creationId xmlns:p14="http://schemas.microsoft.com/office/powerpoint/2010/main" val="35169406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dirty="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20" name="TextBox 19">
            <a:extLst>
              <a:ext uri="{FF2B5EF4-FFF2-40B4-BE49-F238E27FC236}">
                <a16:creationId xmlns:a16="http://schemas.microsoft.com/office/drawing/2014/main" id="{93C1CA7D-3F96-5107-D119-81697C0CEBF1}"/>
              </a:ext>
            </a:extLst>
          </p:cNvPr>
          <p:cNvSpPr txBox="1"/>
          <p:nvPr/>
        </p:nvSpPr>
        <p:spPr>
          <a:xfrm>
            <a:off x="477456" y="1243803"/>
            <a:ext cx="8481349" cy="461665"/>
          </a:xfrm>
          <a:prstGeom prst="rect">
            <a:avLst/>
          </a:prstGeom>
          <a:noFill/>
        </p:spPr>
        <p:txBody>
          <a:bodyPr wrap="square">
            <a:spAutoFit/>
          </a:bodyPr>
          <a:lstStyle/>
          <a:p>
            <a:pPr defTabSz="685800" latinLnBrk="1">
              <a:buClrTx/>
            </a:pPr>
            <a:r>
              <a:rPr lang="en-US" altLang="ko-KR" sz="1200" b="1" kern="1200" dirty="0">
                <a:solidFill>
                  <a:prstClr val="black"/>
                </a:solidFill>
                <a:latin typeface="나눔바른고딕" panose="020B0603020101020101" pitchFamily="50" charset="-127"/>
                <a:ea typeface="나눔바른고딕" panose="020B0603020101020101" pitchFamily="50" charset="-127"/>
                <a:cs typeface="+mn-cs"/>
              </a:rPr>
              <a:t>Document Loader </a:t>
            </a:r>
            <a:r>
              <a:rPr lang="ko-KR" altLang="en-US" sz="1200" b="1" kern="1200" dirty="0">
                <a:solidFill>
                  <a:prstClr val="black"/>
                </a:solidFill>
                <a:latin typeface="나눔바른고딕" panose="020B0603020101020101" pitchFamily="50" charset="-127"/>
                <a:ea typeface="나눔바른고딕" panose="020B0603020101020101" pitchFamily="50" charset="-127"/>
                <a:cs typeface="+mn-cs"/>
              </a:rPr>
              <a:t>를 이용하여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다양한 형식의 문서를 불러오고 이를 </a:t>
            </a:r>
            <a:r>
              <a:rPr lang="en-US" altLang="ko-KR" sz="1200" kern="1200" dirty="0" err="1">
                <a:solidFill>
                  <a:prstClr val="black"/>
                </a:solidFill>
                <a:latin typeface="나눔바른고딕" panose="020B0603020101020101" pitchFamily="50" charset="-127"/>
                <a:ea typeface="나눔바른고딕" panose="020B0603020101020101" pitchFamily="50" charset="-127"/>
                <a:cs typeface="+mn-cs"/>
              </a:rPr>
              <a:t>langchain</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에 결합하기 쉬운 텍스트 형태로 변환가능</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사용자는 </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pdf, word, ppt, xlsx, csv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등 거의 모든 문서를 기반으로 </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LLM</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을 사용할 수 있음</a:t>
            </a:r>
          </a:p>
        </p:txBody>
      </p:sp>
      <p:sp>
        <p:nvSpPr>
          <p:cNvPr id="22" name="TextBox 21">
            <a:extLst>
              <a:ext uri="{FF2B5EF4-FFF2-40B4-BE49-F238E27FC236}">
                <a16:creationId xmlns:a16="http://schemas.microsoft.com/office/drawing/2014/main" id="{8BA4BCB6-EDFF-2DC6-BF2F-A2AB51A19D07}"/>
              </a:ext>
            </a:extLst>
          </p:cNvPr>
          <p:cNvSpPr txBox="1"/>
          <p:nvPr/>
        </p:nvSpPr>
        <p:spPr>
          <a:xfrm>
            <a:off x="477456" y="1823231"/>
            <a:ext cx="3187519" cy="276999"/>
          </a:xfrm>
          <a:prstGeom prst="rect">
            <a:avLst/>
          </a:prstGeom>
          <a:solidFill>
            <a:schemeClr val="bg1">
              <a:lumMod val="85000"/>
            </a:schemeClr>
          </a:solidFill>
        </p:spPr>
        <p:txBody>
          <a:bodyPr wrap="square">
            <a:spAutoFit/>
          </a:bodyPr>
          <a:lstStyle/>
          <a:p>
            <a:pPr defTabSz="685800" latinLnBrk="1">
              <a:buClrTx/>
            </a:pPr>
            <a:r>
              <a:rPr lang="ko-KR" altLang="en-US" sz="1200" b="1" kern="1200">
                <a:solidFill>
                  <a:prstClr val="black"/>
                </a:solidFill>
                <a:latin typeface="나눔바른고딕" panose="020B0603020101020101" pitchFamily="50" charset="-127"/>
                <a:ea typeface="나눔바른고딕" panose="020B0603020101020101" pitchFamily="50" charset="-127"/>
                <a:cs typeface="+mn-cs"/>
              </a:rPr>
              <a:t>예</a:t>
            </a:r>
            <a:r>
              <a:rPr lang="en-US" altLang="ko-KR" sz="1200" b="1" kern="1200">
                <a:solidFill>
                  <a:prstClr val="black"/>
                </a:solidFill>
                <a:latin typeface="나눔바른고딕" panose="020B0603020101020101" pitchFamily="50" charset="-127"/>
                <a:ea typeface="나눔바른고딕" panose="020B0603020101020101" pitchFamily="50" charset="-127"/>
                <a:cs typeface="+mn-cs"/>
              </a:rPr>
              <a:t>)CSV Document Loader</a:t>
            </a:r>
            <a:endParaRPr lang="en-US" altLang="ko-KR" sz="1200" kern="1200">
              <a:solidFill>
                <a:prstClr val="black"/>
              </a:solidFill>
              <a:latin typeface="나눔바른고딕" panose="020B0603020101020101" pitchFamily="50" charset="-127"/>
              <a:ea typeface="나눔바른고딕" panose="020B0603020101020101" pitchFamily="50" charset="-127"/>
              <a:cs typeface="+mn-cs"/>
            </a:endParaRPr>
          </a:p>
        </p:txBody>
      </p:sp>
      <p:pic>
        <p:nvPicPr>
          <p:cNvPr id="27" name="그림 26">
            <a:extLst>
              <a:ext uri="{FF2B5EF4-FFF2-40B4-BE49-F238E27FC236}">
                <a16:creationId xmlns:a16="http://schemas.microsoft.com/office/drawing/2014/main" id="{AB1CE605-E086-2E0E-D20A-83B0B2AAEE4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99990" y="2308172"/>
            <a:ext cx="7707488" cy="2644125"/>
          </a:xfrm>
          <a:prstGeom prst="rect">
            <a:avLst/>
          </a:prstGeom>
        </p:spPr>
      </p:pic>
      <p:sp>
        <p:nvSpPr>
          <p:cNvPr id="29" name="TextBox 28">
            <a:extLst>
              <a:ext uri="{FF2B5EF4-FFF2-40B4-BE49-F238E27FC236}">
                <a16:creationId xmlns:a16="http://schemas.microsoft.com/office/drawing/2014/main" id="{BC44ECCF-CC38-BE32-4E36-5A1C486422CD}"/>
              </a:ext>
            </a:extLst>
          </p:cNvPr>
          <p:cNvSpPr txBox="1"/>
          <p:nvPr/>
        </p:nvSpPr>
        <p:spPr>
          <a:xfrm>
            <a:off x="522525" y="2099577"/>
            <a:ext cx="8034512" cy="276999"/>
          </a:xfrm>
          <a:prstGeom prst="rect">
            <a:avLst/>
          </a:prstGeom>
          <a:noFill/>
        </p:spPr>
        <p:txBody>
          <a:bodyPr wrap="square">
            <a:spAutoFit/>
          </a:bodyPr>
          <a:lstStyle/>
          <a:p>
            <a:pPr defTabSz="685800" latinLnBrk="1">
              <a:buClrTx/>
            </a:pPr>
            <a:r>
              <a:rPr lang="en-US" altLang="ko-KR" sz="1200" b="1" kern="1200" dirty="0">
                <a:solidFill>
                  <a:prstClr val="black">
                    <a:lumMod val="95000"/>
                    <a:lumOff val="5000"/>
                  </a:prstClr>
                </a:solidFill>
                <a:latin typeface="나눔바른고딕" panose="020B0603020101020101" pitchFamily="50" charset="-127"/>
                <a:ea typeface="나눔바른고딕" panose="020B0603020101020101" pitchFamily="50" charset="-127"/>
                <a:cs typeface="+mn-cs"/>
              </a:rPr>
              <a:t>from </a:t>
            </a:r>
            <a:r>
              <a:rPr lang="en-US" altLang="ko-KR" sz="1200" b="1" kern="1200" dirty="0" err="1">
                <a:solidFill>
                  <a:prstClr val="black">
                    <a:lumMod val="95000"/>
                    <a:lumOff val="5000"/>
                  </a:prstClr>
                </a:solidFill>
                <a:latin typeface="나눔바른고딕" panose="020B0603020101020101" pitchFamily="50" charset="-127"/>
                <a:ea typeface="나눔바른고딕" panose="020B0603020101020101" pitchFamily="50" charset="-127"/>
                <a:cs typeface="+mn-cs"/>
              </a:rPr>
              <a:t>langchain_community.document_loaders.csv_loader</a:t>
            </a:r>
            <a:r>
              <a:rPr lang="en-US" altLang="ko-KR" sz="1200" b="1" kern="1200" dirty="0">
                <a:solidFill>
                  <a:prstClr val="black">
                    <a:lumMod val="95000"/>
                    <a:lumOff val="5000"/>
                  </a:prstClr>
                </a:solidFill>
                <a:latin typeface="나눔바른고딕" panose="020B0603020101020101" pitchFamily="50" charset="-127"/>
                <a:ea typeface="나눔바른고딕" panose="020B0603020101020101" pitchFamily="50" charset="-127"/>
                <a:cs typeface="+mn-cs"/>
              </a:rPr>
              <a:t> import </a:t>
            </a:r>
            <a:r>
              <a:rPr lang="en-US" altLang="ko-KR" sz="1200" b="1" kern="1200" dirty="0" err="1">
                <a:solidFill>
                  <a:prstClr val="black">
                    <a:lumMod val="95000"/>
                    <a:lumOff val="5000"/>
                  </a:prstClr>
                </a:solidFill>
                <a:latin typeface="나눔바른고딕" panose="020B0603020101020101" pitchFamily="50" charset="-127"/>
                <a:ea typeface="나눔바른고딕" panose="020B0603020101020101" pitchFamily="50" charset="-127"/>
                <a:cs typeface="+mn-cs"/>
              </a:rPr>
              <a:t>CSVLoader</a:t>
            </a:r>
            <a:endParaRPr lang="ko-KR" altLang="en-US" sz="12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 name="Google Shape;15;p3">
            <a:extLst>
              <a:ext uri="{FF2B5EF4-FFF2-40B4-BE49-F238E27FC236}">
                <a16:creationId xmlns:a16="http://schemas.microsoft.com/office/drawing/2014/main" id="{A9360A9C-9139-0C7F-5CC2-CED1BD9B9AC4}"/>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95</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800199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맑은 고딕" panose="02110004020202020204"/>
                  <a:ea typeface="맑은 고딕" panose="020B0503020000020004" pitchFamily="50" charset="-127"/>
                  <a:cs typeface="Arial" panose="020B0604020202020204" pitchFamily="34" charset="0"/>
                </a:rPr>
                <a:t>프로젝트 개요서</a:t>
              </a:r>
              <a:endParaRPr lang="ko-KR" altLang="en-US" sz="750" kern="1200" dirty="0">
                <a:solidFill>
                  <a:prstClr val="white"/>
                </a:solidFill>
                <a:latin typeface="맑은 고딕" panose="02110004020202020204"/>
                <a:ea typeface="맑은 고딕" panose="020B0503020000020004"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grpSp>
        <p:nvGrpSpPr>
          <p:cNvPr id="6" name="그룹 5">
            <a:extLst>
              <a:ext uri="{FF2B5EF4-FFF2-40B4-BE49-F238E27FC236}">
                <a16:creationId xmlns:a16="http://schemas.microsoft.com/office/drawing/2014/main" id="{FD85BFE9-A590-E0AC-E35C-1C1D7A9E7ADF}"/>
              </a:ext>
            </a:extLst>
          </p:cNvPr>
          <p:cNvGrpSpPr/>
          <p:nvPr/>
        </p:nvGrpSpPr>
        <p:grpSpPr>
          <a:xfrm>
            <a:off x="477457" y="2140135"/>
            <a:ext cx="4625201" cy="2270732"/>
            <a:chOff x="636608" y="2609672"/>
            <a:chExt cx="6166935" cy="3027643"/>
          </a:xfrm>
        </p:grpSpPr>
        <p:pic>
          <p:nvPicPr>
            <p:cNvPr id="3" name="그림 2">
              <a:extLst>
                <a:ext uri="{FF2B5EF4-FFF2-40B4-BE49-F238E27FC236}">
                  <a16:creationId xmlns:a16="http://schemas.microsoft.com/office/drawing/2014/main" id="{8E07D22B-28B0-531F-47BA-92C1AEA3B2ED}"/>
                </a:ext>
              </a:extLst>
            </p:cNvPr>
            <p:cNvPicPr>
              <a:picLocks noChangeAspect="1"/>
            </p:cNvPicPr>
            <p:nvPr/>
          </p:nvPicPr>
          <p:blipFill>
            <a:blip r:embed="rId2"/>
            <a:stretch>
              <a:fillRect/>
            </a:stretch>
          </p:blipFill>
          <p:spPr>
            <a:xfrm>
              <a:off x="636608" y="2609672"/>
              <a:ext cx="6166935" cy="3027643"/>
            </a:xfrm>
            <a:prstGeom prst="rect">
              <a:avLst/>
            </a:prstGeom>
          </p:spPr>
        </p:pic>
        <p:sp>
          <p:nvSpPr>
            <p:cNvPr id="5" name="직사각형 4">
              <a:extLst>
                <a:ext uri="{FF2B5EF4-FFF2-40B4-BE49-F238E27FC236}">
                  <a16:creationId xmlns:a16="http://schemas.microsoft.com/office/drawing/2014/main" id="{5500807C-23AF-B023-145E-617E46EB4337}"/>
                </a:ext>
              </a:extLst>
            </p:cNvPr>
            <p:cNvSpPr/>
            <p:nvPr/>
          </p:nvSpPr>
          <p:spPr>
            <a:xfrm>
              <a:off x="734308" y="2609672"/>
              <a:ext cx="4732799" cy="424497"/>
            </a:xfrm>
            <a:prstGeom prst="rect">
              <a:avLst/>
            </a:prstGeom>
            <a:solidFill>
              <a:srgbClr val="282C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350" kern="1200">
                  <a:solidFill>
                    <a:prstClr val="white"/>
                  </a:solidFill>
                  <a:latin typeface="맑은 고딕" panose="02110004020202020204"/>
                  <a:ea typeface="맑은 고딕" panose="020B0503020000020004" pitchFamily="50" charset="-127"/>
                </a:rPr>
                <a:t>Document </a:t>
              </a:r>
              <a:r>
                <a:rPr lang="ko-KR" altLang="en-US" sz="1350" kern="1200">
                  <a:solidFill>
                    <a:prstClr val="white"/>
                  </a:solidFill>
                  <a:latin typeface="맑은 고딕" panose="02110004020202020204"/>
                  <a:ea typeface="맑은 고딕" panose="020B0503020000020004" pitchFamily="50" charset="-127"/>
                </a:rPr>
                <a:t>개게는 직접 제작하여도 됨</a:t>
              </a:r>
            </a:p>
          </p:txBody>
        </p:sp>
      </p:grpSp>
      <p:pic>
        <p:nvPicPr>
          <p:cNvPr id="4" name="그림 3">
            <a:extLst>
              <a:ext uri="{FF2B5EF4-FFF2-40B4-BE49-F238E27FC236}">
                <a16:creationId xmlns:a16="http://schemas.microsoft.com/office/drawing/2014/main" id="{754EF935-2384-6208-65FF-DEC402205D60}"/>
              </a:ext>
            </a:extLst>
          </p:cNvPr>
          <p:cNvPicPr>
            <a:picLocks noChangeAspect="1"/>
          </p:cNvPicPr>
          <p:nvPr/>
        </p:nvPicPr>
        <p:blipFill>
          <a:blip r:embed="rId3"/>
          <a:stretch>
            <a:fillRect/>
          </a:stretch>
        </p:blipFill>
        <p:spPr>
          <a:xfrm>
            <a:off x="4278776" y="2140135"/>
            <a:ext cx="4530927" cy="2270732"/>
          </a:xfrm>
          <a:prstGeom prst="rect">
            <a:avLst/>
          </a:prstGeom>
          <a:ln>
            <a:solidFill>
              <a:srgbClr val="FFFF00"/>
            </a:solidFill>
          </a:ln>
        </p:spPr>
      </p:pic>
      <p:sp>
        <p:nvSpPr>
          <p:cNvPr id="13" name="TextBox 12">
            <a:extLst>
              <a:ext uri="{FF2B5EF4-FFF2-40B4-BE49-F238E27FC236}">
                <a16:creationId xmlns:a16="http://schemas.microsoft.com/office/drawing/2014/main" id="{9020B9CE-E4E8-2A79-6849-693613B13BE6}"/>
              </a:ext>
            </a:extLst>
          </p:cNvPr>
          <p:cNvSpPr txBox="1"/>
          <p:nvPr/>
        </p:nvSpPr>
        <p:spPr>
          <a:xfrm>
            <a:off x="853358" y="1778200"/>
            <a:ext cx="3065263" cy="253916"/>
          </a:xfrm>
          <a:prstGeom prst="rect">
            <a:avLst/>
          </a:prstGeom>
          <a:noFill/>
        </p:spPr>
        <p:txBody>
          <a:bodyPr wrap="none" rtlCol="0">
            <a:spAutoFit/>
          </a:bodyPr>
          <a:lstStyle/>
          <a:p>
            <a:pPr defTabSz="685800" latinLnBrk="1">
              <a:buClrTx/>
            </a:pP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랭체인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Loader</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기로 불러와서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Documents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개체화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p>
        </p:txBody>
      </p:sp>
      <p:sp>
        <p:nvSpPr>
          <p:cNvPr id="21" name="TextBox 20">
            <a:extLst>
              <a:ext uri="{FF2B5EF4-FFF2-40B4-BE49-F238E27FC236}">
                <a16:creationId xmlns:a16="http://schemas.microsoft.com/office/drawing/2014/main" id="{0A47965D-63DC-2705-94A2-484FDC1BA7A1}"/>
              </a:ext>
            </a:extLst>
          </p:cNvPr>
          <p:cNvSpPr txBox="1"/>
          <p:nvPr/>
        </p:nvSpPr>
        <p:spPr>
          <a:xfrm>
            <a:off x="4246244" y="1778200"/>
            <a:ext cx="4666662" cy="253916"/>
          </a:xfrm>
          <a:prstGeom prst="rect">
            <a:avLst/>
          </a:prstGeom>
          <a:noFill/>
        </p:spPr>
        <p:txBody>
          <a:bodyPr wrap="none" rtlCol="0">
            <a:spAutoFit/>
          </a:bodyPr>
          <a:lstStyle/>
          <a:p>
            <a:pPr defTabSz="685800" latinLnBrk="1">
              <a:buClrTx/>
            </a:pP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사용자가 직접 도큐먼트 제작</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Loader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모듈에 이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Document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모듈 포함되어 있음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endParaRPr lang="ko-KR" altLang="en-US" sz="1050" kern="1200">
              <a:solidFill>
                <a:prstClr val="black"/>
              </a:solidFill>
              <a:latin typeface="나눔바른고딕" panose="020B0603020101020101" pitchFamily="50" charset="-127"/>
              <a:ea typeface="나눔바른고딕" panose="020B0603020101020101" pitchFamily="50" charset="-127"/>
              <a:cs typeface="+mn-cs"/>
            </a:endParaRPr>
          </a:p>
        </p:txBody>
      </p:sp>
      <p:cxnSp>
        <p:nvCxnSpPr>
          <p:cNvPr id="24" name="직선 연결선 23">
            <a:extLst>
              <a:ext uri="{FF2B5EF4-FFF2-40B4-BE49-F238E27FC236}">
                <a16:creationId xmlns:a16="http://schemas.microsoft.com/office/drawing/2014/main" id="{F8F65FCD-B0FB-0D6D-1580-58BBF004727D}"/>
              </a:ext>
            </a:extLst>
          </p:cNvPr>
          <p:cNvCxnSpPr/>
          <p:nvPr/>
        </p:nvCxnSpPr>
        <p:spPr>
          <a:xfrm>
            <a:off x="4276724" y="1653541"/>
            <a:ext cx="0" cy="2757326"/>
          </a:xfrm>
          <a:prstGeom prst="line">
            <a:avLst/>
          </a:prstGeom>
          <a:ln>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8" name="Google Shape;15;p3">
            <a:extLst>
              <a:ext uri="{FF2B5EF4-FFF2-40B4-BE49-F238E27FC236}">
                <a16:creationId xmlns:a16="http://schemas.microsoft.com/office/drawing/2014/main" id="{ACBCB7B8-C99E-2572-0A65-B05CA292E2B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96</a:t>
            </a:fld>
            <a:endParaRPr lang="ko" altLang="en-US">
              <a:solidFill>
                <a:srgbClr val="595959"/>
              </a:solidFill>
            </a:endParaRPr>
          </a:p>
        </p:txBody>
      </p:sp>
    </p:spTree>
    <p:extLst>
      <p:ext uri="{BB962C8B-B14F-4D97-AF65-F5344CB8AC3E}">
        <p14:creationId xmlns:p14="http://schemas.microsoft.com/office/powerpoint/2010/main" val="38337846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5" name="TextBox 4">
            <a:extLst>
              <a:ext uri="{FF2B5EF4-FFF2-40B4-BE49-F238E27FC236}">
                <a16:creationId xmlns:a16="http://schemas.microsoft.com/office/drawing/2014/main" id="{18C908FB-521A-6D89-52B8-046C2F8D3C4D}"/>
              </a:ext>
            </a:extLst>
          </p:cNvPr>
          <p:cNvSpPr txBox="1"/>
          <p:nvPr/>
        </p:nvSpPr>
        <p:spPr>
          <a:xfrm>
            <a:off x="651740" y="1682384"/>
            <a:ext cx="4572000" cy="300082"/>
          </a:xfrm>
          <a:prstGeom prst="rect">
            <a:avLst/>
          </a:prstGeom>
          <a:noFill/>
        </p:spPr>
        <p:txBody>
          <a:bodyPr wrap="square">
            <a:spAutoFit/>
          </a:bodyPr>
          <a:lstStyle/>
          <a:p>
            <a:pPr defTabSz="685800" latinLnBrk="1">
              <a:buClrTx/>
            </a:pPr>
            <a:r>
              <a:rPr lang="ko-KR" altLang="en-US" sz="1350" kern="1200">
                <a:solidFill>
                  <a:prstClr val="black"/>
                </a:solidFill>
                <a:latin typeface="나눔바른고딕" panose="020B0603020101020101" pitchFamily="50" charset="-127"/>
                <a:ea typeface="나눔바른고딕" panose="020B0603020101020101" pitchFamily="50" charset="-127"/>
                <a:cs typeface="+mn-cs"/>
              </a:rPr>
              <a:t>https://blog-ko.superb-ai.com/vector-store/</a:t>
            </a:r>
          </a:p>
        </p:txBody>
      </p:sp>
      <p:sp>
        <p:nvSpPr>
          <p:cNvPr id="6" name="TextBox 5">
            <a:extLst>
              <a:ext uri="{FF2B5EF4-FFF2-40B4-BE49-F238E27FC236}">
                <a16:creationId xmlns:a16="http://schemas.microsoft.com/office/drawing/2014/main" id="{37A3A2BF-D690-BE93-CAB7-E6F4FE4A57E0}"/>
              </a:ext>
            </a:extLst>
          </p:cNvPr>
          <p:cNvSpPr txBox="1"/>
          <p:nvPr/>
        </p:nvSpPr>
        <p:spPr>
          <a:xfrm>
            <a:off x="651741" y="2107570"/>
            <a:ext cx="2551471" cy="300082"/>
          </a:xfrm>
          <a:prstGeom prst="rect">
            <a:avLst/>
          </a:prstGeom>
          <a:noFill/>
        </p:spPr>
        <p:txBody>
          <a:bodyPr wrap="square" rtlCol="0">
            <a:spAutoFit/>
          </a:bodyPr>
          <a:lstStyle/>
          <a:p>
            <a:pPr defTabSz="685800" latinLnBrk="1">
              <a:buClrTx/>
            </a:pPr>
            <a:r>
              <a:rPr lang="en-US" altLang="ko-KR" sz="1350" kern="1200">
                <a:solidFill>
                  <a:prstClr val="black"/>
                </a:solidFill>
                <a:latin typeface="나눔바른고딕" panose="020B0603020101020101" pitchFamily="50" charset="-127"/>
                <a:ea typeface="나눔바른고딕" panose="020B0603020101020101" pitchFamily="50" charset="-127"/>
                <a:cs typeface="+mn-cs"/>
              </a:rPr>
              <a:t>Vector</a:t>
            </a:r>
            <a:r>
              <a:rPr lang="ko-KR" altLang="en-US" sz="1350" kern="1200">
                <a:solidFill>
                  <a:prstClr val="black"/>
                </a:solidFill>
                <a:latin typeface="나눔바른고딕" panose="020B0603020101020101" pitchFamily="50" charset="-127"/>
                <a:ea typeface="나눔바른고딕" panose="020B0603020101020101" pitchFamily="50" charset="-127"/>
                <a:cs typeface="+mn-cs"/>
              </a:rPr>
              <a:t> 파일</a:t>
            </a:r>
          </a:p>
        </p:txBody>
      </p:sp>
      <p:sp>
        <p:nvSpPr>
          <p:cNvPr id="3" name="Google Shape;15;p3">
            <a:extLst>
              <a:ext uri="{FF2B5EF4-FFF2-40B4-BE49-F238E27FC236}">
                <a16:creationId xmlns:a16="http://schemas.microsoft.com/office/drawing/2014/main" id="{B29AB840-0DC8-B142-C9E4-CCED89116BAF}"/>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97</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E97A3B62-0AE3-C5E1-D2C3-D9C504FCA252}"/>
              </a:ext>
            </a:extLst>
          </p:cNvPr>
          <p:cNvSpPr txBox="1"/>
          <p:nvPr/>
        </p:nvSpPr>
        <p:spPr>
          <a:xfrm>
            <a:off x="1306498"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No.1</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14547033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7" name="타원 66">
            <a:extLst>
              <a:ext uri="{FF2B5EF4-FFF2-40B4-BE49-F238E27FC236}">
                <a16:creationId xmlns:a16="http://schemas.microsoft.com/office/drawing/2014/main" id="{DDF5284F-41C7-424C-92A1-5C4A1B8C215E}"/>
              </a:ext>
            </a:extLst>
          </p:cNvPr>
          <p:cNvSpPr/>
          <p:nvPr/>
        </p:nvSpPr>
        <p:spPr>
          <a:xfrm>
            <a:off x="3771719" y="852653"/>
            <a:ext cx="61655" cy="616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No.1</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grpSp>
        <p:nvGrpSpPr>
          <p:cNvPr id="15" name="그룹 14">
            <a:extLst>
              <a:ext uri="{FF2B5EF4-FFF2-40B4-BE49-F238E27FC236}">
                <a16:creationId xmlns:a16="http://schemas.microsoft.com/office/drawing/2014/main" id="{46EE9260-B189-B1DB-FD04-4B4966FCD2B4}"/>
              </a:ext>
            </a:extLst>
          </p:cNvPr>
          <p:cNvGrpSpPr/>
          <p:nvPr/>
        </p:nvGrpSpPr>
        <p:grpSpPr>
          <a:xfrm>
            <a:off x="2291786" y="2101216"/>
            <a:ext cx="6588889" cy="2753900"/>
            <a:chOff x="3094719" y="2176588"/>
            <a:chExt cx="8509996" cy="3671867"/>
          </a:xfrm>
        </p:grpSpPr>
        <p:sp>
          <p:nvSpPr>
            <p:cNvPr id="14" name="직사각형 13">
              <a:extLst>
                <a:ext uri="{FF2B5EF4-FFF2-40B4-BE49-F238E27FC236}">
                  <a16:creationId xmlns:a16="http://schemas.microsoft.com/office/drawing/2014/main" id="{18A29E4E-D566-21E3-AB11-E67447BFF391}"/>
                </a:ext>
              </a:extLst>
            </p:cNvPr>
            <p:cNvSpPr/>
            <p:nvPr/>
          </p:nvSpPr>
          <p:spPr>
            <a:xfrm>
              <a:off x="3094719" y="2176588"/>
              <a:ext cx="8509996" cy="3671867"/>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pic>
          <p:nvPicPr>
            <p:cNvPr id="2" name="그림 1">
              <a:extLst>
                <a:ext uri="{FF2B5EF4-FFF2-40B4-BE49-F238E27FC236}">
                  <a16:creationId xmlns:a16="http://schemas.microsoft.com/office/drawing/2014/main" id="{0539030D-7130-0921-3523-16ABA9366EBF}"/>
                </a:ext>
              </a:extLst>
            </p:cNvPr>
            <p:cNvPicPr>
              <a:picLocks noChangeAspect="1"/>
            </p:cNvPicPr>
            <p:nvPr/>
          </p:nvPicPr>
          <p:blipFill rotWithShape="1">
            <a:blip r:embed="rId2"/>
            <a:srcRect r="6440"/>
            <a:stretch/>
          </p:blipFill>
          <p:spPr>
            <a:xfrm>
              <a:off x="3779599" y="2257613"/>
              <a:ext cx="7682023" cy="3495007"/>
            </a:xfrm>
            <a:prstGeom prst="rect">
              <a:avLst/>
            </a:prstGeom>
          </p:spPr>
        </p:pic>
      </p:grpSp>
      <p:sp>
        <p:nvSpPr>
          <p:cNvPr id="3" name="Rectangle 1">
            <a:extLst>
              <a:ext uri="{FF2B5EF4-FFF2-40B4-BE49-F238E27FC236}">
                <a16:creationId xmlns:a16="http://schemas.microsoft.com/office/drawing/2014/main" id="{519F413E-345B-04D1-5026-77A1D6DC6AD0}"/>
              </a:ext>
            </a:extLst>
          </p:cNvPr>
          <p:cNvSpPr txBox="1">
            <a:spLocks noChangeArrowheads="1"/>
          </p:cNvSpPr>
          <p:nvPr/>
        </p:nvSpPr>
        <p:spPr bwMode="auto">
          <a:xfrm>
            <a:off x="3401987" y="956748"/>
            <a:ext cx="5478687" cy="935257"/>
          </a:xfrm>
          <a:prstGeom prst="rect">
            <a:avLst/>
          </a:prstGeom>
          <a:noFill/>
          <a:ln>
            <a:noFill/>
          </a:ln>
          <a:effectLst/>
        </p:spPr>
        <p:txBody>
          <a:bodyPr vert="horz" wrap="square" lIns="0" tIns="148781" rIns="0" bIns="148781" numCol="1" anchor="ctr" anchorCtr="0" compatLnSpc="1">
            <a:prstTxWarp prst="textNoShape">
              <a:avLst/>
            </a:prstTxWarp>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9779" lvl="1" indent="-126206" algn="just" defTabSz="685800" eaLnBrk="0" fontAlgn="base" latinLnBrk="0" hangingPunct="0">
              <a:lnSpc>
                <a:spcPct val="100000"/>
              </a:lnSpc>
              <a:spcBef>
                <a:spcPct val="0"/>
              </a:spcBef>
              <a:spcAft>
                <a:spcPct val="0"/>
              </a:spcAft>
              <a:buClrTx/>
              <a:buNone/>
            </a:pPr>
            <a:r>
              <a:rPr lang="en-US" altLang="ko-KR" sz="900">
                <a:solidFill>
                  <a:srgbClr val="0D0D0D"/>
                </a:solidFill>
                <a:latin typeface="나눔바른고딕" panose="020B0603020101020101" pitchFamily="50" charset="-127"/>
                <a:ea typeface="나눔바른고딕" panose="020B0603020101020101" pitchFamily="50" charset="-127"/>
              </a:rPr>
              <a:t>- </a:t>
            </a:r>
            <a:r>
              <a:rPr lang="ko-KR" altLang="ko-KR" sz="900">
                <a:solidFill>
                  <a:srgbClr val="0D0D0D"/>
                </a:solidFill>
                <a:latin typeface="나눔바른고딕" panose="020B0603020101020101" pitchFamily="50" charset="-127"/>
                <a:ea typeface="나눔바른고딕" panose="020B0603020101020101" pitchFamily="50" charset="-127"/>
              </a:rPr>
              <a:t>파일이 존재하는 경우: 콘솔에 </a:t>
            </a:r>
            <a:r>
              <a:rPr lang="ko-KR" altLang="ko-KR" sz="900" b="1">
                <a:solidFill>
                  <a:srgbClr val="0D0D0D"/>
                </a:solidFill>
                <a:latin typeface="나눔바른고딕" panose="020B0603020101020101" pitchFamily="50" charset="-127"/>
                <a:ea typeface="나눔바른고딕" panose="020B0603020101020101" pitchFamily="50" charset="-127"/>
              </a:rPr>
              <a:t>"FAISS 인덱스 'index_name'가 존재합니다."</a:t>
            </a:r>
            <a:r>
              <a:rPr lang="ko-KR" altLang="ko-KR" sz="900">
                <a:solidFill>
                  <a:srgbClr val="0D0D0D"/>
                </a:solidFill>
                <a:latin typeface="나눔바른고딕" panose="020B0603020101020101" pitchFamily="50" charset="-127"/>
                <a:ea typeface="나눔바른고딕" panose="020B0603020101020101" pitchFamily="50" charset="-127"/>
              </a:rPr>
              <a:t>라는 메시지를 출력하고 </a:t>
            </a:r>
            <a:r>
              <a:rPr lang="ko-KR" altLang="ko-KR" sz="900" b="1">
                <a:solidFill>
                  <a:srgbClr val="0D0D0D"/>
                </a:solidFill>
                <a:latin typeface="나눔바른고딕" panose="020B0603020101020101" pitchFamily="50" charset="-127"/>
                <a:ea typeface="나눔바른고딕" panose="020B0603020101020101" pitchFamily="50" charset="-127"/>
              </a:rPr>
              <a:t>True</a:t>
            </a:r>
            <a:r>
              <a:rPr lang="ko-KR" altLang="ko-KR" sz="900">
                <a:solidFill>
                  <a:srgbClr val="0D0D0D"/>
                </a:solidFill>
                <a:latin typeface="나눔바른고딕" panose="020B0603020101020101" pitchFamily="50" charset="-127"/>
                <a:ea typeface="나눔바른고딕" panose="020B0603020101020101" pitchFamily="50" charset="-127"/>
              </a:rPr>
              <a:t>를 반환합니다. 이는 해당 벡터 데이터베이스 파일이 사용 가능함을 의미</a:t>
            </a:r>
            <a:r>
              <a:rPr lang="ko-KR" altLang="en-US" sz="900">
                <a:solidFill>
                  <a:srgbClr val="0D0D0D"/>
                </a:solidFill>
                <a:latin typeface="나눔바른고딕" panose="020B0603020101020101" pitchFamily="50" charset="-127"/>
                <a:ea typeface="나눔바른고딕" panose="020B0603020101020101" pitchFamily="50" charset="-127"/>
              </a:rPr>
              <a:t>합니다</a:t>
            </a:r>
            <a:r>
              <a:rPr lang="en-US" altLang="ko-KR" sz="900">
                <a:solidFill>
                  <a:srgbClr val="0D0D0D"/>
                </a:solidFill>
                <a:latin typeface="나눔바른고딕" panose="020B0603020101020101" pitchFamily="50" charset="-127"/>
                <a:ea typeface="나눔바른고딕" panose="020B0603020101020101" pitchFamily="50" charset="-127"/>
              </a:rPr>
              <a:t>.</a:t>
            </a:r>
          </a:p>
          <a:p>
            <a:pPr marL="129779" lvl="1" indent="-126206" algn="just" defTabSz="685800" eaLnBrk="0" fontAlgn="base" latinLnBrk="0" hangingPunct="0">
              <a:lnSpc>
                <a:spcPct val="100000"/>
              </a:lnSpc>
              <a:spcBef>
                <a:spcPct val="0"/>
              </a:spcBef>
              <a:spcAft>
                <a:spcPct val="0"/>
              </a:spcAft>
              <a:buClrTx/>
              <a:buNone/>
            </a:pPr>
            <a:endParaRPr lang="ko-KR" altLang="ko-KR" sz="525">
              <a:solidFill>
                <a:srgbClr val="0D0D0D"/>
              </a:solidFill>
              <a:latin typeface="나눔바른고딕" panose="020B0603020101020101" pitchFamily="50" charset="-127"/>
              <a:ea typeface="나눔바른고딕" panose="020B0603020101020101" pitchFamily="50" charset="-127"/>
            </a:endParaRPr>
          </a:p>
          <a:p>
            <a:pPr marL="129779" lvl="1" indent="-126206" algn="just" defTabSz="685800" eaLnBrk="0" fontAlgn="base" latinLnBrk="0" hangingPunct="0">
              <a:lnSpc>
                <a:spcPct val="100000"/>
              </a:lnSpc>
              <a:spcBef>
                <a:spcPct val="0"/>
              </a:spcBef>
              <a:spcAft>
                <a:spcPct val="0"/>
              </a:spcAft>
              <a:buClrTx/>
              <a:buNone/>
            </a:pPr>
            <a:r>
              <a:rPr lang="en-US" altLang="ko-KR" sz="900">
                <a:solidFill>
                  <a:srgbClr val="0D0D0D"/>
                </a:solidFill>
                <a:latin typeface="나눔바른고딕" panose="020B0603020101020101" pitchFamily="50" charset="-127"/>
                <a:ea typeface="나눔바른고딕" panose="020B0603020101020101" pitchFamily="50" charset="-127"/>
              </a:rPr>
              <a:t>- </a:t>
            </a:r>
            <a:r>
              <a:rPr lang="ko-KR" altLang="ko-KR" sz="900">
                <a:solidFill>
                  <a:srgbClr val="0D0D0D"/>
                </a:solidFill>
                <a:latin typeface="나눔바른고딕" panose="020B0603020101020101" pitchFamily="50" charset="-127"/>
                <a:ea typeface="나눔바른고딕" panose="020B0603020101020101" pitchFamily="50" charset="-127"/>
              </a:rPr>
              <a:t>파일이 존재하지 않는 경우: </a:t>
            </a:r>
            <a:r>
              <a:rPr lang="ko-KR" altLang="ko-KR" sz="900" b="1">
                <a:solidFill>
                  <a:srgbClr val="0D0D0D"/>
                </a:solidFill>
                <a:latin typeface="나눔바른고딕" panose="020B0603020101020101" pitchFamily="50" charset="-127"/>
                <a:ea typeface="나눔바른고딕" panose="020B0603020101020101" pitchFamily="50" charset="-127"/>
              </a:rPr>
              <a:t>"FAISS 인덱스 'index_name'가 존재하지 않습니다."</a:t>
            </a:r>
            <a:r>
              <a:rPr lang="ko-KR" altLang="ko-KR" sz="900">
                <a:solidFill>
                  <a:srgbClr val="0D0D0D"/>
                </a:solidFill>
                <a:latin typeface="나눔바른고딕" panose="020B0603020101020101" pitchFamily="50" charset="-127"/>
                <a:ea typeface="나눔바른고딕" panose="020B0603020101020101" pitchFamily="50" charset="-127"/>
              </a:rPr>
              <a:t>라는 메시지를 출력하고 </a:t>
            </a:r>
            <a:r>
              <a:rPr lang="ko-KR" altLang="ko-KR" sz="900" b="1">
                <a:solidFill>
                  <a:srgbClr val="0D0D0D"/>
                </a:solidFill>
                <a:latin typeface="나눔바른고딕" panose="020B0603020101020101" pitchFamily="50" charset="-127"/>
                <a:ea typeface="나눔바른고딕" panose="020B0603020101020101" pitchFamily="50" charset="-127"/>
              </a:rPr>
              <a:t>False</a:t>
            </a:r>
            <a:r>
              <a:rPr lang="ko-KR" altLang="ko-KR" sz="900">
                <a:solidFill>
                  <a:srgbClr val="0D0D0D"/>
                </a:solidFill>
                <a:latin typeface="나눔바른고딕" panose="020B0603020101020101" pitchFamily="50" charset="-127"/>
                <a:ea typeface="나눔바른고딕" panose="020B0603020101020101" pitchFamily="50" charset="-127"/>
              </a:rPr>
              <a:t>를 반환합니다. 이는 해당 파일을 새로 생성하거나 다른 위치에서 파일을 찾아야 함을 의미합니다.</a:t>
            </a: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1384995"/>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벡터 </a:t>
            </a:r>
            <a:b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b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데이터베이스 </a:t>
            </a:r>
            <a:b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b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파일 존재 </a:t>
            </a:r>
            <a:b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b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여부 확인</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6" name="TextBox 15">
            <a:extLst>
              <a:ext uri="{FF2B5EF4-FFF2-40B4-BE49-F238E27FC236}">
                <a16:creationId xmlns:a16="http://schemas.microsoft.com/office/drawing/2014/main" id="{139EECF4-FC41-85EC-F382-9281AC6EE18B}"/>
              </a:ext>
            </a:extLst>
          </p:cNvPr>
          <p:cNvSpPr txBox="1"/>
          <p:nvPr/>
        </p:nvSpPr>
        <p:spPr>
          <a:xfrm>
            <a:off x="2212360" y="280315"/>
            <a:ext cx="893193" cy="253916"/>
          </a:xfrm>
          <a:prstGeom prst="rect">
            <a:avLst/>
          </a:prstGeom>
          <a:noFill/>
        </p:spPr>
        <p:txBody>
          <a:bodyPr wrap="none" rtlCol="0">
            <a:spAutoFit/>
          </a:bodyPr>
          <a:lstStyle/>
          <a:p>
            <a:pPr defTabSz="685800" latinLnBrk="1">
              <a:buClrTx/>
            </a:pPr>
            <a:r>
              <a:rPr lang="en-US" altLang="ko-KR" sz="1050" kern="1200" dirty="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1050" kern="1200" dirty="0">
                <a:solidFill>
                  <a:prstClr val="white"/>
                </a:solidFill>
                <a:highlight>
                  <a:srgbClr val="008080"/>
                </a:highlight>
                <a:latin typeface="나눔바른고딕" panose="020B0603020101020101" pitchFamily="50" charset="-127"/>
                <a:ea typeface="나눔바른고딕" panose="020B0603020101020101" pitchFamily="50" charset="-127"/>
                <a:cs typeface="+mn-cs"/>
              </a:rPr>
              <a:t>경로설정</a:t>
            </a:r>
          </a:p>
        </p:txBody>
      </p:sp>
      <p:sp>
        <p:nvSpPr>
          <p:cNvPr id="18" name="TextBox 17">
            <a:extLst>
              <a:ext uri="{FF2B5EF4-FFF2-40B4-BE49-F238E27FC236}">
                <a16:creationId xmlns:a16="http://schemas.microsoft.com/office/drawing/2014/main" id="{613A66F4-69DC-F819-BF68-93372B7EF331}"/>
              </a:ext>
            </a:extLst>
          </p:cNvPr>
          <p:cNvSpPr txBox="1"/>
          <p:nvPr/>
        </p:nvSpPr>
        <p:spPr>
          <a:xfrm>
            <a:off x="3401987" y="291382"/>
            <a:ext cx="5362070" cy="230832"/>
          </a:xfrm>
          <a:prstGeom prst="rect">
            <a:avLst/>
          </a:prstGeom>
          <a:noFill/>
        </p:spPr>
        <p:txBody>
          <a:bodyPr wrap="square">
            <a:spAutoFit/>
          </a:bodyPr>
          <a:lstStyle/>
          <a:p>
            <a:pPr defTabSz="685800" latinLnBrk="1">
              <a:buClrTx/>
            </a:pP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함수가 호출되면, 주어진 </a:t>
            </a:r>
            <a:r>
              <a:rPr lang="ko-KR" altLang="ko-KR" sz="900" b="1" kern="1200">
                <a:solidFill>
                  <a:srgbClr val="0D0D0D"/>
                </a:solidFill>
                <a:latin typeface="나눔바른고딕" panose="020B0603020101020101" pitchFamily="50" charset="-127"/>
                <a:ea typeface="나눔바른고딕" panose="020B0603020101020101" pitchFamily="50" charset="-127"/>
                <a:cs typeface="+mn-cs"/>
              </a:rPr>
              <a:t>index_name</a:t>
            </a: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을 사용하여 파일의 전체 경로(</a:t>
            </a:r>
            <a:r>
              <a:rPr lang="ko-KR" altLang="ko-KR" sz="900" b="1" kern="1200">
                <a:solidFill>
                  <a:srgbClr val="0D0D0D"/>
                </a:solidFill>
                <a:latin typeface="나눔바른고딕" panose="020B0603020101020101" pitchFamily="50" charset="-127"/>
                <a:ea typeface="나눔바른고딕" panose="020B0603020101020101" pitchFamily="50" charset="-127"/>
                <a:cs typeface="+mn-cs"/>
              </a:rPr>
              <a:t>index_path</a:t>
            </a: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)를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설정합니다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endParaRPr lang="ko-KR" altLang="en-US" sz="900" kern="1200">
              <a:solidFill>
                <a:prstClr val="black"/>
              </a:solidFill>
              <a:latin typeface="맑은 고딕" panose="02110004020202020204"/>
              <a:ea typeface="맑은 고딕" panose="020B0503020000020004" pitchFamily="50" charset="-127"/>
              <a:cs typeface="+mn-cs"/>
            </a:endParaRPr>
          </a:p>
        </p:txBody>
      </p:sp>
      <p:sp>
        <p:nvSpPr>
          <p:cNvPr id="19" name="TextBox 18">
            <a:extLst>
              <a:ext uri="{FF2B5EF4-FFF2-40B4-BE49-F238E27FC236}">
                <a16:creationId xmlns:a16="http://schemas.microsoft.com/office/drawing/2014/main" id="{C7C16A2F-237E-90D1-5B9E-8BE02A9D2E11}"/>
              </a:ext>
            </a:extLst>
          </p:cNvPr>
          <p:cNvSpPr txBox="1"/>
          <p:nvPr/>
        </p:nvSpPr>
        <p:spPr>
          <a:xfrm>
            <a:off x="2212360" y="627931"/>
            <a:ext cx="1133644" cy="253916"/>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b="0" kern="1200">
                <a:solidFill>
                  <a:prstClr val="white"/>
                </a:solidFill>
                <a:latin typeface="나눔바른고딕" panose="020B0603020101020101" pitchFamily="50" charset="-127"/>
                <a:ea typeface="나눔바른고딕" panose="020B0603020101020101" pitchFamily="50" charset="-127"/>
                <a:cs typeface="+mn-cs"/>
              </a:rPr>
              <a:t>[2] </a:t>
            </a:r>
            <a:r>
              <a:rPr lang="ko-KR" altLang="en-US" sz="1050" b="0" kern="1200">
                <a:solidFill>
                  <a:prstClr val="white"/>
                </a:solidFill>
                <a:latin typeface="나눔바른고딕" panose="020B0603020101020101" pitchFamily="50" charset="-127"/>
                <a:ea typeface="나눔바른고딕" panose="020B0603020101020101" pitchFamily="50" charset="-127"/>
                <a:cs typeface="+mn-cs"/>
              </a:rPr>
              <a:t>존재여부확인</a:t>
            </a:r>
          </a:p>
        </p:txBody>
      </p:sp>
      <p:sp>
        <p:nvSpPr>
          <p:cNvPr id="21" name="TextBox 20">
            <a:extLst>
              <a:ext uri="{FF2B5EF4-FFF2-40B4-BE49-F238E27FC236}">
                <a16:creationId xmlns:a16="http://schemas.microsoft.com/office/drawing/2014/main" id="{B1824AB5-B41C-4221-3736-96689C625642}"/>
              </a:ext>
            </a:extLst>
          </p:cNvPr>
          <p:cNvSpPr txBox="1"/>
          <p:nvPr/>
        </p:nvSpPr>
        <p:spPr>
          <a:xfrm>
            <a:off x="3401987" y="645243"/>
            <a:ext cx="5163101" cy="230832"/>
          </a:xfrm>
          <a:prstGeom prst="rect">
            <a:avLst/>
          </a:prstGeom>
          <a:noFill/>
        </p:spPr>
        <p:txBody>
          <a:bodyPr wrap="square">
            <a:spAutoFit/>
          </a:bodyPr>
          <a:lstStyle/>
          <a:p>
            <a:pPr defTabSz="685800" eaLnBrk="0" fontAlgn="base" hangingPunct="0">
              <a:spcBef>
                <a:spcPct val="0"/>
              </a:spcBef>
              <a:spcAft>
                <a:spcPct val="0"/>
              </a:spcAft>
              <a:buClrTx/>
            </a:pP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설정된 경로에 파일이 실제로 존재하는지 </a:t>
            </a:r>
            <a:r>
              <a:rPr lang="ko-KR" altLang="ko-KR" sz="900" b="1" kern="1200">
                <a:solidFill>
                  <a:srgbClr val="0D0D0D"/>
                </a:solidFill>
                <a:latin typeface="나눔바른고딕" panose="020B0603020101020101" pitchFamily="50" charset="-127"/>
                <a:ea typeface="나눔바른고딕" panose="020B0603020101020101" pitchFamily="50" charset="-127"/>
                <a:cs typeface="+mn-cs"/>
              </a:rPr>
              <a:t>os.path.exists</a:t>
            </a: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 함수로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확인합니다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endParaRPr lang="ko-KR" altLang="ko-KR" sz="900" kern="1200">
              <a:solidFill>
                <a:srgbClr val="0D0D0D"/>
              </a:solidFill>
              <a:latin typeface="나눔바른고딕" panose="020B0603020101020101" pitchFamily="50" charset="-127"/>
              <a:ea typeface="나눔바른고딕" panose="020B0603020101020101" pitchFamily="50" charset="-127"/>
              <a:cs typeface="+mn-cs"/>
            </a:endParaRPr>
          </a:p>
        </p:txBody>
      </p:sp>
      <p:sp>
        <p:nvSpPr>
          <p:cNvPr id="23" name="TextBox 22">
            <a:extLst>
              <a:ext uri="{FF2B5EF4-FFF2-40B4-BE49-F238E27FC236}">
                <a16:creationId xmlns:a16="http://schemas.microsoft.com/office/drawing/2014/main" id="{1F9118CB-EDD5-EF22-7AEE-FF4DB3AE9B30}"/>
              </a:ext>
            </a:extLst>
          </p:cNvPr>
          <p:cNvSpPr txBox="1"/>
          <p:nvPr/>
        </p:nvSpPr>
        <p:spPr>
          <a:xfrm>
            <a:off x="2212360" y="1081856"/>
            <a:ext cx="954107" cy="415498"/>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b="0" kern="1200">
                <a:solidFill>
                  <a:prstClr val="white"/>
                </a:solidFill>
                <a:latin typeface="나눔바른고딕" panose="020B0603020101020101" pitchFamily="50" charset="-127"/>
                <a:ea typeface="나눔바른고딕" panose="020B0603020101020101" pitchFamily="50" charset="-127"/>
                <a:cs typeface="+mn-cs"/>
              </a:rPr>
              <a:t>[3] </a:t>
            </a:r>
            <a:r>
              <a:rPr lang="ko-KR" altLang="en-US" sz="1050" b="0" kern="1200">
                <a:solidFill>
                  <a:prstClr val="white"/>
                </a:solidFill>
                <a:latin typeface="나눔바른고딕" panose="020B0603020101020101" pitchFamily="50" charset="-127"/>
                <a:ea typeface="나눔바른고딕" panose="020B0603020101020101" pitchFamily="50" charset="-127"/>
                <a:cs typeface="+mn-cs"/>
              </a:rPr>
              <a:t>결과 반환 </a:t>
            </a:r>
            <a:endParaRPr lang="en-US" altLang="ko-KR" sz="105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050" b="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1050" b="0" kern="1200">
                <a:solidFill>
                  <a:prstClr val="white"/>
                </a:solidFill>
                <a:latin typeface="나눔바른고딕" panose="020B0603020101020101" pitchFamily="50" charset="-127"/>
                <a:ea typeface="나눔바른고딕" panose="020B0603020101020101" pitchFamily="50" charset="-127"/>
                <a:cs typeface="+mn-cs"/>
              </a:rPr>
              <a:t>및 출력</a:t>
            </a:r>
          </a:p>
        </p:txBody>
      </p:sp>
      <p:cxnSp>
        <p:nvCxnSpPr>
          <p:cNvPr id="25" name="직선 연결선 24">
            <a:extLst>
              <a:ext uri="{FF2B5EF4-FFF2-40B4-BE49-F238E27FC236}">
                <a16:creationId xmlns:a16="http://schemas.microsoft.com/office/drawing/2014/main" id="{7ACF355C-CDB8-3345-812B-A8CF0F34FFF2}"/>
              </a:ext>
            </a:extLst>
          </p:cNvPr>
          <p:cNvCxnSpPr/>
          <p:nvPr/>
        </p:nvCxnSpPr>
        <p:spPr>
          <a:xfrm>
            <a:off x="2291786" y="541487"/>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6" name="직선 연결선 25">
            <a:extLst>
              <a:ext uri="{FF2B5EF4-FFF2-40B4-BE49-F238E27FC236}">
                <a16:creationId xmlns:a16="http://schemas.microsoft.com/office/drawing/2014/main" id="{906A1587-0C6C-4CB0-2212-5927294DAD3A}"/>
              </a:ext>
            </a:extLst>
          </p:cNvPr>
          <p:cNvCxnSpPr/>
          <p:nvPr/>
        </p:nvCxnSpPr>
        <p:spPr>
          <a:xfrm>
            <a:off x="2291786" y="984219"/>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grpSp>
        <p:nvGrpSpPr>
          <p:cNvPr id="195" name="그룹 194">
            <a:extLst>
              <a:ext uri="{FF2B5EF4-FFF2-40B4-BE49-F238E27FC236}">
                <a16:creationId xmlns:a16="http://schemas.microsoft.com/office/drawing/2014/main" id="{F6CDC950-548D-7251-1468-09C55E52BAD0}"/>
              </a:ext>
            </a:extLst>
          </p:cNvPr>
          <p:cNvGrpSpPr/>
          <p:nvPr/>
        </p:nvGrpSpPr>
        <p:grpSpPr>
          <a:xfrm>
            <a:off x="2197978" y="3886519"/>
            <a:ext cx="888452" cy="932237"/>
            <a:chOff x="3943237" y="619337"/>
            <a:chExt cx="4621092" cy="4848832"/>
          </a:xfrm>
        </p:grpSpPr>
        <p:sp>
          <p:nvSpPr>
            <p:cNvPr id="126" name="Freeform 73">
              <a:extLst>
                <a:ext uri="{FF2B5EF4-FFF2-40B4-BE49-F238E27FC236}">
                  <a16:creationId xmlns:a16="http://schemas.microsoft.com/office/drawing/2014/main" id="{4DD085B7-0A97-753C-63A5-304FF16EE134}"/>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74">
              <a:extLst>
                <a:ext uri="{FF2B5EF4-FFF2-40B4-BE49-F238E27FC236}">
                  <a16:creationId xmlns:a16="http://schemas.microsoft.com/office/drawing/2014/main" id="{84DC2EB3-077A-1A8A-4D8B-10CC18E7CB78}"/>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8" name="Freeform 75">
              <a:extLst>
                <a:ext uri="{FF2B5EF4-FFF2-40B4-BE49-F238E27FC236}">
                  <a16:creationId xmlns:a16="http://schemas.microsoft.com/office/drawing/2014/main" id="{D1BBA537-9CEE-3B8E-5311-166BBBA99A7D}"/>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9" name="Freeform 76">
              <a:extLst>
                <a:ext uri="{FF2B5EF4-FFF2-40B4-BE49-F238E27FC236}">
                  <a16:creationId xmlns:a16="http://schemas.microsoft.com/office/drawing/2014/main" id="{EBD1CC87-9A2F-C152-0A36-7D91EC9C14BF}"/>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0" name="Freeform 77">
              <a:extLst>
                <a:ext uri="{FF2B5EF4-FFF2-40B4-BE49-F238E27FC236}">
                  <a16:creationId xmlns:a16="http://schemas.microsoft.com/office/drawing/2014/main" id="{F26FF156-61F4-6C65-5A72-95EDD23688FF}"/>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1" name="Freeform 78">
              <a:extLst>
                <a:ext uri="{FF2B5EF4-FFF2-40B4-BE49-F238E27FC236}">
                  <a16:creationId xmlns:a16="http://schemas.microsoft.com/office/drawing/2014/main" id="{BD1AFFB1-A5AF-229A-2B1C-8EF7EA6F66E6}"/>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2" name="Freeform 79">
              <a:extLst>
                <a:ext uri="{FF2B5EF4-FFF2-40B4-BE49-F238E27FC236}">
                  <a16:creationId xmlns:a16="http://schemas.microsoft.com/office/drawing/2014/main" id="{D946A78A-658F-A678-3B4D-1A7DF129B42A}"/>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3" name="Freeform 80">
              <a:extLst>
                <a:ext uri="{FF2B5EF4-FFF2-40B4-BE49-F238E27FC236}">
                  <a16:creationId xmlns:a16="http://schemas.microsoft.com/office/drawing/2014/main" id="{57DC2712-BD43-1FB6-6F0F-186A2CE80C8F}"/>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4" name="Freeform 81">
              <a:extLst>
                <a:ext uri="{FF2B5EF4-FFF2-40B4-BE49-F238E27FC236}">
                  <a16:creationId xmlns:a16="http://schemas.microsoft.com/office/drawing/2014/main" id="{B439E3CD-C711-F42A-48BE-F72B7DA0FB76}"/>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5" name="Freeform 82">
              <a:extLst>
                <a:ext uri="{FF2B5EF4-FFF2-40B4-BE49-F238E27FC236}">
                  <a16:creationId xmlns:a16="http://schemas.microsoft.com/office/drawing/2014/main" id="{90477E56-B13B-2D42-C8E1-73061125C01C}"/>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6" name="Freeform 83">
              <a:extLst>
                <a:ext uri="{FF2B5EF4-FFF2-40B4-BE49-F238E27FC236}">
                  <a16:creationId xmlns:a16="http://schemas.microsoft.com/office/drawing/2014/main" id="{245055C8-1B0F-E062-26BF-4017FD79B3A8}"/>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7" name="Freeform 84">
              <a:extLst>
                <a:ext uri="{FF2B5EF4-FFF2-40B4-BE49-F238E27FC236}">
                  <a16:creationId xmlns:a16="http://schemas.microsoft.com/office/drawing/2014/main" id="{BBB4C654-7762-4F07-2606-79ECBBE12FE1}"/>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8" name="Freeform 85">
              <a:extLst>
                <a:ext uri="{FF2B5EF4-FFF2-40B4-BE49-F238E27FC236}">
                  <a16:creationId xmlns:a16="http://schemas.microsoft.com/office/drawing/2014/main" id="{0BF1F32F-8DEA-A602-A01A-BB8B31B63F1C}"/>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9" name="Freeform 86">
              <a:extLst>
                <a:ext uri="{FF2B5EF4-FFF2-40B4-BE49-F238E27FC236}">
                  <a16:creationId xmlns:a16="http://schemas.microsoft.com/office/drawing/2014/main" id="{D5C4FB72-0BBB-4665-2783-2A1AE8815C43}"/>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0" name="Freeform 87">
              <a:extLst>
                <a:ext uri="{FF2B5EF4-FFF2-40B4-BE49-F238E27FC236}">
                  <a16:creationId xmlns:a16="http://schemas.microsoft.com/office/drawing/2014/main" id="{CE01AAFB-B652-4BB3-67DF-171AEFC44471}"/>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1" name="Freeform 88">
              <a:extLst>
                <a:ext uri="{FF2B5EF4-FFF2-40B4-BE49-F238E27FC236}">
                  <a16:creationId xmlns:a16="http://schemas.microsoft.com/office/drawing/2014/main" id="{B7F624EB-68CF-A46A-87CB-5A855C50C0F1}"/>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2" name="Freeform 89">
              <a:extLst>
                <a:ext uri="{FF2B5EF4-FFF2-40B4-BE49-F238E27FC236}">
                  <a16:creationId xmlns:a16="http://schemas.microsoft.com/office/drawing/2014/main" id="{32C875C0-47A9-605D-89F5-1144F367B9E8}"/>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3" name="Freeform 90">
              <a:extLst>
                <a:ext uri="{FF2B5EF4-FFF2-40B4-BE49-F238E27FC236}">
                  <a16:creationId xmlns:a16="http://schemas.microsoft.com/office/drawing/2014/main" id="{586E1098-BAB1-58CC-596B-A8E105FCD32C}"/>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4" name="Freeform 91">
              <a:extLst>
                <a:ext uri="{FF2B5EF4-FFF2-40B4-BE49-F238E27FC236}">
                  <a16:creationId xmlns:a16="http://schemas.microsoft.com/office/drawing/2014/main" id="{3929CC14-8325-59B6-20C6-6E9E04774E74}"/>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5" name="Freeform 92">
              <a:extLst>
                <a:ext uri="{FF2B5EF4-FFF2-40B4-BE49-F238E27FC236}">
                  <a16:creationId xmlns:a16="http://schemas.microsoft.com/office/drawing/2014/main" id="{AAE5FC80-B274-6FED-22F7-2439A420BFD4}"/>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6" name="Freeform 93">
              <a:extLst>
                <a:ext uri="{FF2B5EF4-FFF2-40B4-BE49-F238E27FC236}">
                  <a16:creationId xmlns:a16="http://schemas.microsoft.com/office/drawing/2014/main" id="{B9ED85B6-C1BD-0EE2-47BF-410C195AED2A}"/>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7" name="Freeform 94">
              <a:extLst>
                <a:ext uri="{FF2B5EF4-FFF2-40B4-BE49-F238E27FC236}">
                  <a16:creationId xmlns:a16="http://schemas.microsoft.com/office/drawing/2014/main" id="{3F1DDFEC-90DE-F987-031D-C501212377D8}"/>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8" name="Oval 95">
              <a:extLst>
                <a:ext uri="{FF2B5EF4-FFF2-40B4-BE49-F238E27FC236}">
                  <a16:creationId xmlns:a16="http://schemas.microsoft.com/office/drawing/2014/main" id="{201E8E68-6C26-9FEE-9BB6-520EB9923604}"/>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9" name="Freeform 96">
              <a:extLst>
                <a:ext uri="{FF2B5EF4-FFF2-40B4-BE49-F238E27FC236}">
                  <a16:creationId xmlns:a16="http://schemas.microsoft.com/office/drawing/2014/main" id="{097A8CE4-8265-0481-2C12-37AFC6EBBB63}"/>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0" name="Freeform 97">
              <a:extLst>
                <a:ext uri="{FF2B5EF4-FFF2-40B4-BE49-F238E27FC236}">
                  <a16:creationId xmlns:a16="http://schemas.microsoft.com/office/drawing/2014/main" id="{E6B55889-15C5-3C91-DDDD-0C1BE4C60527}"/>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1" name="Freeform 98">
              <a:extLst>
                <a:ext uri="{FF2B5EF4-FFF2-40B4-BE49-F238E27FC236}">
                  <a16:creationId xmlns:a16="http://schemas.microsoft.com/office/drawing/2014/main" id="{DEED8CA4-AA6A-5BDE-AD18-12E3E99E5CB1}"/>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2" name="Freeform 99">
              <a:extLst>
                <a:ext uri="{FF2B5EF4-FFF2-40B4-BE49-F238E27FC236}">
                  <a16:creationId xmlns:a16="http://schemas.microsoft.com/office/drawing/2014/main" id="{25F84C94-6F5C-EA7E-9E62-A140D0F41DE1}"/>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5" name="Freeform 102">
              <a:extLst>
                <a:ext uri="{FF2B5EF4-FFF2-40B4-BE49-F238E27FC236}">
                  <a16:creationId xmlns:a16="http://schemas.microsoft.com/office/drawing/2014/main" id="{702FFAEB-2E95-E8B0-25B6-C1B658929407}"/>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6" name="Freeform 103">
              <a:extLst>
                <a:ext uri="{FF2B5EF4-FFF2-40B4-BE49-F238E27FC236}">
                  <a16:creationId xmlns:a16="http://schemas.microsoft.com/office/drawing/2014/main" id="{EA28DBEE-BBBA-BBF9-FBB1-58AA05D4295C}"/>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7" name="Freeform 104">
              <a:extLst>
                <a:ext uri="{FF2B5EF4-FFF2-40B4-BE49-F238E27FC236}">
                  <a16:creationId xmlns:a16="http://schemas.microsoft.com/office/drawing/2014/main" id="{0FE37D15-FE09-80E1-B908-3B370AECBF96}"/>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8" name="Freeform 105">
              <a:extLst>
                <a:ext uri="{FF2B5EF4-FFF2-40B4-BE49-F238E27FC236}">
                  <a16:creationId xmlns:a16="http://schemas.microsoft.com/office/drawing/2014/main" id="{A53C87BF-2A27-A4EE-25F8-37C6EB53E520}"/>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9" name="Freeform 106">
              <a:extLst>
                <a:ext uri="{FF2B5EF4-FFF2-40B4-BE49-F238E27FC236}">
                  <a16:creationId xmlns:a16="http://schemas.microsoft.com/office/drawing/2014/main" id="{D1A4A0C1-6643-1B1F-CEB3-3D101226A3AB}"/>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60" name="Freeform 107">
              <a:extLst>
                <a:ext uri="{FF2B5EF4-FFF2-40B4-BE49-F238E27FC236}">
                  <a16:creationId xmlns:a16="http://schemas.microsoft.com/office/drawing/2014/main" id="{2480AFE8-5A0E-1C6F-41D3-D13C5C6ED7EE}"/>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61" name="Freeform 108">
              <a:extLst>
                <a:ext uri="{FF2B5EF4-FFF2-40B4-BE49-F238E27FC236}">
                  <a16:creationId xmlns:a16="http://schemas.microsoft.com/office/drawing/2014/main" id="{9A40926E-0118-AF84-F906-54C896615DEF}"/>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62" name="Freeform 109">
              <a:extLst>
                <a:ext uri="{FF2B5EF4-FFF2-40B4-BE49-F238E27FC236}">
                  <a16:creationId xmlns:a16="http://schemas.microsoft.com/office/drawing/2014/main" id="{CCE78FD4-6498-F26F-26DE-E0A195611C3A}"/>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63" name="Freeform 110">
              <a:extLst>
                <a:ext uri="{FF2B5EF4-FFF2-40B4-BE49-F238E27FC236}">
                  <a16:creationId xmlns:a16="http://schemas.microsoft.com/office/drawing/2014/main" id="{AC373274-7663-CC54-4F60-4B587C060247}"/>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86" name="Oval 133">
              <a:extLst>
                <a:ext uri="{FF2B5EF4-FFF2-40B4-BE49-F238E27FC236}">
                  <a16:creationId xmlns:a16="http://schemas.microsoft.com/office/drawing/2014/main" id="{AE29B709-D507-734A-0FA2-964E94E54CC8}"/>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87" name="Oval 134">
              <a:extLst>
                <a:ext uri="{FF2B5EF4-FFF2-40B4-BE49-F238E27FC236}">
                  <a16:creationId xmlns:a16="http://schemas.microsoft.com/office/drawing/2014/main" id="{AD0E46AC-0630-314A-E1A7-8C39A25D963A}"/>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89" name="Freeform 136">
              <a:extLst>
                <a:ext uri="{FF2B5EF4-FFF2-40B4-BE49-F238E27FC236}">
                  <a16:creationId xmlns:a16="http://schemas.microsoft.com/office/drawing/2014/main" id="{28A131D7-7B34-005C-6BD7-B4F6A9058D4A}"/>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1" name="Freeform 138">
              <a:extLst>
                <a:ext uri="{FF2B5EF4-FFF2-40B4-BE49-F238E27FC236}">
                  <a16:creationId xmlns:a16="http://schemas.microsoft.com/office/drawing/2014/main" id="{71945EF1-0ABC-2170-5215-B6476F084441}"/>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139">
              <a:extLst>
                <a:ext uri="{FF2B5EF4-FFF2-40B4-BE49-F238E27FC236}">
                  <a16:creationId xmlns:a16="http://schemas.microsoft.com/office/drawing/2014/main" id="{CD7EDFFA-E902-4298-6B34-ED6CF1138ED8}"/>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140">
              <a:extLst>
                <a:ext uri="{FF2B5EF4-FFF2-40B4-BE49-F238E27FC236}">
                  <a16:creationId xmlns:a16="http://schemas.microsoft.com/office/drawing/2014/main" id="{2C5779D4-680C-39DA-1426-556B010161AF}"/>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141">
              <a:extLst>
                <a:ext uri="{FF2B5EF4-FFF2-40B4-BE49-F238E27FC236}">
                  <a16:creationId xmlns:a16="http://schemas.microsoft.com/office/drawing/2014/main" id="{560D1F63-EB1E-00AC-FF3E-E415240BF27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834141" cy="1470660"/>
            <a:chOff x="251512" y="0"/>
            <a:chExt cx="2445521" cy="1960879"/>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6" y="619337"/>
              <a:ext cx="2362437"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dirty="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4">
              <a:alphaModFix amt="32000"/>
              <a:duotone>
                <a:schemeClr val="bg2">
                  <a:shade val="45000"/>
                  <a:satMod val="135000"/>
                </a:schemeClr>
                <a:prstClr val="white"/>
              </a:duotone>
            </a:blip>
            <a:srcRect l="14380" r="13109" b="53585"/>
            <a:stretch/>
          </p:blipFill>
          <p:spPr>
            <a:xfrm rot="5400000">
              <a:off x="2274" y="270590"/>
              <a:ext cx="1960879" cy="1419700"/>
            </a:xfrm>
            <a:prstGeom prst="rect">
              <a:avLst/>
            </a:prstGeom>
          </p:spPr>
        </p:pic>
      </p:grpSp>
      <p:sp>
        <p:nvSpPr>
          <p:cNvPr id="4" name="Google Shape;15;p3">
            <a:extLst>
              <a:ext uri="{FF2B5EF4-FFF2-40B4-BE49-F238E27FC236}">
                <a16:creationId xmlns:a16="http://schemas.microsoft.com/office/drawing/2014/main" id="{DE16ECE0-1387-5394-A585-17BEED83F552}"/>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98</a:t>
            </a:fld>
            <a:endParaRPr lang="ko" altLang="en-US">
              <a:solidFill>
                <a:srgbClr val="595959"/>
              </a:solidFill>
            </a:endParaRPr>
          </a:p>
        </p:txBody>
      </p:sp>
    </p:spTree>
    <p:extLst>
      <p:ext uri="{BB962C8B-B14F-4D97-AF65-F5344CB8AC3E}">
        <p14:creationId xmlns:p14="http://schemas.microsoft.com/office/powerpoint/2010/main" val="36704297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0A6872B6-126F-7F9B-08E2-A92E63ED61E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99</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C746E65E-51CF-6BD5-DBFD-5B0E65397326}"/>
              </a:ext>
            </a:extLst>
          </p:cNvPr>
          <p:cNvSpPr txBox="1"/>
          <p:nvPr/>
        </p:nvSpPr>
        <p:spPr>
          <a:xfrm>
            <a:off x="2098087"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No.2</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239266431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6613</TotalTime>
  <Words>13252</Words>
  <Application>Microsoft Office PowerPoint</Application>
  <PresentationFormat>화면 슬라이드 쇼(16:9)</PresentationFormat>
  <Paragraphs>2337</Paragraphs>
  <Slides>149</Slides>
  <Notes>104</Notes>
  <HiddenSlides>0</HiddenSlides>
  <MMClips>0</MMClips>
  <ScaleCrop>false</ScaleCrop>
  <HeadingPairs>
    <vt:vector size="6" baseType="variant">
      <vt:variant>
        <vt:lpstr>사용한 글꼴</vt:lpstr>
      </vt:variant>
      <vt:variant>
        <vt:i4>6</vt:i4>
      </vt:variant>
      <vt:variant>
        <vt:lpstr>테마</vt:lpstr>
      </vt:variant>
      <vt:variant>
        <vt:i4>3</vt:i4>
      </vt:variant>
      <vt:variant>
        <vt:lpstr>슬라이드 제목</vt:lpstr>
      </vt:variant>
      <vt:variant>
        <vt:i4>149</vt:i4>
      </vt:variant>
    </vt:vector>
  </HeadingPairs>
  <TitlesOfParts>
    <vt:vector size="158" baseType="lpstr">
      <vt:lpstr>나눔고딕</vt:lpstr>
      <vt:lpstr>나눔바른고딕</vt:lpstr>
      <vt:lpstr>맑은 고딕</vt:lpstr>
      <vt:lpstr>Arial</vt:lpstr>
      <vt:lpstr>Calibri</vt:lpstr>
      <vt:lpstr>Wingdings</vt:lpstr>
      <vt:lpstr>Simple Light</vt:lpstr>
      <vt:lpstr>3_Simple Light</vt:lpstr>
      <vt:lpstr>4_Simple Light</vt:lpstr>
      <vt:lpstr>PowerPoint 프레젠테이션</vt:lpstr>
      <vt:lpstr>PowerPoint 프레젠테이션</vt:lpstr>
      <vt:lpstr>PowerPoint 프레젠테이션</vt:lpstr>
      <vt:lpstr>No.1 프로젝트 개요</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No.2 프로젝트 팀구성 및 역할</vt:lpstr>
      <vt:lpstr>PowerPoint 프레젠테이션</vt:lpstr>
      <vt:lpstr>No.3 프로젝트 수행절차 및 방법</vt:lpstr>
      <vt:lpstr>PowerPoint 프레젠테이션</vt:lpstr>
      <vt:lpstr>PowerPoint 프레젠테이션</vt:lpstr>
      <vt:lpstr>No.4 프로젝트 수행 결과</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최종 사용할 벡터 자료 학습 과정</vt:lpstr>
      <vt:lpstr>PowerPoint 프레젠테이션</vt:lpstr>
      <vt:lpstr>No.5 자체 평가 의견</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OCR을 활용한 표시 디자인 문자 인식 자동화 프로그램</dc:title>
  <dc:creator>HL</dc:creator>
  <cp:lastModifiedBy>블루커뮤니케이션</cp:lastModifiedBy>
  <cp:revision>480</cp:revision>
  <dcterms:modified xsi:type="dcterms:W3CDTF">2024-04-15T08:32:15Z</dcterms:modified>
</cp:coreProperties>
</file>